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53" r:id="rId4"/>
  </p:sldMasterIdLst>
  <p:notesMasterIdLst>
    <p:notesMasterId r:id="rId20"/>
  </p:notesMasterIdLst>
  <p:sldIdLst>
    <p:sldId id="256" r:id="rId5"/>
    <p:sldId id="264" r:id="rId6"/>
    <p:sldId id="271" r:id="rId7"/>
    <p:sldId id="282" r:id="rId8"/>
    <p:sldId id="260" r:id="rId9"/>
    <p:sldId id="257" r:id="rId10"/>
    <p:sldId id="261" r:id="rId11"/>
    <p:sldId id="258" r:id="rId12"/>
    <p:sldId id="262" r:id="rId13"/>
    <p:sldId id="283" r:id="rId14"/>
    <p:sldId id="284" r:id="rId15"/>
    <p:sldId id="285" r:id="rId16"/>
    <p:sldId id="286" r:id="rId17"/>
    <p:sldId id="287" r:id="rId18"/>
    <p:sldId id="263" r:id="rId19"/>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F2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54" autoAdjust="0"/>
    <p:restoredTop sz="94761" autoAdjust="0"/>
  </p:normalViewPr>
  <p:slideViewPr>
    <p:cSldViewPr>
      <p:cViewPr varScale="1">
        <p:scale>
          <a:sx n="65" d="100"/>
          <a:sy n="65" d="100"/>
        </p:scale>
        <p:origin x="-1524" y="-10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3329B5-EAEE-436B-82AA-B50C77C9C2B7}" type="doc">
      <dgm:prSet loTypeId="urn:microsoft.com/office/officeart/2005/8/layout/cycle1" loCatId="cycle" qsTypeId="urn:microsoft.com/office/officeart/2005/8/quickstyle/simple1" qsCatId="simple" csTypeId="urn:microsoft.com/office/officeart/2005/8/colors/accent1_2" csCatId="accent1"/>
      <dgm:spPr/>
    </dgm:pt>
    <dgm:pt modelId="{CBB852A7-B2EC-49B1-ACB1-68E3442F29E6}">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smtClean="0">
              <a:ln>
                <a:noFill/>
              </a:ln>
              <a:solidFill>
                <a:schemeClr val="tx1"/>
              </a:solidFill>
              <a:effectLst/>
              <a:latin typeface="Arial" charset="0"/>
              <a:cs typeface="Arial" charset="0"/>
            </a:rPr>
            <a:t>الإنشاء</a:t>
          </a:r>
          <a:endParaRPr kumimoji="0" lang="en-US" b="0" i="0" u="none" strike="noStrike" cap="none" normalizeH="0" baseline="0" smtClean="0">
            <a:ln>
              <a:noFill/>
            </a:ln>
            <a:solidFill>
              <a:schemeClr val="tx1"/>
            </a:solidFill>
            <a:effectLst/>
            <a:latin typeface="Arial" charset="0"/>
            <a:cs typeface="Arial" charset="0"/>
          </a:endParaRPr>
        </a:p>
      </dgm:t>
    </dgm:pt>
    <dgm:pt modelId="{87323693-0E11-4916-8791-74B9120CC53D}" type="parTrans" cxnId="{E11D7042-5DC9-452A-92D2-1D2D2D9E80E1}">
      <dgm:prSet/>
      <dgm:spPr/>
    </dgm:pt>
    <dgm:pt modelId="{305C1D0D-582C-4990-A0A0-A62E78AE365A}" type="sibTrans" cxnId="{E11D7042-5DC9-452A-92D2-1D2D2D9E80E1}">
      <dgm:prSet/>
      <dgm:spPr/>
    </dgm:pt>
    <dgm:pt modelId="{C0035DC2-8661-4F09-9258-AFBFBEEBB593}">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smtClean="0">
              <a:ln>
                <a:noFill/>
              </a:ln>
              <a:solidFill>
                <a:schemeClr val="tx1"/>
              </a:solidFill>
              <a:effectLst/>
              <a:latin typeface="Arial" charset="0"/>
              <a:cs typeface="Arial" charset="0"/>
            </a:rPr>
            <a:t>     التزويد </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smtClean="0">
              <a:ln>
                <a:noFill/>
              </a:ln>
              <a:solidFill>
                <a:schemeClr val="tx1"/>
              </a:solidFill>
              <a:effectLst/>
              <a:latin typeface="Arial" charset="0"/>
              <a:cs typeface="Arial" charset="0"/>
            </a:rPr>
            <a:t>          وتدفق المعلومات </a:t>
          </a:r>
          <a:endParaRPr kumimoji="0" lang="en-US" b="0" i="0" u="none" strike="noStrike" cap="none" normalizeH="0" baseline="0" smtClean="0">
            <a:ln>
              <a:noFill/>
            </a:ln>
            <a:solidFill>
              <a:schemeClr val="tx1"/>
            </a:solidFill>
            <a:effectLst/>
            <a:latin typeface="Arial" charset="0"/>
            <a:cs typeface="Arial" charset="0"/>
          </a:endParaRPr>
        </a:p>
      </dgm:t>
    </dgm:pt>
    <dgm:pt modelId="{62F4ACBF-5044-4F09-9DD0-796A0ABCA1B3}" type="parTrans" cxnId="{BFFD0480-D8DB-4808-BF75-F82AB983AFE2}">
      <dgm:prSet/>
      <dgm:spPr/>
    </dgm:pt>
    <dgm:pt modelId="{02265668-5FFE-46E2-A371-661041EDC3C0}" type="sibTrans" cxnId="{BFFD0480-D8DB-4808-BF75-F82AB983AFE2}">
      <dgm:prSet/>
      <dgm:spPr/>
    </dgm:pt>
    <dgm:pt modelId="{1B476DA3-2EBC-481E-BE87-331C48FAE2BE}">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smtClean="0">
              <a:ln>
                <a:noFill/>
              </a:ln>
              <a:solidFill>
                <a:schemeClr val="tx1"/>
              </a:solidFill>
              <a:effectLst/>
              <a:latin typeface="Arial" charset="0"/>
              <a:cs typeface="Arial" charset="0"/>
            </a:rPr>
            <a:t>   الإجراءات</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smtClean="0">
              <a:ln>
                <a:noFill/>
              </a:ln>
              <a:solidFill>
                <a:schemeClr val="tx1"/>
              </a:solidFill>
              <a:effectLst/>
              <a:latin typeface="Arial" charset="0"/>
              <a:cs typeface="Arial" charset="0"/>
            </a:rPr>
            <a:t> الفنية</a:t>
          </a:r>
          <a:endParaRPr kumimoji="0" lang="en-US" b="0" i="0" u="none" strike="noStrike" cap="none" normalizeH="0" baseline="0" smtClean="0">
            <a:ln>
              <a:noFill/>
            </a:ln>
            <a:solidFill>
              <a:schemeClr val="tx1"/>
            </a:solidFill>
            <a:effectLst/>
            <a:latin typeface="Arial" charset="0"/>
            <a:cs typeface="Arial" charset="0"/>
          </a:endParaRPr>
        </a:p>
      </dgm:t>
    </dgm:pt>
    <dgm:pt modelId="{07A7FFF8-DDC9-401E-BDAE-7619EF4058EE}" type="parTrans" cxnId="{197526BD-974B-40CE-9545-367D65B05929}">
      <dgm:prSet/>
      <dgm:spPr/>
    </dgm:pt>
    <dgm:pt modelId="{F8ACA664-25A5-4F5C-801E-EC45B7120F90}" type="sibTrans" cxnId="{197526BD-974B-40CE-9545-367D65B05929}">
      <dgm:prSet/>
      <dgm:spPr/>
    </dgm:pt>
    <dgm:pt modelId="{8B6DE264-3493-4ECE-BB3D-B43E69BE3C1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smtClean="0">
              <a:ln>
                <a:noFill/>
              </a:ln>
              <a:solidFill>
                <a:schemeClr val="tx1"/>
              </a:solidFill>
              <a:effectLst/>
              <a:latin typeface="Arial" charset="0"/>
              <a:cs typeface="Arial" charset="0"/>
            </a:rPr>
            <a:t>التخزين</a:t>
          </a:r>
          <a:endParaRPr kumimoji="0" lang="en-US" b="0" i="0" u="none" strike="noStrike" cap="none" normalizeH="0" baseline="0" smtClean="0">
            <a:ln>
              <a:noFill/>
            </a:ln>
            <a:solidFill>
              <a:schemeClr val="tx1"/>
            </a:solidFill>
            <a:effectLst/>
            <a:latin typeface="Arial" charset="0"/>
            <a:cs typeface="Arial" charset="0"/>
          </a:endParaRPr>
        </a:p>
      </dgm:t>
    </dgm:pt>
    <dgm:pt modelId="{6AE834C8-BB17-4FA5-BAF4-F6288BB59231}" type="parTrans" cxnId="{98C59B9F-4C8B-40D9-BEE9-CC2FCBF2FB54}">
      <dgm:prSet/>
      <dgm:spPr/>
    </dgm:pt>
    <dgm:pt modelId="{11DCE1A4-4743-4A1C-9724-A8F4C2879700}" type="sibTrans" cxnId="{98C59B9F-4C8B-40D9-BEE9-CC2FCBF2FB54}">
      <dgm:prSet/>
      <dgm:spPr/>
    </dgm:pt>
    <dgm:pt modelId="{55A0F74A-180A-43D2-B065-A3FA268DEFB4}">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smtClean="0">
              <a:ln>
                <a:noFill/>
              </a:ln>
              <a:solidFill>
                <a:schemeClr val="tx1"/>
              </a:solidFill>
              <a:effectLst/>
              <a:latin typeface="Arial" charset="0"/>
              <a:cs typeface="Arial" charset="0"/>
            </a:rPr>
            <a:t>الحفظ</a:t>
          </a:r>
          <a:endParaRPr kumimoji="0" lang="en-US" b="0" i="0" u="none" strike="noStrike" cap="none" normalizeH="0" baseline="0" smtClean="0">
            <a:ln>
              <a:noFill/>
            </a:ln>
            <a:solidFill>
              <a:schemeClr val="tx1"/>
            </a:solidFill>
            <a:effectLst/>
            <a:latin typeface="Arial" charset="0"/>
            <a:cs typeface="Arial" charset="0"/>
          </a:endParaRPr>
        </a:p>
      </dgm:t>
    </dgm:pt>
    <dgm:pt modelId="{3EAF555E-D155-47B1-AAA0-B51A079D3DB4}" type="parTrans" cxnId="{581E05F1-0F7E-4A82-995D-5EBAFD9DE21D}">
      <dgm:prSet/>
      <dgm:spPr/>
    </dgm:pt>
    <dgm:pt modelId="{3C35212F-B829-4B87-8ED9-560FCC8FFA74}" type="sibTrans" cxnId="{581E05F1-0F7E-4A82-995D-5EBAFD9DE21D}">
      <dgm:prSet/>
      <dgm:spPr/>
    </dgm:pt>
    <dgm:pt modelId="{F752711E-35CD-4FCA-96FD-913EED751483}">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smtClean="0">
              <a:ln>
                <a:noFill/>
              </a:ln>
              <a:solidFill>
                <a:schemeClr val="tx1"/>
              </a:solidFill>
              <a:effectLst/>
              <a:latin typeface="Arial" charset="0"/>
              <a:cs typeface="Arial" charset="0"/>
            </a:rPr>
            <a:t>الإتاحة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smtClean="0">
              <a:ln>
                <a:noFill/>
              </a:ln>
              <a:solidFill>
                <a:schemeClr val="tx1"/>
              </a:solidFill>
              <a:effectLst/>
              <a:latin typeface="Arial" charset="0"/>
              <a:cs typeface="Arial" charset="0"/>
            </a:rPr>
            <a:t>(الاسترجاع)</a:t>
          </a:r>
          <a:endParaRPr kumimoji="0" lang="en-US" b="0" i="0" u="none" strike="noStrike" cap="none" normalizeH="0" baseline="0" smtClean="0">
            <a:ln>
              <a:noFill/>
            </a:ln>
            <a:solidFill>
              <a:schemeClr val="tx1"/>
            </a:solidFill>
            <a:effectLst/>
            <a:latin typeface="Arial" charset="0"/>
            <a:cs typeface="Arial" charset="0"/>
          </a:endParaRPr>
        </a:p>
      </dgm:t>
    </dgm:pt>
    <dgm:pt modelId="{FFA22C77-E3AE-4F15-A1E9-E392EF9609D0}" type="parTrans" cxnId="{472A89AA-3D4F-40D5-85D3-DCB43666D442}">
      <dgm:prSet/>
      <dgm:spPr/>
    </dgm:pt>
    <dgm:pt modelId="{E32F2257-5F7E-43DE-A2F6-0D6DEB83985E}" type="sibTrans" cxnId="{472A89AA-3D4F-40D5-85D3-DCB43666D442}">
      <dgm:prSet/>
      <dgm:spPr/>
    </dgm:pt>
    <dgm:pt modelId="{00BDF6FA-A2DE-4D70-A916-FA923EB6F5DE}" type="pres">
      <dgm:prSet presAssocID="{203329B5-EAEE-436B-82AA-B50C77C9C2B7}" presName="cycle" presStyleCnt="0">
        <dgm:presLayoutVars>
          <dgm:dir/>
          <dgm:resizeHandles val="exact"/>
        </dgm:presLayoutVars>
      </dgm:prSet>
      <dgm:spPr/>
    </dgm:pt>
    <dgm:pt modelId="{1F813F34-D94B-40CA-B4AC-D0EB5A4EB6EE}" type="pres">
      <dgm:prSet presAssocID="{CBB852A7-B2EC-49B1-ACB1-68E3442F29E6}" presName="dummy" presStyleCnt="0"/>
      <dgm:spPr/>
    </dgm:pt>
    <dgm:pt modelId="{6AC3334E-CB39-48C8-8236-CF153575039D}" type="pres">
      <dgm:prSet presAssocID="{CBB852A7-B2EC-49B1-ACB1-68E3442F29E6}" presName="node" presStyleLbl="revTx" presStyleIdx="0" presStyleCnt="6">
        <dgm:presLayoutVars>
          <dgm:bulletEnabled val="1"/>
        </dgm:presLayoutVars>
      </dgm:prSet>
      <dgm:spPr/>
    </dgm:pt>
    <dgm:pt modelId="{A482B555-9C5D-4B50-96AE-347295DC52E2}" type="pres">
      <dgm:prSet presAssocID="{305C1D0D-582C-4990-A0A0-A62E78AE365A}" presName="sibTrans" presStyleLbl="node1" presStyleIdx="0" presStyleCnt="6"/>
      <dgm:spPr/>
    </dgm:pt>
    <dgm:pt modelId="{DADA0DF0-CBA7-4265-982C-D85A4007164F}" type="pres">
      <dgm:prSet presAssocID="{C0035DC2-8661-4F09-9258-AFBFBEEBB593}" presName="dummy" presStyleCnt="0"/>
      <dgm:spPr/>
    </dgm:pt>
    <dgm:pt modelId="{F029D553-B044-46C0-8513-67067338F7B6}" type="pres">
      <dgm:prSet presAssocID="{C0035DC2-8661-4F09-9258-AFBFBEEBB593}" presName="node" presStyleLbl="revTx" presStyleIdx="1" presStyleCnt="6">
        <dgm:presLayoutVars>
          <dgm:bulletEnabled val="1"/>
        </dgm:presLayoutVars>
      </dgm:prSet>
      <dgm:spPr/>
    </dgm:pt>
    <dgm:pt modelId="{E23357C3-14DD-4A77-9411-190DE63A8E69}" type="pres">
      <dgm:prSet presAssocID="{02265668-5FFE-46E2-A371-661041EDC3C0}" presName="sibTrans" presStyleLbl="node1" presStyleIdx="1" presStyleCnt="6"/>
      <dgm:spPr/>
    </dgm:pt>
    <dgm:pt modelId="{B0FA9793-758B-47D3-BEDE-FDF725AD9692}" type="pres">
      <dgm:prSet presAssocID="{1B476DA3-2EBC-481E-BE87-331C48FAE2BE}" presName="dummy" presStyleCnt="0"/>
      <dgm:spPr/>
    </dgm:pt>
    <dgm:pt modelId="{AAA658C3-8CBF-4C4C-BC9E-44382480BC32}" type="pres">
      <dgm:prSet presAssocID="{1B476DA3-2EBC-481E-BE87-331C48FAE2BE}" presName="node" presStyleLbl="revTx" presStyleIdx="2" presStyleCnt="6">
        <dgm:presLayoutVars>
          <dgm:bulletEnabled val="1"/>
        </dgm:presLayoutVars>
      </dgm:prSet>
      <dgm:spPr/>
    </dgm:pt>
    <dgm:pt modelId="{7A8AF854-0AC4-4314-AB86-A96F0A586623}" type="pres">
      <dgm:prSet presAssocID="{F8ACA664-25A5-4F5C-801E-EC45B7120F90}" presName="sibTrans" presStyleLbl="node1" presStyleIdx="2" presStyleCnt="6"/>
      <dgm:spPr/>
    </dgm:pt>
    <dgm:pt modelId="{2EC6D572-22CB-4A36-B1D3-087AD10BD2F2}" type="pres">
      <dgm:prSet presAssocID="{8B6DE264-3493-4ECE-BB3D-B43E69BE3C1C}" presName="dummy" presStyleCnt="0"/>
      <dgm:spPr/>
    </dgm:pt>
    <dgm:pt modelId="{2B21BBCC-0F87-4684-83DD-2195C291459E}" type="pres">
      <dgm:prSet presAssocID="{8B6DE264-3493-4ECE-BB3D-B43E69BE3C1C}" presName="node" presStyleLbl="revTx" presStyleIdx="3" presStyleCnt="6">
        <dgm:presLayoutVars>
          <dgm:bulletEnabled val="1"/>
        </dgm:presLayoutVars>
      </dgm:prSet>
      <dgm:spPr/>
    </dgm:pt>
    <dgm:pt modelId="{DD8AEDB2-32E6-4E22-ADFD-C0E1125DD3E6}" type="pres">
      <dgm:prSet presAssocID="{11DCE1A4-4743-4A1C-9724-A8F4C2879700}" presName="sibTrans" presStyleLbl="node1" presStyleIdx="3" presStyleCnt="6"/>
      <dgm:spPr/>
    </dgm:pt>
    <dgm:pt modelId="{704CD1AB-A304-470C-879A-FC758D956269}" type="pres">
      <dgm:prSet presAssocID="{55A0F74A-180A-43D2-B065-A3FA268DEFB4}" presName="dummy" presStyleCnt="0"/>
      <dgm:spPr/>
    </dgm:pt>
    <dgm:pt modelId="{513D27FD-A216-40E1-8D6E-56837A9B64A1}" type="pres">
      <dgm:prSet presAssocID="{55A0F74A-180A-43D2-B065-A3FA268DEFB4}" presName="node" presStyleLbl="revTx" presStyleIdx="4" presStyleCnt="6">
        <dgm:presLayoutVars>
          <dgm:bulletEnabled val="1"/>
        </dgm:presLayoutVars>
      </dgm:prSet>
      <dgm:spPr/>
    </dgm:pt>
    <dgm:pt modelId="{2B6C40D9-1DE2-4C72-9E37-772498D02C2B}" type="pres">
      <dgm:prSet presAssocID="{3C35212F-B829-4B87-8ED9-560FCC8FFA74}" presName="sibTrans" presStyleLbl="node1" presStyleIdx="4" presStyleCnt="6"/>
      <dgm:spPr/>
    </dgm:pt>
    <dgm:pt modelId="{CD19EB7F-2DC3-4CE5-855A-8C57E05AE6CB}" type="pres">
      <dgm:prSet presAssocID="{F752711E-35CD-4FCA-96FD-913EED751483}" presName="dummy" presStyleCnt="0"/>
      <dgm:spPr/>
    </dgm:pt>
    <dgm:pt modelId="{082F079F-66C8-46E6-9FD5-6D49BF3AE3F7}" type="pres">
      <dgm:prSet presAssocID="{F752711E-35CD-4FCA-96FD-913EED751483}" presName="node" presStyleLbl="revTx" presStyleIdx="5" presStyleCnt="6">
        <dgm:presLayoutVars>
          <dgm:bulletEnabled val="1"/>
        </dgm:presLayoutVars>
      </dgm:prSet>
      <dgm:spPr/>
    </dgm:pt>
    <dgm:pt modelId="{72CD8D18-920C-4B14-B36B-920197E6E34D}" type="pres">
      <dgm:prSet presAssocID="{E32F2257-5F7E-43DE-A2F6-0D6DEB83985E}" presName="sibTrans" presStyleLbl="node1" presStyleIdx="5" presStyleCnt="6"/>
      <dgm:spPr/>
    </dgm:pt>
  </dgm:ptLst>
  <dgm:cxnLst>
    <dgm:cxn modelId="{D04728D5-13FF-458D-9521-7117A4412ACD}" type="presOf" srcId="{8B6DE264-3493-4ECE-BB3D-B43E69BE3C1C}" destId="{2B21BBCC-0F87-4684-83DD-2195C291459E}" srcOrd="0" destOrd="0" presId="urn:microsoft.com/office/officeart/2005/8/layout/cycle1"/>
    <dgm:cxn modelId="{85B95ACB-9629-4446-8B32-27260E281A1A}" type="presOf" srcId="{1B476DA3-2EBC-481E-BE87-331C48FAE2BE}" destId="{AAA658C3-8CBF-4C4C-BC9E-44382480BC32}" srcOrd="0" destOrd="0" presId="urn:microsoft.com/office/officeart/2005/8/layout/cycle1"/>
    <dgm:cxn modelId="{C15D31C9-C040-4F15-905B-7AEA755017BB}" type="presOf" srcId="{203329B5-EAEE-436B-82AA-B50C77C9C2B7}" destId="{00BDF6FA-A2DE-4D70-A916-FA923EB6F5DE}" srcOrd="0" destOrd="0" presId="urn:microsoft.com/office/officeart/2005/8/layout/cycle1"/>
    <dgm:cxn modelId="{E11D7042-5DC9-452A-92D2-1D2D2D9E80E1}" srcId="{203329B5-EAEE-436B-82AA-B50C77C9C2B7}" destId="{CBB852A7-B2EC-49B1-ACB1-68E3442F29E6}" srcOrd="0" destOrd="0" parTransId="{87323693-0E11-4916-8791-74B9120CC53D}" sibTransId="{305C1D0D-582C-4990-A0A0-A62E78AE365A}"/>
    <dgm:cxn modelId="{5A34DCE5-CA1E-4F78-A21C-9AE524FF48B1}" type="presOf" srcId="{305C1D0D-582C-4990-A0A0-A62E78AE365A}" destId="{A482B555-9C5D-4B50-96AE-347295DC52E2}" srcOrd="0" destOrd="0" presId="urn:microsoft.com/office/officeart/2005/8/layout/cycle1"/>
    <dgm:cxn modelId="{4E3E06B7-93F4-4782-96A6-0D1687A79B8E}" type="presOf" srcId="{C0035DC2-8661-4F09-9258-AFBFBEEBB593}" destId="{F029D553-B044-46C0-8513-67067338F7B6}" srcOrd="0" destOrd="0" presId="urn:microsoft.com/office/officeart/2005/8/layout/cycle1"/>
    <dgm:cxn modelId="{6537DF0C-423E-475E-BCBB-347D17C9A5D8}" type="presOf" srcId="{3C35212F-B829-4B87-8ED9-560FCC8FFA74}" destId="{2B6C40D9-1DE2-4C72-9E37-772498D02C2B}" srcOrd="0" destOrd="0" presId="urn:microsoft.com/office/officeart/2005/8/layout/cycle1"/>
    <dgm:cxn modelId="{472A89AA-3D4F-40D5-85D3-DCB43666D442}" srcId="{203329B5-EAEE-436B-82AA-B50C77C9C2B7}" destId="{F752711E-35CD-4FCA-96FD-913EED751483}" srcOrd="5" destOrd="0" parTransId="{FFA22C77-E3AE-4F15-A1E9-E392EF9609D0}" sibTransId="{E32F2257-5F7E-43DE-A2F6-0D6DEB83985E}"/>
    <dgm:cxn modelId="{1895432D-38DD-4339-AACB-B452D82D0390}" type="presOf" srcId="{11DCE1A4-4743-4A1C-9724-A8F4C2879700}" destId="{DD8AEDB2-32E6-4E22-ADFD-C0E1125DD3E6}" srcOrd="0" destOrd="0" presId="urn:microsoft.com/office/officeart/2005/8/layout/cycle1"/>
    <dgm:cxn modelId="{3B2794C7-D7CA-4110-AB9E-4D5C376CE0F5}" type="presOf" srcId="{F752711E-35CD-4FCA-96FD-913EED751483}" destId="{082F079F-66C8-46E6-9FD5-6D49BF3AE3F7}" srcOrd="0" destOrd="0" presId="urn:microsoft.com/office/officeart/2005/8/layout/cycle1"/>
    <dgm:cxn modelId="{98C59B9F-4C8B-40D9-BEE9-CC2FCBF2FB54}" srcId="{203329B5-EAEE-436B-82AA-B50C77C9C2B7}" destId="{8B6DE264-3493-4ECE-BB3D-B43E69BE3C1C}" srcOrd="3" destOrd="0" parTransId="{6AE834C8-BB17-4FA5-BAF4-F6288BB59231}" sibTransId="{11DCE1A4-4743-4A1C-9724-A8F4C2879700}"/>
    <dgm:cxn modelId="{F2B2F972-501B-4518-A8E9-F1224B209700}" type="presOf" srcId="{F8ACA664-25A5-4F5C-801E-EC45B7120F90}" destId="{7A8AF854-0AC4-4314-AB86-A96F0A586623}" srcOrd="0" destOrd="0" presId="urn:microsoft.com/office/officeart/2005/8/layout/cycle1"/>
    <dgm:cxn modelId="{5C8896AF-D6B3-454C-87CA-AB6710C5C4F6}" type="presOf" srcId="{E32F2257-5F7E-43DE-A2F6-0D6DEB83985E}" destId="{72CD8D18-920C-4B14-B36B-920197E6E34D}" srcOrd="0" destOrd="0" presId="urn:microsoft.com/office/officeart/2005/8/layout/cycle1"/>
    <dgm:cxn modelId="{D70D9972-EA53-4252-BFC7-BE1C656A789E}" type="presOf" srcId="{55A0F74A-180A-43D2-B065-A3FA268DEFB4}" destId="{513D27FD-A216-40E1-8D6E-56837A9B64A1}" srcOrd="0" destOrd="0" presId="urn:microsoft.com/office/officeart/2005/8/layout/cycle1"/>
    <dgm:cxn modelId="{4D92A4B2-C386-46AE-B777-EE06F0163602}" type="presOf" srcId="{CBB852A7-B2EC-49B1-ACB1-68E3442F29E6}" destId="{6AC3334E-CB39-48C8-8236-CF153575039D}" srcOrd="0" destOrd="0" presId="urn:microsoft.com/office/officeart/2005/8/layout/cycle1"/>
    <dgm:cxn modelId="{581E05F1-0F7E-4A82-995D-5EBAFD9DE21D}" srcId="{203329B5-EAEE-436B-82AA-B50C77C9C2B7}" destId="{55A0F74A-180A-43D2-B065-A3FA268DEFB4}" srcOrd="4" destOrd="0" parTransId="{3EAF555E-D155-47B1-AAA0-B51A079D3DB4}" sibTransId="{3C35212F-B829-4B87-8ED9-560FCC8FFA74}"/>
    <dgm:cxn modelId="{4764FD3F-8E89-4056-8CE2-01B98AC6A1FE}" type="presOf" srcId="{02265668-5FFE-46E2-A371-661041EDC3C0}" destId="{E23357C3-14DD-4A77-9411-190DE63A8E69}" srcOrd="0" destOrd="0" presId="urn:microsoft.com/office/officeart/2005/8/layout/cycle1"/>
    <dgm:cxn modelId="{BFFD0480-D8DB-4808-BF75-F82AB983AFE2}" srcId="{203329B5-EAEE-436B-82AA-B50C77C9C2B7}" destId="{C0035DC2-8661-4F09-9258-AFBFBEEBB593}" srcOrd="1" destOrd="0" parTransId="{62F4ACBF-5044-4F09-9DD0-796A0ABCA1B3}" sibTransId="{02265668-5FFE-46E2-A371-661041EDC3C0}"/>
    <dgm:cxn modelId="{197526BD-974B-40CE-9545-367D65B05929}" srcId="{203329B5-EAEE-436B-82AA-B50C77C9C2B7}" destId="{1B476DA3-2EBC-481E-BE87-331C48FAE2BE}" srcOrd="2" destOrd="0" parTransId="{07A7FFF8-DDC9-401E-BDAE-7619EF4058EE}" sibTransId="{F8ACA664-25A5-4F5C-801E-EC45B7120F90}"/>
    <dgm:cxn modelId="{53F4BE19-9EF0-4B87-AC8A-29E3294A3DED}" type="presParOf" srcId="{00BDF6FA-A2DE-4D70-A916-FA923EB6F5DE}" destId="{1F813F34-D94B-40CA-B4AC-D0EB5A4EB6EE}" srcOrd="0" destOrd="0" presId="urn:microsoft.com/office/officeart/2005/8/layout/cycle1"/>
    <dgm:cxn modelId="{46B243FD-BEFD-4754-872F-FF56883C40BB}" type="presParOf" srcId="{00BDF6FA-A2DE-4D70-A916-FA923EB6F5DE}" destId="{6AC3334E-CB39-48C8-8236-CF153575039D}" srcOrd="1" destOrd="0" presId="urn:microsoft.com/office/officeart/2005/8/layout/cycle1"/>
    <dgm:cxn modelId="{F5C76943-93B0-4E8D-907F-74E1B31BED8D}" type="presParOf" srcId="{00BDF6FA-A2DE-4D70-A916-FA923EB6F5DE}" destId="{A482B555-9C5D-4B50-96AE-347295DC52E2}" srcOrd="2" destOrd="0" presId="urn:microsoft.com/office/officeart/2005/8/layout/cycle1"/>
    <dgm:cxn modelId="{409C2A7B-C7DD-4262-BD1C-0876221F6506}" type="presParOf" srcId="{00BDF6FA-A2DE-4D70-A916-FA923EB6F5DE}" destId="{DADA0DF0-CBA7-4265-982C-D85A4007164F}" srcOrd="3" destOrd="0" presId="urn:microsoft.com/office/officeart/2005/8/layout/cycle1"/>
    <dgm:cxn modelId="{D6EE3267-707E-4915-8147-3AC5B2B7DCA4}" type="presParOf" srcId="{00BDF6FA-A2DE-4D70-A916-FA923EB6F5DE}" destId="{F029D553-B044-46C0-8513-67067338F7B6}" srcOrd="4" destOrd="0" presId="urn:microsoft.com/office/officeart/2005/8/layout/cycle1"/>
    <dgm:cxn modelId="{55D2927D-D8D9-406E-AA95-E3A7E115A89A}" type="presParOf" srcId="{00BDF6FA-A2DE-4D70-A916-FA923EB6F5DE}" destId="{E23357C3-14DD-4A77-9411-190DE63A8E69}" srcOrd="5" destOrd="0" presId="urn:microsoft.com/office/officeart/2005/8/layout/cycle1"/>
    <dgm:cxn modelId="{D693F040-C145-4D7B-B58E-86BB839669CF}" type="presParOf" srcId="{00BDF6FA-A2DE-4D70-A916-FA923EB6F5DE}" destId="{B0FA9793-758B-47D3-BEDE-FDF725AD9692}" srcOrd="6" destOrd="0" presId="urn:microsoft.com/office/officeart/2005/8/layout/cycle1"/>
    <dgm:cxn modelId="{44051901-120C-4A68-A6EA-A5D957A31594}" type="presParOf" srcId="{00BDF6FA-A2DE-4D70-A916-FA923EB6F5DE}" destId="{AAA658C3-8CBF-4C4C-BC9E-44382480BC32}" srcOrd="7" destOrd="0" presId="urn:microsoft.com/office/officeart/2005/8/layout/cycle1"/>
    <dgm:cxn modelId="{AF696609-B298-4FDE-9F7D-3B56D2EEBAF1}" type="presParOf" srcId="{00BDF6FA-A2DE-4D70-A916-FA923EB6F5DE}" destId="{7A8AF854-0AC4-4314-AB86-A96F0A586623}" srcOrd="8" destOrd="0" presId="urn:microsoft.com/office/officeart/2005/8/layout/cycle1"/>
    <dgm:cxn modelId="{A9EDFDED-A2CF-46F3-B988-00B414055308}" type="presParOf" srcId="{00BDF6FA-A2DE-4D70-A916-FA923EB6F5DE}" destId="{2EC6D572-22CB-4A36-B1D3-087AD10BD2F2}" srcOrd="9" destOrd="0" presId="urn:microsoft.com/office/officeart/2005/8/layout/cycle1"/>
    <dgm:cxn modelId="{A7269789-3BD0-4C92-946F-23D2989DB4A4}" type="presParOf" srcId="{00BDF6FA-A2DE-4D70-A916-FA923EB6F5DE}" destId="{2B21BBCC-0F87-4684-83DD-2195C291459E}" srcOrd="10" destOrd="0" presId="urn:microsoft.com/office/officeart/2005/8/layout/cycle1"/>
    <dgm:cxn modelId="{89F1235E-6CD9-462E-A3EF-F9A3384C1627}" type="presParOf" srcId="{00BDF6FA-A2DE-4D70-A916-FA923EB6F5DE}" destId="{DD8AEDB2-32E6-4E22-ADFD-C0E1125DD3E6}" srcOrd="11" destOrd="0" presId="urn:microsoft.com/office/officeart/2005/8/layout/cycle1"/>
    <dgm:cxn modelId="{5820F979-8AA9-47B7-B700-E8E5724F8488}" type="presParOf" srcId="{00BDF6FA-A2DE-4D70-A916-FA923EB6F5DE}" destId="{704CD1AB-A304-470C-879A-FC758D956269}" srcOrd="12" destOrd="0" presId="urn:microsoft.com/office/officeart/2005/8/layout/cycle1"/>
    <dgm:cxn modelId="{15C4E58F-F993-4A5A-BC03-C6C705F77152}" type="presParOf" srcId="{00BDF6FA-A2DE-4D70-A916-FA923EB6F5DE}" destId="{513D27FD-A216-40E1-8D6E-56837A9B64A1}" srcOrd="13" destOrd="0" presId="urn:microsoft.com/office/officeart/2005/8/layout/cycle1"/>
    <dgm:cxn modelId="{47D71C3D-58E5-47B9-9852-6AD71ED1FA8F}" type="presParOf" srcId="{00BDF6FA-A2DE-4D70-A916-FA923EB6F5DE}" destId="{2B6C40D9-1DE2-4C72-9E37-772498D02C2B}" srcOrd="14" destOrd="0" presId="urn:microsoft.com/office/officeart/2005/8/layout/cycle1"/>
    <dgm:cxn modelId="{19C806E6-7079-4C84-9A5F-3E0DA00EC97E}" type="presParOf" srcId="{00BDF6FA-A2DE-4D70-A916-FA923EB6F5DE}" destId="{CD19EB7F-2DC3-4CE5-855A-8C57E05AE6CB}" srcOrd="15" destOrd="0" presId="urn:microsoft.com/office/officeart/2005/8/layout/cycle1"/>
    <dgm:cxn modelId="{7C8958D3-6F0A-4C39-9941-3BBD0475BC7E}" type="presParOf" srcId="{00BDF6FA-A2DE-4D70-A916-FA923EB6F5DE}" destId="{082F079F-66C8-46E6-9FD5-6D49BF3AE3F7}" srcOrd="16" destOrd="0" presId="urn:microsoft.com/office/officeart/2005/8/layout/cycle1"/>
    <dgm:cxn modelId="{48DBA7BE-5D9B-455A-BF06-179AD4673EE5}" type="presParOf" srcId="{00BDF6FA-A2DE-4D70-A916-FA923EB6F5DE}" destId="{72CD8D18-920C-4B14-B36B-920197E6E34D}" srcOrd="17"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ED7095-B35A-440E-97D8-8FF8D4230D56}" type="datetimeFigureOut">
              <a:rPr lang="en-US" smtClean="0"/>
              <a:t>12/19/2010</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7885F1-B30D-4155-99C2-4726E870ACA7}" type="slidenum">
              <a:rPr lang="en-US" smtClean="0"/>
              <a:t>‹#›</a:t>
            </a:fld>
            <a:endParaRPr lang="en-US"/>
          </a:p>
        </p:txBody>
      </p:sp>
    </p:spTree>
    <p:extLst>
      <p:ext uri="{BB962C8B-B14F-4D97-AF65-F5344CB8AC3E}">
        <p14:creationId xmlns:p14="http://schemas.microsoft.com/office/powerpoint/2010/main" val="757053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1</a:t>
            </a:fld>
            <a:endParaRPr lang="en-US"/>
          </a:p>
        </p:txBody>
      </p:sp>
    </p:spTree>
    <p:extLst>
      <p:ext uri="{BB962C8B-B14F-4D97-AF65-F5344CB8AC3E}">
        <p14:creationId xmlns:p14="http://schemas.microsoft.com/office/powerpoint/2010/main" val="1042479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10</a:t>
            </a:fld>
            <a:endParaRPr lang="en-US"/>
          </a:p>
        </p:txBody>
      </p:sp>
    </p:spTree>
    <p:extLst>
      <p:ext uri="{BB962C8B-B14F-4D97-AF65-F5344CB8AC3E}">
        <p14:creationId xmlns:p14="http://schemas.microsoft.com/office/powerpoint/2010/main" val="36714134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11</a:t>
            </a:fld>
            <a:endParaRPr lang="en-US"/>
          </a:p>
        </p:txBody>
      </p:sp>
    </p:spTree>
    <p:extLst>
      <p:ext uri="{BB962C8B-B14F-4D97-AF65-F5344CB8AC3E}">
        <p14:creationId xmlns:p14="http://schemas.microsoft.com/office/powerpoint/2010/main" val="3623328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12</a:t>
            </a:fld>
            <a:endParaRPr lang="en-US"/>
          </a:p>
        </p:txBody>
      </p:sp>
    </p:spTree>
    <p:extLst>
      <p:ext uri="{BB962C8B-B14F-4D97-AF65-F5344CB8AC3E}">
        <p14:creationId xmlns:p14="http://schemas.microsoft.com/office/powerpoint/2010/main" val="966754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13</a:t>
            </a:fld>
            <a:endParaRPr lang="en-US"/>
          </a:p>
        </p:txBody>
      </p:sp>
    </p:spTree>
    <p:extLst>
      <p:ext uri="{BB962C8B-B14F-4D97-AF65-F5344CB8AC3E}">
        <p14:creationId xmlns:p14="http://schemas.microsoft.com/office/powerpoint/2010/main" val="14810136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14</a:t>
            </a:fld>
            <a:endParaRPr lang="en-US"/>
          </a:p>
        </p:txBody>
      </p:sp>
    </p:spTree>
    <p:extLst>
      <p:ext uri="{BB962C8B-B14F-4D97-AF65-F5344CB8AC3E}">
        <p14:creationId xmlns:p14="http://schemas.microsoft.com/office/powerpoint/2010/main" val="39373450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15</a:t>
            </a:fld>
            <a:endParaRPr lang="en-US"/>
          </a:p>
        </p:txBody>
      </p:sp>
    </p:spTree>
    <p:extLst>
      <p:ext uri="{BB962C8B-B14F-4D97-AF65-F5344CB8AC3E}">
        <p14:creationId xmlns:p14="http://schemas.microsoft.com/office/powerpoint/2010/main" val="987591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2</a:t>
            </a:fld>
            <a:endParaRPr lang="en-US"/>
          </a:p>
        </p:txBody>
      </p:sp>
    </p:spTree>
    <p:extLst>
      <p:ext uri="{BB962C8B-B14F-4D97-AF65-F5344CB8AC3E}">
        <p14:creationId xmlns:p14="http://schemas.microsoft.com/office/powerpoint/2010/main" val="4245917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3</a:t>
            </a:fld>
            <a:endParaRPr lang="en-US"/>
          </a:p>
        </p:txBody>
      </p:sp>
    </p:spTree>
    <p:extLst>
      <p:ext uri="{BB962C8B-B14F-4D97-AF65-F5344CB8AC3E}">
        <p14:creationId xmlns:p14="http://schemas.microsoft.com/office/powerpoint/2010/main" val="3610023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4</a:t>
            </a:fld>
            <a:endParaRPr lang="en-US"/>
          </a:p>
        </p:txBody>
      </p:sp>
    </p:spTree>
    <p:extLst>
      <p:ext uri="{BB962C8B-B14F-4D97-AF65-F5344CB8AC3E}">
        <p14:creationId xmlns:p14="http://schemas.microsoft.com/office/powerpoint/2010/main" val="141500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5</a:t>
            </a:fld>
            <a:endParaRPr lang="en-US"/>
          </a:p>
        </p:txBody>
      </p:sp>
    </p:spTree>
    <p:extLst>
      <p:ext uri="{BB962C8B-B14F-4D97-AF65-F5344CB8AC3E}">
        <p14:creationId xmlns:p14="http://schemas.microsoft.com/office/powerpoint/2010/main" val="1515477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6</a:t>
            </a:fld>
            <a:endParaRPr lang="en-US"/>
          </a:p>
        </p:txBody>
      </p:sp>
    </p:spTree>
    <p:extLst>
      <p:ext uri="{BB962C8B-B14F-4D97-AF65-F5344CB8AC3E}">
        <p14:creationId xmlns:p14="http://schemas.microsoft.com/office/powerpoint/2010/main" val="4172822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7</a:t>
            </a:fld>
            <a:endParaRPr lang="en-US"/>
          </a:p>
        </p:txBody>
      </p:sp>
    </p:spTree>
    <p:extLst>
      <p:ext uri="{BB962C8B-B14F-4D97-AF65-F5344CB8AC3E}">
        <p14:creationId xmlns:p14="http://schemas.microsoft.com/office/powerpoint/2010/main" val="1072845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8</a:t>
            </a:fld>
            <a:endParaRPr lang="en-US"/>
          </a:p>
        </p:txBody>
      </p:sp>
    </p:spTree>
    <p:extLst>
      <p:ext uri="{BB962C8B-B14F-4D97-AF65-F5344CB8AC3E}">
        <p14:creationId xmlns:p14="http://schemas.microsoft.com/office/powerpoint/2010/main" val="24124370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347885F1-B30D-4155-99C2-4726E870ACA7}" type="slidenum">
              <a:rPr lang="en-US" smtClean="0"/>
              <a:t>9</a:t>
            </a:fld>
            <a:endParaRPr lang="en-US"/>
          </a:p>
        </p:txBody>
      </p:sp>
    </p:spTree>
    <p:extLst>
      <p:ext uri="{BB962C8B-B14F-4D97-AF65-F5344CB8AC3E}">
        <p14:creationId xmlns:p14="http://schemas.microsoft.com/office/powerpoint/2010/main" val="2488508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شريحة عنوان">
    <p:spTree>
      <p:nvGrpSpPr>
        <p:cNvPr id="1" name=""/>
        <p:cNvGrpSpPr/>
        <p:nvPr/>
      </p:nvGrpSpPr>
      <p:grpSpPr>
        <a:xfrm>
          <a:off x="0" y="0"/>
          <a:ext cx="0" cy="0"/>
          <a:chOff x="0" y="0"/>
          <a:chExt cx="0" cy="0"/>
        </a:xfrm>
      </p:grpSpPr>
      <p:grpSp>
        <p:nvGrpSpPr>
          <p:cNvPr id="80898" name="Group 2"/>
          <p:cNvGrpSpPr>
            <a:grpSpLocks/>
          </p:cNvGrpSpPr>
          <p:nvPr/>
        </p:nvGrpSpPr>
        <p:grpSpPr bwMode="auto">
          <a:xfrm>
            <a:off x="0" y="0"/>
            <a:ext cx="9144000" cy="6856413"/>
            <a:chOff x="0" y="0"/>
            <a:chExt cx="5760" cy="4319"/>
          </a:xfrm>
        </p:grpSpPr>
        <p:sp>
          <p:nvSpPr>
            <p:cNvPr id="8089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US"/>
            </a:p>
          </p:txBody>
        </p:sp>
        <p:sp>
          <p:nvSpPr>
            <p:cNvPr id="8090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8090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US"/>
            </a:p>
          </p:txBody>
        </p:sp>
        <p:sp>
          <p:nvSpPr>
            <p:cNvPr id="8090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8090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US"/>
            </a:p>
          </p:txBody>
        </p:sp>
        <p:sp>
          <p:nvSpPr>
            <p:cNvPr id="8090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US"/>
            </a:p>
          </p:txBody>
        </p:sp>
        <p:sp>
          <p:nvSpPr>
            <p:cNvPr id="8090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US"/>
            </a:p>
          </p:txBody>
        </p:sp>
        <p:sp>
          <p:nvSpPr>
            <p:cNvPr id="8090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8090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US"/>
            </a:p>
          </p:txBody>
        </p:sp>
        <p:sp>
          <p:nvSpPr>
            <p:cNvPr id="8090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US"/>
            </a:p>
          </p:txBody>
        </p:sp>
        <p:sp>
          <p:nvSpPr>
            <p:cNvPr id="8090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US"/>
            </a:p>
          </p:txBody>
        </p:sp>
        <p:sp>
          <p:nvSpPr>
            <p:cNvPr id="8091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US"/>
            </a:p>
          </p:txBody>
        </p:sp>
        <p:sp>
          <p:nvSpPr>
            <p:cNvPr id="8091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8091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US"/>
            </a:p>
          </p:txBody>
        </p:sp>
        <p:sp>
          <p:nvSpPr>
            <p:cNvPr id="8091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US"/>
            </a:p>
          </p:txBody>
        </p:sp>
        <p:sp>
          <p:nvSpPr>
            <p:cNvPr id="8091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US"/>
            </a:p>
          </p:txBody>
        </p:sp>
        <p:sp>
          <p:nvSpPr>
            <p:cNvPr id="8091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US"/>
            </a:p>
          </p:txBody>
        </p:sp>
        <p:sp>
          <p:nvSpPr>
            <p:cNvPr id="8091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US"/>
            </a:p>
          </p:txBody>
        </p:sp>
        <p:sp>
          <p:nvSpPr>
            <p:cNvPr id="8091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US"/>
            </a:p>
          </p:txBody>
        </p:sp>
        <p:sp>
          <p:nvSpPr>
            <p:cNvPr id="8091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US"/>
            </a:p>
          </p:txBody>
        </p:sp>
        <p:sp>
          <p:nvSpPr>
            <p:cNvPr id="8091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8092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US"/>
            </a:p>
          </p:txBody>
        </p:sp>
        <p:sp>
          <p:nvSpPr>
            <p:cNvPr id="8092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US"/>
            </a:p>
          </p:txBody>
        </p:sp>
        <p:sp>
          <p:nvSpPr>
            <p:cNvPr id="8092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US"/>
            </a:p>
          </p:txBody>
        </p:sp>
        <p:sp>
          <p:nvSpPr>
            <p:cNvPr id="8092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8092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US"/>
            </a:p>
          </p:txBody>
        </p:sp>
        <p:sp>
          <p:nvSpPr>
            <p:cNvPr id="8092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US"/>
            </a:p>
          </p:txBody>
        </p:sp>
        <p:sp>
          <p:nvSpPr>
            <p:cNvPr id="8092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US"/>
            </a:p>
          </p:txBody>
        </p:sp>
        <p:sp>
          <p:nvSpPr>
            <p:cNvPr id="8092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8092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8092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US"/>
            </a:p>
          </p:txBody>
        </p:sp>
        <p:sp>
          <p:nvSpPr>
            <p:cNvPr id="8093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8093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8093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US"/>
            </a:p>
          </p:txBody>
        </p:sp>
        <p:sp>
          <p:nvSpPr>
            <p:cNvPr id="8093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US"/>
            </a:p>
          </p:txBody>
        </p:sp>
        <p:sp>
          <p:nvSpPr>
            <p:cNvPr id="8093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US"/>
            </a:p>
          </p:txBody>
        </p:sp>
        <p:grpSp>
          <p:nvGrpSpPr>
            <p:cNvPr id="80935" name="Group 39"/>
            <p:cNvGrpSpPr>
              <a:grpSpLocks/>
            </p:cNvGrpSpPr>
            <p:nvPr userDrawn="1"/>
          </p:nvGrpSpPr>
          <p:grpSpPr bwMode="auto">
            <a:xfrm>
              <a:off x="0" y="1632"/>
              <a:ext cx="5758" cy="1858"/>
              <a:chOff x="0" y="1632"/>
              <a:chExt cx="5758" cy="1858"/>
            </a:xfrm>
          </p:grpSpPr>
          <p:sp>
            <p:nvSpPr>
              <p:cNvPr id="8093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8093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US"/>
              </a:p>
            </p:txBody>
          </p:sp>
        </p:grpSp>
      </p:grpSp>
      <p:sp>
        <p:nvSpPr>
          <p:cNvPr id="80938" name="Rectangle 42"/>
          <p:cNvSpPr>
            <a:spLocks noGrp="1" noChangeArrowheads="1"/>
          </p:cNvSpPr>
          <p:nvPr>
            <p:ph type="ctrTitle" sz="quarter"/>
          </p:nvPr>
        </p:nvSpPr>
        <p:spPr>
          <a:xfrm>
            <a:off x="457200" y="1600200"/>
            <a:ext cx="8229600" cy="1828800"/>
          </a:xfrm>
        </p:spPr>
        <p:txBody>
          <a:bodyPr/>
          <a:lstStyle>
            <a:lvl1pPr>
              <a:defRPr sz="4800"/>
            </a:lvl1pPr>
          </a:lstStyle>
          <a:p>
            <a:r>
              <a:rPr lang="ar-SA"/>
              <a:t>انقر لتحرير نمط العنوان الرئيسي</a:t>
            </a:r>
          </a:p>
        </p:txBody>
      </p:sp>
      <p:sp>
        <p:nvSpPr>
          <p:cNvPr id="80939"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ar-SA"/>
              <a:t>انقر لتحرير نمط العنوان الثانوي الرئيسي</a:t>
            </a:r>
          </a:p>
        </p:txBody>
      </p:sp>
      <p:sp>
        <p:nvSpPr>
          <p:cNvPr id="80940" name="Rectangle 44"/>
          <p:cNvSpPr>
            <a:spLocks noGrp="1" noChangeArrowheads="1"/>
          </p:cNvSpPr>
          <p:nvPr>
            <p:ph type="dt" sz="quarter" idx="2"/>
          </p:nvPr>
        </p:nvSpPr>
        <p:spPr/>
        <p:txBody>
          <a:bodyPr/>
          <a:lstStyle>
            <a:lvl1pPr>
              <a:defRPr/>
            </a:lvl1pPr>
          </a:lstStyle>
          <a:p>
            <a:endParaRPr lang="en-US"/>
          </a:p>
        </p:txBody>
      </p:sp>
      <p:sp>
        <p:nvSpPr>
          <p:cNvPr id="80941" name="Rectangle 45"/>
          <p:cNvSpPr>
            <a:spLocks noGrp="1" noChangeArrowheads="1"/>
          </p:cNvSpPr>
          <p:nvPr>
            <p:ph type="ftr" sz="quarter" idx="3"/>
          </p:nvPr>
        </p:nvSpPr>
        <p:spPr/>
        <p:txBody>
          <a:bodyPr/>
          <a:lstStyle>
            <a:lvl1pPr>
              <a:defRPr/>
            </a:lvl1pPr>
          </a:lstStyle>
          <a:p>
            <a:endParaRPr lang="en-US"/>
          </a:p>
        </p:txBody>
      </p:sp>
      <p:sp>
        <p:nvSpPr>
          <p:cNvPr id="80942" name="Rectangle 46"/>
          <p:cNvSpPr>
            <a:spLocks noGrp="1" noChangeArrowheads="1"/>
          </p:cNvSpPr>
          <p:nvPr>
            <p:ph type="sldNum" sz="quarter" idx="4"/>
          </p:nvPr>
        </p:nvSpPr>
        <p:spPr/>
        <p:txBody>
          <a:bodyPr/>
          <a:lstStyle>
            <a:lvl1pPr>
              <a:defRPr/>
            </a:lvl1pPr>
          </a:lstStyle>
          <a:p>
            <a:fld id="{4F1BD559-1FA3-44F8-80B2-3FE83C9B0B11}" type="slidenum">
              <a:rPr lang="ar-SA"/>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93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39" grpId="0" build="p">
        <p:tmplLst>
          <p:tmpl lvl="1">
            <p:tnLst>
              <p:par>
                <p:cTn presetID="1" presetClass="entr" presetSubtype="0" fill="hold" nodeType="clickEffect">
                  <p:stCondLst>
                    <p:cond delay="0"/>
                  </p:stCondLst>
                  <p:childTnLst>
                    <p:set>
                      <p:cBhvr>
                        <p:cTn dur="1" fill="hold">
                          <p:stCondLst>
                            <p:cond delay="0"/>
                          </p:stCondLst>
                        </p:cTn>
                        <p:tgtEl>
                          <p:spTgt spid="80939"/>
                        </p:tgtEl>
                        <p:attrNameLst>
                          <p:attrName>style.visibility</p:attrName>
                        </p:attrNameLst>
                      </p:cBhvr>
                      <p:to>
                        <p:strVal val="visible"/>
                      </p:to>
                    </p:se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E88EF789-7D0A-4781-BFE4-9006A40B4895}" type="slidenum">
              <a:rPr lang="ar-SA"/>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7813"/>
            <a:ext cx="2057400" cy="5853112"/>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7813"/>
            <a:ext cx="6019800" cy="5853112"/>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3FF414D3-E8AE-4FFB-9AD4-400440A2811C}" type="slidenum">
              <a:rPr lang="ar-SA"/>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59926FA3-0927-4DA6-8058-4386F0564F2E}" type="slidenum">
              <a:rPr lang="ar-SA"/>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D2C0B180-F695-4B1B-9DF0-2D7B3B705F02}" type="slidenum">
              <a:rPr lang="ar-SA"/>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92714106-CFF6-4316-AFED-BA825AC4DD16}" type="slidenum">
              <a:rPr lang="ar-SA"/>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lvl1pPr>
              <a:defRPr/>
            </a:lvl1pPr>
          </a:lstStyle>
          <a:p>
            <a:endParaRPr lang="en-US"/>
          </a:p>
        </p:txBody>
      </p:sp>
      <p:sp>
        <p:nvSpPr>
          <p:cNvPr id="8" name="عنصر نائب للتذييل 7"/>
          <p:cNvSpPr>
            <a:spLocks noGrp="1"/>
          </p:cNvSpPr>
          <p:nvPr>
            <p:ph type="ftr" sz="quarter" idx="11"/>
          </p:nvPr>
        </p:nvSpPr>
        <p:spPr/>
        <p:txBody>
          <a:bodyPr/>
          <a:lstStyle>
            <a:lvl1pPr>
              <a:defRPr/>
            </a:lvl1pPr>
          </a:lstStyle>
          <a:p>
            <a:endParaRPr lang="en-US"/>
          </a:p>
        </p:txBody>
      </p:sp>
      <p:sp>
        <p:nvSpPr>
          <p:cNvPr id="9" name="عنصر نائب لرقم الشريحة 8"/>
          <p:cNvSpPr>
            <a:spLocks noGrp="1"/>
          </p:cNvSpPr>
          <p:nvPr>
            <p:ph type="sldNum" sz="quarter" idx="12"/>
          </p:nvPr>
        </p:nvSpPr>
        <p:spPr/>
        <p:txBody>
          <a:bodyPr/>
          <a:lstStyle>
            <a:lvl1pPr>
              <a:defRPr/>
            </a:lvl1pPr>
          </a:lstStyle>
          <a:p>
            <a:fld id="{E21FD890-E61F-4A1A-9124-EBEC67C67DF7}" type="slidenum">
              <a:rPr lang="ar-SA"/>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lvl1pPr>
              <a:defRPr/>
            </a:lvl1pPr>
          </a:lstStyle>
          <a:p>
            <a:endParaRPr lang="en-US"/>
          </a:p>
        </p:txBody>
      </p:sp>
      <p:sp>
        <p:nvSpPr>
          <p:cNvPr id="4" name="عنصر نائب للتذييل 3"/>
          <p:cNvSpPr>
            <a:spLocks noGrp="1"/>
          </p:cNvSpPr>
          <p:nvPr>
            <p:ph type="ftr" sz="quarter" idx="11"/>
          </p:nvPr>
        </p:nvSpPr>
        <p:spPr/>
        <p:txBody>
          <a:bodyPr/>
          <a:lstStyle>
            <a:lvl1pPr>
              <a:defRPr/>
            </a:lvl1pPr>
          </a:lstStyle>
          <a:p>
            <a:endParaRPr lang="en-US"/>
          </a:p>
        </p:txBody>
      </p:sp>
      <p:sp>
        <p:nvSpPr>
          <p:cNvPr id="5" name="عنصر نائب لرقم الشريحة 4"/>
          <p:cNvSpPr>
            <a:spLocks noGrp="1"/>
          </p:cNvSpPr>
          <p:nvPr>
            <p:ph type="sldNum" sz="quarter" idx="12"/>
          </p:nvPr>
        </p:nvSpPr>
        <p:spPr/>
        <p:txBody>
          <a:bodyPr/>
          <a:lstStyle>
            <a:lvl1pPr>
              <a:defRPr/>
            </a:lvl1pPr>
          </a:lstStyle>
          <a:p>
            <a:fld id="{3D7066B9-DF24-4BFB-8938-A1609BE06F54}" type="slidenum">
              <a:rPr lang="ar-SA"/>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endParaRPr lang="en-US"/>
          </a:p>
        </p:txBody>
      </p:sp>
      <p:sp>
        <p:nvSpPr>
          <p:cNvPr id="3" name="عنصر نائب للتذييل 2"/>
          <p:cNvSpPr>
            <a:spLocks noGrp="1"/>
          </p:cNvSpPr>
          <p:nvPr>
            <p:ph type="ftr" sz="quarter" idx="11"/>
          </p:nvPr>
        </p:nvSpPr>
        <p:spPr/>
        <p:txBody>
          <a:bodyPr/>
          <a:lstStyle>
            <a:lvl1pPr>
              <a:defRPr/>
            </a:lvl1pPr>
          </a:lstStyle>
          <a:p>
            <a:endParaRPr lang="en-US"/>
          </a:p>
        </p:txBody>
      </p:sp>
      <p:sp>
        <p:nvSpPr>
          <p:cNvPr id="4" name="عنصر نائب لرقم الشريحة 3"/>
          <p:cNvSpPr>
            <a:spLocks noGrp="1"/>
          </p:cNvSpPr>
          <p:nvPr>
            <p:ph type="sldNum" sz="quarter" idx="12"/>
          </p:nvPr>
        </p:nvSpPr>
        <p:spPr/>
        <p:txBody>
          <a:bodyPr/>
          <a:lstStyle>
            <a:lvl1pPr>
              <a:defRPr/>
            </a:lvl1pPr>
          </a:lstStyle>
          <a:p>
            <a:fld id="{7F5EBC32-32A2-4322-94D2-E85E30252934}" type="slidenum">
              <a:rPr lang="ar-SA"/>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AA1F3E4F-C9E5-4394-B8FF-518FA53B0BC2}" type="slidenum">
              <a:rPr lang="ar-SA"/>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22FE8369-3658-49B2-8DFF-E91AB9F06351}" type="slidenum">
              <a:rPr lang="ar-SA"/>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79874" name="Group 2"/>
          <p:cNvGrpSpPr>
            <a:grpSpLocks/>
          </p:cNvGrpSpPr>
          <p:nvPr/>
        </p:nvGrpSpPr>
        <p:grpSpPr bwMode="auto">
          <a:xfrm>
            <a:off x="0" y="0"/>
            <a:ext cx="9144000" cy="6856413"/>
            <a:chOff x="0" y="0"/>
            <a:chExt cx="5760" cy="4319"/>
          </a:xfrm>
        </p:grpSpPr>
        <p:sp>
          <p:nvSpPr>
            <p:cNvPr id="7987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US"/>
            </a:p>
          </p:txBody>
        </p:sp>
        <p:sp>
          <p:nvSpPr>
            <p:cNvPr id="7987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7987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US"/>
            </a:p>
          </p:txBody>
        </p:sp>
        <p:sp>
          <p:nvSpPr>
            <p:cNvPr id="7987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7987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US"/>
            </a:p>
          </p:txBody>
        </p:sp>
        <p:sp>
          <p:nvSpPr>
            <p:cNvPr id="7988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US"/>
            </a:p>
          </p:txBody>
        </p:sp>
        <p:sp>
          <p:nvSpPr>
            <p:cNvPr id="7988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US"/>
            </a:p>
          </p:txBody>
        </p:sp>
        <p:sp>
          <p:nvSpPr>
            <p:cNvPr id="7988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7988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US"/>
            </a:p>
          </p:txBody>
        </p:sp>
        <p:sp>
          <p:nvSpPr>
            <p:cNvPr id="7988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US"/>
            </a:p>
          </p:txBody>
        </p:sp>
        <p:sp>
          <p:nvSpPr>
            <p:cNvPr id="7988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US"/>
            </a:p>
          </p:txBody>
        </p:sp>
        <p:sp>
          <p:nvSpPr>
            <p:cNvPr id="7988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US"/>
            </a:p>
          </p:txBody>
        </p:sp>
        <p:sp>
          <p:nvSpPr>
            <p:cNvPr id="7988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7988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US"/>
            </a:p>
          </p:txBody>
        </p:sp>
        <p:sp>
          <p:nvSpPr>
            <p:cNvPr id="7988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US"/>
            </a:p>
          </p:txBody>
        </p:sp>
        <p:sp>
          <p:nvSpPr>
            <p:cNvPr id="7989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US"/>
            </a:p>
          </p:txBody>
        </p:sp>
        <p:sp>
          <p:nvSpPr>
            <p:cNvPr id="7989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US"/>
            </a:p>
          </p:txBody>
        </p:sp>
        <p:sp>
          <p:nvSpPr>
            <p:cNvPr id="7989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US"/>
            </a:p>
          </p:txBody>
        </p:sp>
        <p:sp>
          <p:nvSpPr>
            <p:cNvPr id="7989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US"/>
            </a:p>
          </p:txBody>
        </p:sp>
        <p:sp>
          <p:nvSpPr>
            <p:cNvPr id="7989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US"/>
            </a:p>
          </p:txBody>
        </p:sp>
        <p:sp>
          <p:nvSpPr>
            <p:cNvPr id="7989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7989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US"/>
            </a:p>
          </p:txBody>
        </p:sp>
        <p:sp>
          <p:nvSpPr>
            <p:cNvPr id="7989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US"/>
            </a:p>
          </p:txBody>
        </p:sp>
        <p:sp>
          <p:nvSpPr>
            <p:cNvPr id="7989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US"/>
            </a:p>
          </p:txBody>
        </p:sp>
        <p:sp>
          <p:nvSpPr>
            <p:cNvPr id="7989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7990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US"/>
            </a:p>
          </p:txBody>
        </p:sp>
        <p:sp>
          <p:nvSpPr>
            <p:cNvPr id="7990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US"/>
            </a:p>
          </p:txBody>
        </p:sp>
        <p:sp>
          <p:nvSpPr>
            <p:cNvPr id="7990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US"/>
            </a:p>
          </p:txBody>
        </p:sp>
        <p:sp>
          <p:nvSpPr>
            <p:cNvPr id="7990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7990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7990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US"/>
            </a:p>
          </p:txBody>
        </p:sp>
        <p:sp>
          <p:nvSpPr>
            <p:cNvPr id="7990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7990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7990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US"/>
            </a:p>
          </p:txBody>
        </p:sp>
        <p:sp>
          <p:nvSpPr>
            <p:cNvPr id="7990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US"/>
            </a:p>
          </p:txBody>
        </p:sp>
        <p:sp>
          <p:nvSpPr>
            <p:cNvPr id="7991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US"/>
            </a:p>
          </p:txBody>
        </p:sp>
        <p:grpSp>
          <p:nvGrpSpPr>
            <p:cNvPr id="79911" name="Group 39"/>
            <p:cNvGrpSpPr>
              <a:grpSpLocks/>
            </p:cNvGrpSpPr>
            <p:nvPr userDrawn="1"/>
          </p:nvGrpSpPr>
          <p:grpSpPr bwMode="auto">
            <a:xfrm>
              <a:off x="0" y="1632"/>
              <a:ext cx="5758" cy="1858"/>
              <a:chOff x="0" y="1632"/>
              <a:chExt cx="5758" cy="1858"/>
            </a:xfrm>
          </p:grpSpPr>
          <p:sp>
            <p:nvSpPr>
              <p:cNvPr id="7991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7991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US"/>
              </a:p>
            </p:txBody>
          </p:sp>
        </p:grpSp>
      </p:grpSp>
      <p:sp>
        <p:nvSpPr>
          <p:cNvPr id="79914"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p>
        </p:txBody>
      </p:sp>
      <p:sp>
        <p:nvSpPr>
          <p:cNvPr id="79915"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79916"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200">
                <a:effectLst>
                  <a:outerShdw blurRad="38100" dist="38100" dir="2700000" algn="tl">
                    <a:srgbClr val="000000"/>
                  </a:outerShdw>
                </a:effectLst>
              </a:defRPr>
            </a:lvl1pPr>
          </a:lstStyle>
          <a:p>
            <a:endParaRPr lang="en-US"/>
          </a:p>
        </p:txBody>
      </p:sp>
      <p:sp>
        <p:nvSpPr>
          <p:cNvPr id="79917"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rtl="0">
              <a:defRPr sz="1200">
                <a:effectLst>
                  <a:outerShdw blurRad="38100" dist="38100" dir="2700000" algn="tl">
                    <a:srgbClr val="000000"/>
                  </a:outerShdw>
                </a:effectLst>
              </a:defRPr>
            </a:lvl1pPr>
          </a:lstStyle>
          <a:p>
            <a:endParaRPr lang="en-US"/>
          </a:p>
        </p:txBody>
      </p:sp>
      <p:sp>
        <p:nvSpPr>
          <p:cNvPr id="79918"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200">
                <a:effectLst>
                  <a:outerShdw blurRad="38100" dist="38100" dir="2700000" algn="tl">
                    <a:srgbClr val="000000"/>
                  </a:outerShdw>
                </a:effectLst>
              </a:defRPr>
            </a:lvl1pPr>
          </a:lstStyle>
          <a:p>
            <a:fld id="{B3731678-DC0A-46A4-9B6A-D1C078029E21}" type="slidenum">
              <a:rPr lang="ar-SA"/>
              <a:pPr/>
              <a:t>‹#›</a:t>
            </a:fld>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9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99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991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991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99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15" grpId="0" build="p">
        <p:tmplLst>
          <p:tmpl lvl="1">
            <p:tnLst>
              <p:par>
                <p:cTn presetID="1" presetClass="entr" presetSubtype="0" fill="hold" nodeType="clickEffect">
                  <p:stCondLst>
                    <p:cond delay="0"/>
                  </p:stCondLst>
                  <p:childTnLst>
                    <p:set>
                      <p:cBhvr>
                        <p:cTn dur="1" fill="hold">
                          <p:stCondLst>
                            <p:cond delay="0"/>
                          </p:stCondLst>
                        </p:cTn>
                        <p:tgtEl>
                          <p:spTgt spid="79915"/>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79915"/>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79915"/>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79915"/>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79915"/>
                        </p:tgtEl>
                        <p:attrNameLst>
                          <p:attrName>style.visibility</p:attrName>
                        </p:attrNameLst>
                      </p:cBhvr>
                      <p:to>
                        <p:strVal val="visible"/>
                      </p:to>
                    </p:set>
                  </p:childTnLst>
                </p:cTn>
              </p:par>
            </p:tnLst>
          </p:tmpl>
        </p:tmplLst>
      </p:bldP>
    </p:bldLst>
  </p:timing>
  <p:txStyles>
    <p:titleStyle>
      <a:lvl1pPr algn="ctr" rtl="1"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r" rtl="1" fontAlgn="base">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r" rtl="1" fontAlgn="base">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r" rtl="1" fontAlgn="base">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cs typeface="+mn-cs"/>
        </a:defRPr>
      </a:lvl3pPr>
      <a:lvl4pPr marL="1600200" indent="-228600" algn="r" rtl="1" fontAlgn="base">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r" rtl="1"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http://www.edoxsolutions.co.uk/paperfolders.jp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http://www.aldaleelexplorer.com/Images/Edox.gif"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docuware.co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bentley.com/en-US/Products/ProjectWise/"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636838"/>
            <a:ext cx="7772400" cy="1655762"/>
          </a:xfrm>
        </p:spPr>
        <p:txBody>
          <a:bodyPr/>
          <a:lstStyle/>
          <a:p>
            <a:r>
              <a:rPr lang="ar-SA"/>
              <a:t>برامج الأرشفة الإلكترونية</a:t>
            </a:r>
            <a:endParaRPr lang="en-US"/>
          </a:p>
        </p:txBody>
      </p:sp>
      <p:grpSp>
        <p:nvGrpSpPr>
          <p:cNvPr id="2052" name="Group 4"/>
          <p:cNvGrpSpPr>
            <a:grpSpLocks/>
          </p:cNvGrpSpPr>
          <p:nvPr/>
        </p:nvGrpSpPr>
        <p:grpSpPr bwMode="auto">
          <a:xfrm>
            <a:off x="0" y="260350"/>
            <a:ext cx="3071813" cy="2155825"/>
            <a:chOff x="3498" y="2484"/>
            <a:chExt cx="1935" cy="1358"/>
          </a:xfrm>
        </p:grpSpPr>
        <p:pic>
          <p:nvPicPr>
            <p:cNvPr id="2053" name="Picture 5" descr="http://www.edoxsolutions.co.uk/paperfolders.jpg"/>
            <p:cNvPicPr>
              <a:picLocks noChangeAspect="1" noChangeArrowheads="1"/>
            </p:cNvPicPr>
            <p:nvPr/>
          </p:nvPicPr>
          <p:blipFill>
            <a:blip r:embed="rId3" r:link="rId4"/>
            <a:srcRect/>
            <a:stretch>
              <a:fillRect/>
            </a:stretch>
          </p:blipFill>
          <p:spPr bwMode="auto">
            <a:xfrm>
              <a:off x="4435" y="2484"/>
              <a:ext cx="998" cy="1134"/>
            </a:xfrm>
            <a:prstGeom prst="rect">
              <a:avLst/>
            </a:prstGeom>
            <a:noFill/>
            <a:ln w="9525">
              <a:noFill/>
              <a:miter lim="800000"/>
              <a:headEnd/>
              <a:tailEnd/>
            </a:ln>
          </p:spPr>
        </p:pic>
        <p:pic>
          <p:nvPicPr>
            <p:cNvPr id="2054" name="Picture 6" descr="typloop0"/>
            <p:cNvPicPr>
              <a:picLocks noChangeAspect="1" noChangeArrowheads="1"/>
            </p:cNvPicPr>
            <p:nvPr/>
          </p:nvPicPr>
          <p:blipFill>
            <a:blip r:embed="rId5"/>
            <a:srcRect/>
            <a:stretch>
              <a:fillRect/>
            </a:stretch>
          </p:blipFill>
          <p:spPr bwMode="auto">
            <a:xfrm>
              <a:off x="3498" y="2593"/>
              <a:ext cx="1249" cy="1249"/>
            </a:xfrm>
            <a:prstGeom prst="rect">
              <a:avLst/>
            </a:prstGeom>
            <a:noFill/>
          </p:spPr>
        </p:pic>
      </p:grpSp>
      <p:grpSp>
        <p:nvGrpSpPr>
          <p:cNvPr id="2055" name="Group 7"/>
          <p:cNvGrpSpPr>
            <a:grpSpLocks/>
          </p:cNvGrpSpPr>
          <p:nvPr/>
        </p:nvGrpSpPr>
        <p:grpSpPr bwMode="auto">
          <a:xfrm>
            <a:off x="5795963" y="188913"/>
            <a:ext cx="3071812" cy="2155825"/>
            <a:chOff x="3498" y="2484"/>
            <a:chExt cx="1935" cy="1358"/>
          </a:xfrm>
        </p:grpSpPr>
        <p:pic>
          <p:nvPicPr>
            <p:cNvPr id="2056" name="Picture 8" descr="http://www.edoxsolutions.co.uk/paperfolders.jpg"/>
            <p:cNvPicPr>
              <a:picLocks noChangeAspect="1" noChangeArrowheads="1"/>
            </p:cNvPicPr>
            <p:nvPr/>
          </p:nvPicPr>
          <p:blipFill>
            <a:blip r:embed="rId3" r:link="rId4"/>
            <a:srcRect/>
            <a:stretch>
              <a:fillRect/>
            </a:stretch>
          </p:blipFill>
          <p:spPr bwMode="auto">
            <a:xfrm>
              <a:off x="4435" y="2484"/>
              <a:ext cx="998" cy="1134"/>
            </a:xfrm>
            <a:prstGeom prst="rect">
              <a:avLst/>
            </a:prstGeom>
            <a:noFill/>
            <a:ln w="9525">
              <a:noFill/>
              <a:miter lim="800000"/>
              <a:headEnd/>
              <a:tailEnd/>
            </a:ln>
          </p:spPr>
        </p:pic>
        <p:pic>
          <p:nvPicPr>
            <p:cNvPr id="2057" name="Picture 9" descr="typloop0"/>
            <p:cNvPicPr>
              <a:picLocks noChangeAspect="1" noChangeArrowheads="1"/>
            </p:cNvPicPr>
            <p:nvPr/>
          </p:nvPicPr>
          <p:blipFill>
            <a:blip r:embed="rId5"/>
            <a:srcRect/>
            <a:stretch>
              <a:fillRect/>
            </a:stretch>
          </p:blipFill>
          <p:spPr bwMode="auto">
            <a:xfrm>
              <a:off x="3498" y="2593"/>
              <a:ext cx="1249" cy="1249"/>
            </a:xfrm>
            <a:prstGeom prst="rect">
              <a:avLst/>
            </a:prstGeom>
            <a:noFill/>
          </p:spPr>
        </p:pic>
      </p:grpSp>
      <p:grpSp>
        <p:nvGrpSpPr>
          <p:cNvPr id="2058" name="Group 10"/>
          <p:cNvGrpSpPr>
            <a:grpSpLocks/>
          </p:cNvGrpSpPr>
          <p:nvPr/>
        </p:nvGrpSpPr>
        <p:grpSpPr bwMode="auto">
          <a:xfrm>
            <a:off x="2916238" y="260350"/>
            <a:ext cx="3071812" cy="2155825"/>
            <a:chOff x="3498" y="2484"/>
            <a:chExt cx="1935" cy="1358"/>
          </a:xfrm>
        </p:grpSpPr>
        <p:pic>
          <p:nvPicPr>
            <p:cNvPr id="2059" name="Picture 11" descr="http://www.edoxsolutions.co.uk/paperfolders.jpg"/>
            <p:cNvPicPr>
              <a:picLocks noChangeAspect="1" noChangeArrowheads="1"/>
            </p:cNvPicPr>
            <p:nvPr/>
          </p:nvPicPr>
          <p:blipFill>
            <a:blip r:embed="rId3" r:link="rId4"/>
            <a:srcRect/>
            <a:stretch>
              <a:fillRect/>
            </a:stretch>
          </p:blipFill>
          <p:spPr bwMode="auto">
            <a:xfrm>
              <a:off x="4435" y="2484"/>
              <a:ext cx="998" cy="1134"/>
            </a:xfrm>
            <a:prstGeom prst="rect">
              <a:avLst/>
            </a:prstGeom>
            <a:noFill/>
            <a:ln w="9525">
              <a:noFill/>
              <a:miter lim="800000"/>
              <a:headEnd/>
              <a:tailEnd/>
            </a:ln>
          </p:spPr>
        </p:pic>
        <p:pic>
          <p:nvPicPr>
            <p:cNvPr id="2060" name="Picture 12" descr="typloop0"/>
            <p:cNvPicPr>
              <a:picLocks noChangeAspect="1" noChangeArrowheads="1"/>
            </p:cNvPicPr>
            <p:nvPr/>
          </p:nvPicPr>
          <p:blipFill>
            <a:blip r:embed="rId5"/>
            <a:srcRect/>
            <a:stretch>
              <a:fillRect/>
            </a:stretch>
          </p:blipFill>
          <p:spPr bwMode="auto">
            <a:xfrm>
              <a:off x="3498" y="2593"/>
              <a:ext cx="1249" cy="1249"/>
            </a:xfrm>
            <a:prstGeom prst="rect">
              <a:avLst/>
            </a:prstGeom>
            <a:noFill/>
          </p:spPr>
        </p:pic>
      </p:grpSp>
      <p:sp>
        <p:nvSpPr>
          <p:cNvPr id="15" name="عنوان فرعي 14"/>
          <p:cNvSpPr>
            <a:spLocks noGrp="1"/>
          </p:cNvSpPr>
          <p:nvPr>
            <p:ph type="subTitle"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628650" y="1379538"/>
            <a:ext cx="7662863" cy="2781300"/>
          </a:xfrm>
        </p:spPr>
        <p:txBody>
          <a:bodyPr/>
          <a:lstStyle/>
          <a:p>
            <a:r>
              <a:rPr lang="ar-SA" sz="6000" b="1"/>
              <a:t>بعض </a:t>
            </a:r>
            <a:br>
              <a:rPr lang="ar-SA" sz="6000" b="1"/>
            </a:br>
            <a:r>
              <a:rPr lang="ar-SA" sz="6000" b="1"/>
              <a:t>نظم الأرشفة الإلكترونية</a:t>
            </a:r>
            <a:br>
              <a:rPr lang="ar-SA" sz="6000" b="1"/>
            </a:br>
            <a:r>
              <a:rPr lang="ar-SA" sz="6000" b="1"/>
              <a:t> العربية والمعربة</a:t>
            </a:r>
            <a:endParaRPr lang="en-US" sz="6000" b="1"/>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2516188" y="596900"/>
            <a:ext cx="5256212" cy="823913"/>
          </a:xfrm>
        </p:spPr>
        <p:txBody>
          <a:bodyPr/>
          <a:lstStyle/>
          <a:p>
            <a:r>
              <a:rPr lang="ar-SA" b="1">
                <a:solidFill>
                  <a:schemeClr val="tx1"/>
                </a:solidFill>
              </a:rPr>
              <a:t>نظام </a:t>
            </a:r>
            <a:r>
              <a:rPr lang="en-US" b="1">
                <a:solidFill>
                  <a:schemeClr val="tx1"/>
                </a:solidFill>
              </a:rPr>
              <a:t>eDoX</a:t>
            </a:r>
          </a:p>
        </p:txBody>
      </p:sp>
      <p:sp>
        <p:nvSpPr>
          <p:cNvPr id="64515" name="Rectangle 3"/>
          <p:cNvSpPr>
            <a:spLocks noGrp="1" noChangeArrowheads="1"/>
          </p:cNvSpPr>
          <p:nvPr>
            <p:ph type="body" idx="1"/>
          </p:nvPr>
        </p:nvSpPr>
        <p:spPr>
          <a:xfrm>
            <a:off x="685800" y="1638300"/>
            <a:ext cx="7772400" cy="4724400"/>
          </a:xfrm>
        </p:spPr>
        <p:txBody>
          <a:bodyPr/>
          <a:lstStyle/>
          <a:p>
            <a:r>
              <a:rPr lang="ar-SA" sz="2800">
                <a:solidFill>
                  <a:srgbClr val="FFFF99"/>
                </a:solidFill>
                <a:latin typeface="Verdana" pitchFamily="34" charset="0"/>
              </a:rPr>
              <a:t>يعتبر نظام إيدوكس نظام كامل لإدارة الوثائق وحفظها وأرشفتها</a:t>
            </a:r>
          </a:p>
          <a:p>
            <a:r>
              <a:rPr lang="ar-SA" sz="2800">
                <a:solidFill>
                  <a:srgbClr val="FFFF99"/>
                </a:solidFill>
                <a:latin typeface="Verdana" pitchFamily="34" charset="0"/>
              </a:rPr>
              <a:t>صمم هذا النظام للمنظمات الصغيرة والمتوسطة.</a:t>
            </a:r>
          </a:p>
          <a:p>
            <a:r>
              <a:rPr lang="ar-SA" sz="2800">
                <a:solidFill>
                  <a:srgbClr val="FFFF99"/>
                </a:solidFill>
                <a:latin typeface="Verdana" pitchFamily="34" charset="0"/>
              </a:rPr>
              <a:t>يستخدم نظام إيدوكس واجهة تعامل سهلة </a:t>
            </a:r>
          </a:p>
          <a:p>
            <a:r>
              <a:rPr lang="ar-SA" sz="2800">
                <a:solidFill>
                  <a:srgbClr val="FFFF99"/>
                </a:solidFill>
                <a:latin typeface="Verdana" pitchFamily="34" charset="0"/>
              </a:rPr>
              <a:t>يظهر المعلومات في شكل شجرة بحيث يسهل قراءتها  للمستخدم</a:t>
            </a:r>
          </a:p>
          <a:p>
            <a:r>
              <a:rPr lang="ar-SA" sz="2800">
                <a:solidFill>
                  <a:srgbClr val="FFFF99"/>
                </a:solidFill>
                <a:latin typeface="Verdana" pitchFamily="34" charset="0"/>
              </a:rPr>
              <a:t>يعتبر هذا النظام قليل التكلفة ويحتاج المستخدم لتدريب بسيط لإستخدام النظام.</a:t>
            </a:r>
          </a:p>
          <a:p>
            <a:r>
              <a:rPr lang="ar-SA" sz="2800">
                <a:solidFill>
                  <a:srgbClr val="FFFF99"/>
                </a:solidFill>
                <a:latin typeface="Verdana" pitchFamily="34" charset="0"/>
              </a:rPr>
              <a:t> يستطيع المستخدم تحميل وتنصيب البرنامج بكل سهولة ومن ثم إدارته.</a:t>
            </a:r>
          </a:p>
          <a:p>
            <a:r>
              <a:rPr lang="ar-SA" sz="2800">
                <a:solidFill>
                  <a:srgbClr val="FFFF99"/>
                </a:solidFill>
                <a:latin typeface="Verdana" pitchFamily="34" charset="0"/>
              </a:rPr>
              <a:t>يستطيع النظام التعامل مع المستندات باللغتين الإنجليزية والعربية </a:t>
            </a:r>
          </a:p>
        </p:txBody>
      </p:sp>
      <p:pic>
        <p:nvPicPr>
          <p:cNvPr id="64516" name="Picture 4" descr="http://www.aldaleelexplorer.com/Images/Edox.gif"/>
          <p:cNvPicPr>
            <a:picLocks noChangeAspect="1" noChangeArrowheads="1"/>
          </p:cNvPicPr>
          <p:nvPr/>
        </p:nvPicPr>
        <p:blipFill>
          <a:blip r:embed="rId3" r:link="rId4"/>
          <a:srcRect/>
          <a:stretch>
            <a:fillRect/>
          </a:stretch>
        </p:blipFill>
        <p:spPr bwMode="auto">
          <a:xfrm>
            <a:off x="1955800" y="522288"/>
            <a:ext cx="1152525" cy="977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685800" y="323850"/>
            <a:ext cx="7772400" cy="1143000"/>
          </a:xfrm>
        </p:spPr>
        <p:txBody>
          <a:bodyPr/>
          <a:lstStyle/>
          <a:p>
            <a:r>
              <a:rPr lang="ar-SA" b="1"/>
              <a:t>برنامج </a:t>
            </a:r>
            <a:r>
              <a:rPr lang="en-US" b="1"/>
              <a:t>DocuWare</a:t>
            </a:r>
          </a:p>
        </p:txBody>
      </p:sp>
      <p:sp>
        <p:nvSpPr>
          <p:cNvPr id="65539" name="Rectangle 3"/>
          <p:cNvSpPr>
            <a:spLocks noGrp="1" noChangeArrowheads="1"/>
          </p:cNvSpPr>
          <p:nvPr>
            <p:ph type="body" idx="1"/>
          </p:nvPr>
        </p:nvSpPr>
        <p:spPr>
          <a:xfrm>
            <a:off x="630238" y="1552575"/>
            <a:ext cx="7827962" cy="4768850"/>
          </a:xfrm>
        </p:spPr>
        <p:txBody>
          <a:bodyPr/>
          <a:lstStyle/>
          <a:p>
            <a:pPr>
              <a:lnSpc>
                <a:spcPct val="90000"/>
              </a:lnSpc>
              <a:buFont typeface="Wingdings" pitchFamily="2" charset="2"/>
              <a:buNone/>
            </a:pPr>
            <a:r>
              <a:rPr lang="ar-SA" sz="2800" b="1">
                <a:solidFill>
                  <a:srgbClr val="FFFF66"/>
                </a:solidFill>
              </a:rPr>
              <a:t>معلومات حول الارشفة الالكترونيه </a:t>
            </a:r>
            <a:r>
              <a:rPr lang="en-US" sz="2800" b="1">
                <a:solidFill>
                  <a:srgbClr val="FFFF66"/>
                </a:solidFill>
              </a:rPr>
              <a:t>DocuWare</a:t>
            </a:r>
            <a:r>
              <a:rPr lang="ar-SA" sz="2800" b="1">
                <a:solidFill>
                  <a:srgbClr val="FFFF66"/>
                </a:solidFill>
              </a:rPr>
              <a:t> </a:t>
            </a:r>
            <a:endParaRPr lang="ar-SA" sz="2800">
              <a:solidFill>
                <a:srgbClr val="FFFF66"/>
              </a:solidFill>
            </a:endParaRPr>
          </a:p>
          <a:p>
            <a:pPr>
              <a:lnSpc>
                <a:spcPct val="90000"/>
              </a:lnSpc>
            </a:pPr>
            <a:r>
              <a:rPr lang="ar-SA" sz="2800"/>
              <a:t>تأسست الشركة الالمانيه عام 1988  وهي رائده في مجال الحلول الالكترونية . واليوم اصبحت الشركة تتصدر قائمة شركات المتخصصة بالبرمجيات لتطبيقها نظام الارشفة الالكترونية في اكثر من 5,500 منشأة لأكثر من مائة الف مستخدم على مستوى 50 بلدأ.</a:t>
            </a:r>
          </a:p>
          <a:p>
            <a:pPr>
              <a:lnSpc>
                <a:spcPct val="90000"/>
              </a:lnSpc>
            </a:pPr>
            <a:r>
              <a:rPr lang="ar-SA" sz="2800"/>
              <a:t>يعتبر المنتج احد الحلول في حفظ وأرشفة الوثائق الكترونيا والرجوع اليها في اي وقت و زمان ،  وأيضا النظام متوافق مع جميع انظمة التشغيل المستعمله.</a:t>
            </a:r>
            <a:endParaRPr lang="en-US" sz="2800"/>
          </a:p>
          <a:p>
            <a:pPr>
              <a:lnSpc>
                <a:spcPct val="90000"/>
              </a:lnSpc>
            </a:pPr>
            <a:r>
              <a:rPr lang="ar-SA" sz="2800"/>
              <a:t>تقوم شركة نتويز العربية </a:t>
            </a:r>
            <a:r>
              <a:rPr lang="en-US" sz="2800"/>
              <a:t>Netways</a:t>
            </a:r>
            <a:r>
              <a:rPr lang="ar-SA" sz="2800"/>
              <a:t> بعملية تعريب البرنامج ومقرها في بيروت ولها عدة فروع في دول الخليج</a:t>
            </a:r>
            <a:endParaRPr lang="en-US" sz="28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685800" y="123825"/>
            <a:ext cx="7772400" cy="1143000"/>
          </a:xfrm>
        </p:spPr>
        <p:txBody>
          <a:bodyPr/>
          <a:lstStyle/>
          <a:p>
            <a:r>
              <a:rPr lang="ar-SA" sz="3600" b="1"/>
              <a:t>شركة النهل وأنظمة الأرشفة الإلكترونية</a:t>
            </a:r>
            <a:endParaRPr lang="en-US" sz="3600" b="1"/>
          </a:p>
        </p:txBody>
      </p:sp>
      <p:sp>
        <p:nvSpPr>
          <p:cNvPr id="66563" name="Rectangle 3"/>
          <p:cNvSpPr>
            <a:spLocks noGrp="1" noChangeArrowheads="1"/>
          </p:cNvSpPr>
          <p:nvPr>
            <p:ph type="body" idx="1"/>
          </p:nvPr>
        </p:nvSpPr>
        <p:spPr>
          <a:xfrm>
            <a:off x="180975" y="1009650"/>
            <a:ext cx="8521700" cy="5575300"/>
          </a:xfrm>
        </p:spPr>
        <p:txBody>
          <a:bodyPr/>
          <a:lstStyle/>
          <a:p>
            <a:pPr>
              <a:lnSpc>
                <a:spcPct val="90000"/>
              </a:lnSpc>
              <a:buFont typeface="Wingdings" pitchFamily="2" charset="2"/>
              <a:buNone/>
            </a:pPr>
            <a:r>
              <a:rPr lang="ar-SA" sz="2800" b="1">
                <a:solidFill>
                  <a:srgbClr val="FFFF66"/>
                </a:solidFill>
              </a:rPr>
              <a:t>حلول إدارة الوثائق و المستندات </a:t>
            </a:r>
            <a:r>
              <a:rPr lang="en-US" sz="2800" b="1">
                <a:solidFill>
                  <a:srgbClr val="FFFF66"/>
                </a:solidFill>
              </a:rPr>
              <a:t>EDMS</a:t>
            </a:r>
            <a:endParaRPr lang="ar-SA" sz="2800" b="1">
              <a:solidFill>
                <a:srgbClr val="FFFF66"/>
              </a:solidFill>
            </a:endParaRPr>
          </a:p>
          <a:p>
            <a:pPr>
              <a:lnSpc>
                <a:spcPct val="90000"/>
              </a:lnSpc>
            </a:pPr>
            <a:r>
              <a:rPr lang="en-US" sz="2800"/>
              <a:t>ECM</a:t>
            </a:r>
            <a:r>
              <a:rPr lang="ar-SA" sz="2800"/>
              <a:t> </a:t>
            </a:r>
            <a:r>
              <a:rPr lang="ar-SA" sz="2000"/>
              <a:t>هي جزء من حلول ادارة المحتويات </a:t>
            </a:r>
            <a:r>
              <a:rPr lang="en-US" sz="2000"/>
              <a:t>(Enterprise Content Management</a:t>
            </a:r>
            <a:r>
              <a:rPr lang="ar-SA" sz="2000"/>
              <a:t>).  </a:t>
            </a:r>
          </a:p>
          <a:p>
            <a:pPr>
              <a:lnSpc>
                <a:spcPct val="90000"/>
              </a:lnSpc>
            </a:pPr>
            <a:r>
              <a:rPr lang="ar-SA" sz="2000"/>
              <a:t>عبارة عن التقنيات والأدوات و الطرق التى تستخدم لتصوير والتقاط وإدارة و تخزين و حفظ واسترجاع و توصيل جميع المحتويات و الوثائق داخل المؤسسة. و إستراتيجية ادوات </a:t>
            </a:r>
            <a:r>
              <a:rPr lang="en-US" sz="2000"/>
              <a:t>EDMS</a:t>
            </a:r>
            <a:r>
              <a:rPr lang="ar-SA" sz="2000"/>
              <a:t>  هى توفير سهوله وصول الإدارة لأى مستند او معلومة  فى المؤسسة بغض النظر عن مكان تواجد تلك المعلومة او المستند أو المصطلحات المستخدمة من قبل المستخدم لها. وهناك مسميات مختلفة لنظم توحيد و ادارة الوثائق ومن ضمنها المخازن الرقمية للوثائق، الارشفة الالكترونية ونظام إدارة المحتويات وغيرها . </a:t>
            </a:r>
          </a:p>
          <a:p>
            <a:pPr>
              <a:lnSpc>
                <a:spcPct val="90000"/>
              </a:lnSpc>
            </a:pPr>
            <a:r>
              <a:rPr lang="ar-SA" sz="2000"/>
              <a:t>لها القدرة على ادارة جميع المحتويات التقليديه  (مثل الصور و المستندات المكتبية والرسوميات ، وجميع المطبوعات والإشكال الميكروفلمية) بالإضافة الى المحتويات الرقمية مثل ( محتويات مواقع الانترنت، البريد الإلكتروني، ملفات الفيديو والملتيميديا وغيرها من المستندات الرقمية والفاكسات ) ومن خلال دورة حياة تلك المحتويات و الوثائق يسهل عملية  تعريفها و تصنيفها وتخزينها واسترجاعها .   </a:t>
            </a:r>
          </a:p>
          <a:p>
            <a:pPr>
              <a:lnSpc>
                <a:spcPct val="90000"/>
              </a:lnSpc>
            </a:pPr>
            <a:r>
              <a:rPr lang="ar-SA" sz="2000"/>
              <a:t>موقع دكيووير : </a:t>
            </a:r>
            <a:r>
              <a:rPr lang="en-US" sz="2000" b="1" u="sng">
                <a:hlinkClick r:id="rId3"/>
              </a:rPr>
              <a:t>www.docuware.com</a:t>
            </a:r>
            <a:r>
              <a:rPr lang="ar-SA" sz="2000"/>
              <a:t> </a:t>
            </a:r>
          </a:p>
          <a:p>
            <a:pPr>
              <a:lnSpc>
                <a:spcPct val="90000"/>
              </a:lnSpc>
            </a:pPr>
            <a:r>
              <a:rPr lang="ar-SA" sz="2000"/>
              <a:t>موقع بروجكت وايز: </a:t>
            </a:r>
            <a:r>
              <a:rPr lang="en-US" sz="2000" b="1" u="sng">
                <a:hlinkClick r:id="rId4"/>
              </a:rPr>
              <a:t>http://www.bentley.com/en-US/Products/ProjectWise</a:t>
            </a:r>
            <a:r>
              <a:rPr lang="ar-SA" sz="2000" b="1" u="sng">
                <a:hlinkClick r:id="rId4"/>
              </a:rPr>
              <a:t>/</a:t>
            </a:r>
            <a:r>
              <a:rPr lang="ar-SA" sz="2000"/>
              <a:t> </a:t>
            </a:r>
            <a:endParaRPr lang="en-US" sz="20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338138" y="381000"/>
            <a:ext cx="8534400" cy="1143000"/>
          </a:xfrm>
        </p:spPr>
        <p:txBody>
          <a:bodyPr/>
          <a:lstStyle/>
          <a:p>
            <a:r>
              <a:rPr lang="en-US" sz="2800" b="1">
                <a:solidFill>
                  <a:schemeClr val="tx1"/>
                </a:solidFill>
                <a:latin typeface="Verdana" pitchFamily="34" charset="0"/>
              </a:rPr>
              <a:t>SAVE Library System</a:t>
            </a:r>
            <a:r>
              <a:rPr lang="en-US" sz="2800">
                <a:solidFill>
                  <a:schemeClr val="tx1"/>
                </a:solidFill>
                <a:latin typeface="Verdana" pitchFamily="34" charset="0"/>
              </a:rPr>
              <a:t> from NewsBank</a:t>
            </a:r>
            <a:r>
              <a:rPr lang="en-US" sz="3200">
                <a:solidFill>
                  <a:schemeClr val="tx1"/>
                </a:solidFill>
                <a:latin typeface="Verdana" pitchFamily="34" charset="0"/>
              </a:rPr>
              <a:t/>
            </a:r>
            <a:br>
              <a:rPr lang="en-US" sz="3200">
                <a:solidFill>
                  <a:schemeClr val="tx1"/>
                </a:solidFill>
                <a:latin typeface="Verdana" pitchFamily="34" charset="0"/>
              </a:rPr>
            </a:br>
            <a:r>
              <a:rPr lang="en-US" sz="3200">
                <a:solidFill>
                  <a:schemeClr val="tx1"/>
                </a:solidFill>
              </a:rPr>
              <a:t>www.newsbank.com</a:t>
            </a:r>
            <a:r>
              <a:rPr lang="en-US">
                <a:solidFill>
                  <a:schemeClr val="tx1"/>
                </a:solidFill>
              </a:rPr>
              <a:t> </a:t>
            </a:r>
          </a:p>
        </p:txBody>
      </p:sp>
      <p:sp>
        <p:nvSpPr>
          <p:cNvPr id="67587" name="Rectangle 3"/>
          <p:cNvSpPr>
            <a:spLocks noGrp="1" noChangeArrowheads="1"/>
          </p:cNvSpPr>
          <p:nvPr>
            <p:ph type="body" idx="1"/>
          </p:nvPr>
        </p:nvSpPr>
        <p:spPr>
          <a:xfrm>
            <a:off x="509588" y="1619250"/>
            <a:ext cx="8332787" cy="4876800"/>
          </a:xfrm>
        </p:spPr>
        <p:txBody>
          <a:bodyPr/>
          <a:lstStyle/>
          <a:p>
            <a:pPr>
              <a:lnSpc>
                <a:spcPct val="90000"/>
              </a:lnSpc>
            </a:pPr>
            <a:r>
              <a:rPr lang="ar-SA" sz="2800">
                <a:solidFill>
                  <a:srgbClr val="FFFF99"/>
                </a:solidFill>
              </a:rPr>
              <a:t>يقوم هذا النظام على أرشفة المستندات المختلفة سواء كانت نصية أو في شكل صور.</a:t>
            </a:r>
          </a:p>
          <a:p>
            <a:pPr>
              <a:lnSpc>
                <a:spcPct val="90000"/>
              </a:lnSpc>
            </a:pPr>
            <a:r>
              <a:rPr lang="ar-SA" sz="2800">
                <a:solidFill>
                  <a:srgbClr val="FFFF99"/>
                </a:solidFill>
              </a:rPr>
              <a:t>يتمتع النظام بواجهة تعامل سهلة لجميع المستخدمين.</a:t>
            </a:r>
          </a:p>
          <a:p>
            <a:pPr>
              <a:lnSpc>
                <a:spcPct val="90000"/>
              </a:lnSpc>
            </a:pPr>
            <a:r>
              <a:rPr lang="ar-SA" sz="2800">
                <a:solidFill>
                  <a:srgbClr val="FFFF99"/>
                </a:solidFill>
              </a:rPr>
              <a:t>يمكن بإستخدام هذا النظام لأرشفة المستندات، الصحف، الصور، الرسومات...الخ</a:t>
            </a:r>
            <a:endParaRPr lang="en-US" sz="2800">
              <a:solidFill>
                <a:srgbClr val="FFFF99"/>
              </a:solidFill>
            </a:endParaRPr>
          </a:p>
          <a:p>
            <a:pPr>
              <a:lnSpc>
                <a:spcPct val="90000"/>
              </a:lnSpc>
            </a:pPr>
            <a:r>
              <a:rPr lang="ar-SA" sz="2800">
                <a:solidFill>
                  <a:srgbClr val="FFFF99"/>
                </a:solidFill>
              </a:rPr>
              <a:t>يمكن البحث عن المعلومات بإستخدام الحقول المختلفة التي قد تصل إلى 250 حقل من خلال الوظائف المختلفة </a:t>
            </a:r>
            <a:r>
              <a:rPr lang="en-US" sz="2800">
                <a:solidFill>
                  <a:srgbClr val="FFFF99"/>
                </a:solidFill>
              </a:rPr>
              <a:t> (And, Or, Not….etc)</a:t>
            </a:r>
          </a:p>
          <a:p>
            <a:pPr>
              <a:lnSpc>
                <a:spcPct val="90000"/>
              </a:lnSpc>
            </a:pPr>
            <a:r>
              <a:rPr lang="ar-SA" sz="2800">
                <a:solidFill>
                  <a:srgbClr val="FFFF99"/>
                </a:solidFill>
              </a:rPr>
              <a:t>كما يمكن البحث من خلال تاريخ معين  أو تواريخ مختلفة أو خلال فترة معين مثل الأسبوع السابق.</a:t>
            </a:r>
          </a:p>
          <a:p>
            <a:pPr>
              <a:lnSpc>
                <a:spcPct val="90000"/>
              </a:lnSpc>
            </a:pPr>
            <a:r>
              <a:rPr lang="ar-SA" sz="2800">
                <a:solidFill>
                  <a:srgbClr val="FFFF99"/>
                </a:solidFill>
              </a:rPr>
              <a:t>يستطيع النظام البحث في أكثر من قاعدة بيانات في وقت واحد</a:t>
            </a:r>
          </a:p>
          <a:p>
            <a:pPr>
              <a:lnSpc>
                <a:spcPct val="90000"/>
              </a:lnSpc>
            </a:pPr>
            <a:r>
              <a:rPr lang="ar-SA" sz="2800">
                <a:solidFill>
                  <a:srgbClr val="FFFF99"/>
                </a:solidFill>
              </a:rPr>
              <a:t>كما يمكن البحث عن الصور والرسومات </a:t>
            </a:r>
            <a:endParaRPr lang="en-US" sz="2800">
              <a:solidFill>
                <a:srgbClr val="FFFF99"/>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0" y="274638"/>
            <a:ext cx="8229600" cy="1143000"/>
          </a:xfrm>
        </p:spPr>
        <p:txBody>
          <a:bodyPr/>
          <a:lstStyle/>
          <a:p>
            <a:r>
              <a:rPr lang="ar-SA"/>
              <a:t>برامج الأرشفة الإلكترونية العربية والمعربة</a:t>
            </a:r>
            <a:endParaRPr lang="en-US"/>
          </a:p>
        </p:txBody>
      </p:sp>
      <p:sp>
        <p:nvSpPr>
          <p:cNvPr id="14375" name="Rectangle 39"/>
          <p:cNvSpPr>
            <a:spLocks noChangeArrowheads="1"/>
          </p:cNvSpPr>
          <p:nvPr/>
        </p:nvSpPr>
        <p:spPr bwMode="auto">
          <a:xfrm>
            <a:off x="0" y="233045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14508" name="Group 172"/>
          <p:cNvGraphicFramePr>
            <a:graphicFrameLocks noGrp="1"/>
          </p:cNvGraphicFramePr>
          <p:nvPr/>
        </p:nvGraphicFramePr>
        <p:xfrm>
          <a:off x="323850" y="1844675"/>
          <a:ext cx="8496300" cy="4492310"/>
        </p:xfrm>
        <a:graphic>
          <a:graphicData uri="http://schemas.openxmlformats.org/drawingml/2006/table">
            <a:tbl>
              <a:tblPr rtl="1"/>
              <a:tblGrid>
                <a:gridCol w="4248150"/>
                <a:gridCol w="4248150"/>
              </a:tblGrid>
              <a:tr h="566738">
                <a:tc>
                  <a:txBody>
                    <a:bodyPr/>
                    <a:lstStyle/>
                    <a:p>
                      <a:pPr marL="0" marR="0" lvl="0" indent="0" algn="ct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3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اسم النظام</a:t>
                      </a:r>
                      <a:endParaRPr kumimoji="0" lang="ar-SA" sz="32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3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اسم النظام</a:t>
                      </a:r>
                      <a:endParaRPr kumimoji="0" lang="ar-SA" sz="32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68325">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بروجيكت وايز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PROJECT WISE</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فايل نت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FILE NET</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09588">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إيفرسيت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EVERSUITE</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أرب دوكس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ARAB DOCS</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66738">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زاي ايمج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ZY IMAGE</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رد دوت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REDDOT</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66738">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سابيريون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SAPERION</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ليزر فيش</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LASER FICHE</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68325">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بايت  كويست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BYT QUSTS</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ووتر مارك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WATAR MARC</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66738">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دوك وير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DOC WEAR</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لوتس نوتس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LOTUS NOTES</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r h="566738">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إلكمي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ALCHEME</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
                          <a:schemeClr val="hlink"/>
                        </a:buClr>
                        <a:buSzPct val="9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ايميج لنكس </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Arial" charset="0"/>
                        </a:rPr>
                        <a:t>IMAGE LINKS</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12700" cap="flat" cmpd="sng" algn="ctr">
                      <a:solidFill>
                        <a:schemeClr val="hlink"/>
                      </a:solidFill>
                      <a:prstDash val="solid"/>
                      <a:round/>
                      <a:headEnd type="none" w="med" len="med"/>
                      <a:tailEnd type="none" w="med" len="med"/>
                    </a:lnL>
                    <a:lnR w="12700" cap="flat" cmpd="sng" algn="ctr">
                      <a:solidFill>
                        <a:schemeClr val="hlink"/>
                      </a:solidFill>
                      <a:prstDash val="solid"/>
                      <a:round/>
                      <a:headEnd type="none" w="med" len="med"/>
                      <a:tailEnd type="none" w="med" len="med"/>
                    </a:lnR>
                    <a:lnT w="12700" cap="flat" cmpd="sng" algn="ctr">
                      <a:solidFill>
                        <a:schemeClr val="hlink"/>
                      </a:solidFill>
                      <a:prstDash val="solid"/>
                      <a:round/>
                      <a:headEnd type="none" w="med" len="med"/>
                      <a:tailEnd type="none" w="med" len="med"/>
                    </a:lnT>
                    <a:lnB w="1270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14474" name="Rectangle 138"/>
          <p:cNvSpPr>
            <a:spLocks noChangeArrowheads="1"/>
          </p:cNvSpPr>
          <p:nvPr/>
        </p:nvSpPr>
        <p:spPr bwMode="auto">
          <a:xfrm>
            <a:off x="0" y="4527550"/>
            <a:ext cx="9144000" cy="0"/>
          </a:xfrm>
          <a:prstGeom prst="rect">
            <a:avLst/>
          </a:prstGeom>
          <a:noFill/>
          <a:ln w="9525">
            <a:noFill/>
            <a:miter lim="800000"/>
            <a:headEnd/>
            <a:tailEnd/>
          </a:ln>
          <a:effectLst/>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079500" y="482600"/>
            <a:ext cx="7772400" cy="1143000"/>
          </a:xfrm>
        </p:spPr>
        <p:txBody>
          <a:bodyPr/>
          <a:lstStyle/>
          <a:p>
            <a:r>
              <a:rPr lang="ar-SA" sz="4000" b="1" u="sng"/>
              <a:t>الحفظ الإلكتروني</a:t>
            </a:r>
            <a:endParaRPr lang="en-US" sz="4000" b="1" u="sng"/>
          </a:p>
        </p:txBody>
      </p:sp>
      <p:sp>
        <p:nvSpPr>
          <p:cNvPr id="20483" name="Rectangle 3"/>
          <p:cNvSpPr>
            <a:spLocks noGrp="1" noChangeArrowheads="1"/>
          </p:cNvSpPr>
          <p:nvPr>
            <p:ph type="body" idx="1"/>
          </p:nvPr>
        </p:nvSpPr>
        <p:spPr>
          <a:xfrm>
            <a:off x="517525" y="1935163"/>
            <a:ext cx="7843838" cy="1978025"/>
          </a:xfrm>
        </p:spPr>
        <p:txBody>
          <a:bodyPr/>
          <a:lstStyle/>
          <a:p>
            <a:pPr marL="0" indent="0" algn="just">
              <a:buFontTx/>
              <a:buNone/>
            </a:pPr>
            <a:r>
              <a:rPr lang="ar-SA" sz="2800" b="1">
                <a:solidFill>
                  <a:srgbClr val="FF6600"/>
                </a:solidFill>
                <a:latin typeface="Arial Unicode MS" pitchFamily="34" charset="-128"/>
                <a:cs typeface="Traditional Arabic" pitchFamily="2" charset="-78"/>
              </a:rPr>
              <a:t>الأرشيف: </a:t>
            </a:r>
            <a:r>
              <a:rPr lang="ar-SA" sz="2800" b="1">
                <a:solidFill>
                  <a:srgbClr val="FFFF6F"/>
                </a:solidFill>
                <a:latin typeface="Arial Unicode MS" pitchFamily="34" charset="-128"/>
                <a:cs typeface="Traditional Arabic" pitchFamily="2" charset="-78"/>
              </a:rPr>
              <a:t>ذاكرة البشرية وذاكرة الدولة وذاكرة الإدارة معاً وهو في وضعيته المعاصرة يتقاطع مع المفهوم الذي التصق بالأرشيف في الماضي وبالقائمين عليه حيث أصبح يمثل اليوم العنصر الأساسي في الإدارة وأعتبر أن الأرشيف هو اللبنة الأولى التي يعتمد عليها في عملية اتخاذ القرار المناسب في الوقت المناسب.</a:t>
            </a:r>
            <a:endParaRPr lang="en-US" sz="2800" b="1">
              <a:solidFill>
                <a:srgbClr val="FFFF6F"/>
              </a:solidFill>
              <a:cs typeface="Traditional Arabic" pitchFamily="2" charset="-78"/>
            </a:endParaRPr>
          </a:p>
        </p:txBody>
      </p:sp>
      <p:sp>
        <p:nvSpPr>
          <p:cNvPr id="20484" name="Rectangle 4"/>
          <p:cNvSpPr>
            <a:spLocks noChangeArrowheads="1"/>
          </p:cNvSpPr>
          <p:nvPr/>
        </p:nvSpPr>
        <p:spPr bwMode="auto">
          <a:xfrm>
            <a:off x="517525" y="4017963"/>
            <a:ext cx="7843838" cy="1695450"/>
          </a:xfrm>
          <a:prstGeom prst="rect">
            <a:avLst/>
          </a:prstGeom>
          <a:noFill/>
          <a:ln w="12700">
            <a:noFill/>
            <a:miter lim="800000"/>
            <a:headEnd/>
            <a:tailEnd/>
          </a:ln>
          <a:effectLst/>
        </p:spPr>
        <p:txBody>
          <a:bodyPr lIns="90488" tIns="44450" rIns="90488" bIns="44450"/>
          <a:lstStyle/>
          <a:p>
            <a:pPr algn="just" eaLnBrk="0" hangingPunct="0">
              <a:spcBef>
                <a:spcPct val="20000"/>
              </a:spcBef>
              <a:buSzPct val="100000"/>
            </a:pPr>
            <a:r>
              <a:rPr lang="ar-SA" sz="2800" b="1">
                <a:solidFill>
                  <a:srgbClr val="FF6600"/>
                </a:solidFill>
                <a:latin typeface="Traditional Arabic" pitchFamily="2" charset="-78"/>
                <a:cs typeface="Traditional Arabic" pitchFamily="2" charset="-78"/>
              </a:rPr>
              <a:t>الأرشفة الإلكترونية: </a:t>
            </a:r>
            <a:r>
              <a:rPr lang="ar-SA" sz="2800" b="1">
                <a:solidFill>
                  <a:srgbClr val="FFFF6F"/>
                </a:solidFill>
                <a:latin typeface="Arial Unicode MS" pitchFamily="34" charset="-128"/>
                <a:cs typeface="Traditional Arabic" pitchFamily="2" charset="-78"/>
              </a:rPr>
              <a:t>يطلق عليها كذلك الأرشفة الآلية، نظم إدارة الوثائق </a:t>
            </a:r>
          </a:p>
          <a:p>
            <a:pPr algn="just" eaLnBrk="0" hangingPunct="0">
              <a:spcBef>
                <a:spcPct val="20000"/>
              </a:spcBef>
              <a:buSzPct val="100000"/>
            </a:pPr>
            <a:r>
              <a:rPr lang="ar-SA" sz="2800" b="1">
                <a:solidFill>
                  <a:srgbClr val="FFFF6F"/>
                </a:solidFill>
                <a:latin typeface="Arial Unicode MS" pitchFamily="34" charset="-128"/>
                <a:cs typeface="Traditional Arabic" pitchFamily="2" charset="-78"/>
              </a:rPr>
              <a:t>وهي إمكانية تصوير وفهرسة الوثائق وتحويل بياناتها وفي ذات الوقت توفر للمستخدم طرق كثيرة لإسترجاعها والإطلاع عليها وتداولها إلكترونياً بسهولة.</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wipe(up)">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0484"/>
                                        </p:tgtEl>
                                        <p:attrNameLst>
                                          <p:attrName>style.visibility</p:attrName>
                                        </p:attrNameLst>
                                      </p:cBhvr>
                                      <p:to>
                                        <p:strVal val="visible"/>
                                      </p:to>
                                    </p:set>
                                    <p:animEffect transition="in" filter="wipe(up)">
                                      <p:cBhvr>
                                        <p:cTn id="12" dur="500"/>
                                        <p:tgtEl>
                                          <p:spTgt spid="204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bldLvl="3" autoUpdateAnimBg="0" advAuto="0"/>
      <p:bldP spid="20484"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body" idx="1"/>
          </p:nvPr>
        </p:nvSpPr>
        <p:spPr>
          <a:xfrm>
            <a:off x="650875" y="1476375"/>
            <a:ext cx="7900988" cy="4740275"/>
          </a:xfrm>
        </p:spPr>
        <p:txBody>
          <a:bodyPr/>
          <a:lstStyle/>
          <a:p>
            <a:pPr marL="363538" indent="-363538" algn="just">
              <a:lnSpc>
                <a:spcPct val="115000"/>
              </a:lnSpc>
              <a:buClr>
                <a:srgbClr val="FF6600"/>
              </a:buClr>
              <a:buFont typeface="Wingdings" pitchFamily="2" charset="2"/>
              <a:buNone/>
            </a:pPr>
            <a:r>
              <a:rPr lang="ar-SA" sz="2800">
                <a:solidFill>
                  <a:srgbClr val="FFFF66"/>
                </a:solidFill>
              </a:rPr>
              <a:t>   يتيح نظام الارشفة الالكترونية أرشفة الوثائق والاحتفاظ بها على شكل ملفات الكترونية مما يسمح باستغلال الاماكن المخصصة لحفظ الوثائق الورقية واستخدامها لأمور حيوية اخرى ولزيادة فاعلية أنظمة الأرشفة الإلكترونية إمكانية تطبيقها على مستوى الشبكة الداخلية في الإدارة وإمكانية توسيعها في المستقبل دون أي عائق بحيث يمكن لكل مستخدم استعراض الوثائق حسب الصلاحيات الممنوحة له من قبل مدير النظام.</a:t>
            </a:r>
            <a:r>
              <a:rPr lang="en-US" sz="2800">
                <a:solidFill>
                  <a:srgbClr val="FFFF66"/>
                </a:solidFill>
              </a:rPr>
              <a:t> </a:t>
            </a:r>
          </a:p>
        </p:txBody>
      </p:sp>
      <p:sp>
        <p:nvSpPr>
          <p:cNvPr id="27651" name="Rectangle 3"/>
          <p:cNvSpPr>
            <a:spLocks noGrp="1" noChangeArrowheads="1"/>
          </p:cNvSpPr>
          <p:nvPr>
            <p:ph type="title"/>
          </p:nvPr>
        </p:nvSpPr>
        <p:spPr>
          <a:xfrm>
            <a:off x="927100" y="304800"/>
            <a:ext cx="7772400" cy="1143000"/>
          </a:xfrm>
          <a:noFill/>
          <a:ln/>
        </p:spPr>
        <p:txBody>
          <a:bodyPr lIns="92075" tIns="46038" rIns="92075" bIns="46038"/>
          <a:lstStyle/>
          <a:p>
            <a:r>
              <a:rPr lang="ar-SA" b="1" u="sng"/>
              <a:t>نظام الأرشفة الإلكترونية</a:t>
            </a:r>
            <a:endParaRPr lang="en-US" sz="4000" b="1" u="sng"/>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animEffect transition="in" filter="dissolve">
                                      <p:cBhvr>
                                        <p:cTn id="7" dur="500"/>
                                        <p:tgtEl>
                                          <p:spTgt spid="2765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build="p" bldLvl="2" autoUpdateAnimBg="0" advAuto="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016000" y="317500"/>
            <a:ext cx="7480300" cy="1143000"/>
          </a:xfrm>
        </p:spPr>
        <p:txBody>
          <a:bodyPr/>
          <a:lstStyle/>
          <a:p>
            <a:r>
              <a:rPr lang="ar-SA" sz="3600" b="1" u="sng"/>
              <a:t>متطلبات التحول من الأرشيف التقليدي إلى الأرشيف الإلكتروني</a:t>
            </a:r>
            <a:endParaRPr lang="en-US" sz="3600" b="1" u="sng"/>
          </a:p>
        </p:txBody>
      </p:sp>
      <p:sp>
        <p:nvSpPr>
          <p:cNvPr id="38915" name="Rectangle 3"/>
          <p:cNvSpPr>
            <a:spLocks noGrp="1" noChangeArrowheads="1"/>
          </p:cNvSpPr>
          <p:nvPr>
            <p:ph type="body" idx="1"/>
          </p:nvPr>
        </p:nvSpPr>
        <p:spPr>
          <a:xfrm>
            <a:off x="763588" y="1933575"/>
            <a:ext cx="8118475" cy="3817938"/>
          </a:xfrm>
        </p:spPr>
        <p:txBody>
          <a:bodyPr/>
          <a:lstStyle/>
          <a:p>
            <a:pPr marL="711200" indent="-347663" algn="just">
              <a:lnSpc>
                <a:spcPct val="115000"/>
              </a:lnSpc>
              <a:buClr>
                <a:srgbClr val="FF6600"/>
              </a:buClr>
              <a:buFont typeface="Wingdings" pitchFamily="2" charset="2"/>
              <a:buChar char="Ø"/>
            </a:pPr>
            <a:r>
              <a:rPr lang="ar-SA" sz="2800" b="1">
                <a:solidFill>
                  <a:srgbClr val="FFFF6F"/>
                </a:solidFill>
                <a:cs typeface="Traditional Arabic" pitchFamily="2" charset="-78"/>
              </a:rPr>
              <a:t>الأجهزة والالآت  </a:t>
            </a:r>
            <a:r>
              <a:rPr lang="en-US" sz="2800" b="1">
                <a:solidFill>
                  <a:srgbClr val="FFFF6F"/>
                </a:solidFill>
                <a:cs typeface="Traditional Arabic" pitchFamily="2" charset="-78"/>
              </a:rPr>
              <a:t>Hardware</a:t>
            </a:r>
            <a:r>
              <a:rPr lang="ar-SA" sz="2800" b="1">
                <a:solidFill>
                  <a:srgbClr val="FFFF6F"/>
                </a:solidFill>
                <a:cs typeface="Traditional Arabic" pitchFamily="2" charset="-78"/>
              </a:rPr>
              <a:t>: </a:t>
            </a:r>
            <a:r>
              <a:rPr lang="ar-SA" sz="2800" b="1">
                <a:cs typeface="Traditional Arabic" pitchFamily="2" charset="-78"/>
              </a:rPr>
              <a:t>مثل الماسحات الضوئية، الحاسب الآلي، الطابعات والخوادم.</a:t>
            </a:r>
          </a:p>
          <a:p>
            <a:pPr marL="711200" indent="-347663" algn="just">
              <a:lnSpc>
                <a:spcPct val="115000"/>
              </a:lnSpc>
              <a:buClr>
                <a:srgbClr val="FF6600"/>
              </a:buClr>
              <a:buFont typeface="Wingdings" pitchFamily="2" charset="2"/>
              <a:buChar char="Ø"/>
            </a:pPr>
            <a:r>
              <a:rPr lang="ar-SA" sz="2800" b="1">
                <a:solidFill>
                  <a:srgbClr val="FFFF6F"/>
                </a:solidFill>
                <a:cs typeface="Traditional Arabic" pitchFamily="2" charset="-78"/>
              </a:rPr>
              <a:t>البرامج </a:t>
            </a:r>
            <a:r>
              <a:rPr lang="en-US" sz="2800" b="1">
                <a:solidFill>
                  <a:srgbClr val="FFFF6F"/>
                </a:solidFill>
                <a:cs typeface="Traditional Arabic" pitchFamily="2" charset="-78"/>
              </a:rPr>
              <a:t>Software</a:t>
            </a:r>
            <a:r>
              <a:rPr lang="ar-SA" sz="2800" b="1">
                <a:solidFill>
                  <a:srgbClr val="FFFF6F"/>
                </a:solidFill>
                <a:cs typeface="Traditional Arabic" pitchFamily="2" charset="-78"/>
              </a:rPr>
              <a:t>: </a:t>
            </a:r>
            <a:r>
              <a:rPr lang="ar-SA" sz="2800" b="1">
                <a:cs typeface="Traditional Arabic" pitchFamily="2" charset="-78"/>
              </a:rPr>
              <a:t>مثل نظام بايت كويست </a:t>
            </a:r>
            <a:r>
              <a:rPr lang="en-US" sz="2800" b="1">
                <a:cs typeface="Traditional Arabic" pitchFamily="2" charset="-78"/>
              </a:rPr>
              <a:t>ByteQuest</a:t>
            </a:r>
            <a:r>
              <a:rPr lang="ar-SA" sz="2800" b="1">
                <a:cs typeface="Traditional Arabic" pitchFamily="2" charset="-78"/>
              </a:rPr>
              <a:t> ونظام إي دوكس </a:t>
            </a:r>
            <a:r>
              <a:rPr lang="en-US" sz="2800" b="1">
                <a:cs typeface="Traditional Arabic" pitchFamily="2" charset="-78"/>
              </a:rPr>
              <a:t>eDoX</a:t>
            </a:r>
            <a:r>
              <a:rPr lang="ar-SA" sz="2800" b="1">
                <a:cs typeface="Traditional Arabic" pitchFamily="2" charset="-78"/>
              </a:rPr>
              <a:t>.</a:t>
            </a:r>
          </a:p>
          <a:p>
            <a:pPr marL="711200" indent="-347663" algn="just">
              <a:lnSpc>
                <a:spcPct val="115000"/>
              </a:lnSpc>
              <a:buClr>
                <a:srgbClr val="FF6600"/>
              </a:buClr>
              <a:buFont typeface="Wingdings" pitchFamily="2" charset="2"/>
              <a:buChar char="Ø"/>
            </a:pPr>
            <a:r>
              <a:rPr lang="ar-SA" sz="2800" b="1">
                <a:solidFill>
                  <a:srgbClr val="FFFF6F"/>
                </a:solidFill>
                <a:cs typeface="Traditional Arabic" pitchFamily="2" charset="-78"/>
              </a:rPr>
              <a:t>البرامج المساعدة: </a:t>
            </a:r>
            <a:r>
              <a:rPr lang="ar-SA" sz="2800" b="1">
                <a:cs typeface="Traditional Arabic" pitchFamily="2" charset="-78"/>
              </a:rPr>
              <a:t>مثل برنامج </a:t>
            </a:r>
            <a:r>
              <a:rPr lang="en-US" sz="2800" b="1">
                <a:cs typeface="Traditional Arabic" pitchFamily="2" charset="-78"/>
              </a:rPr>
              <a:t>Wise Image</a:t>
            </a:r>
            <a:r>
              <a:rPr lang="ar-SA" sz="2800" b="1">
                <a:cs typeface="Traditional Arabic" pitchFamily="2" charset="-78"/>
              </a:rPr>
              <a:t> يستخدم لتنظيف الوثائق على النقط السوداء أو الإنحناءات وبرنامج </a:t>
            </a:r>
            <a:r>
              <a:rPr lang="en-US" sz="2800" b="1">
                <a:cs typeface="Traditional Arabic" pitchFamily="2" charset="-78"/>
              </a:rPr>
              <a:t>View Rx View</a:t>
            </a:r>
            <a:r>
              <a:rPr lang="ar-SA" sz="2800" b="1">
                <a:cs typeface="Traditional Arabic" pitchFamily="2" charset="-78"/>
              </a:rPr>
              <a:t> يساعد على عرض ومشاهدة 300 نوع من الملفات.</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dissolve">
                                      <p:cBhvr>
                                        <p:cTn id="7" dur="500"/>
                                        <p:tgtEl>
                                          <p:spTgt spid="38915">
                                            <p:txEl>
                                              <p:pRg st="0" end="0"/>
                                            </p:txEl>
                                          </p:spTgt>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8915">
                                            <p:txEl>
                                              <p:pRg st="1" end="1"/>
                                            </p:txEl>
                                          </p:spTgt>
                                        </p:tgtEl>
                                        <p:attrNameLst>
                                          <p:attrName>style.visibility</p:attrName>
                                        </p:attrNameLst>
                                      </p:cBhvr>
                                      <p:to>
                                        <p:strVal val="visible"/>
                                      </p:to>
                                    </p:set>
                                    <p:animEffect transition="in" filter="dissolve">
                                      <p:cBhvr>
                                        <p:cTn id="11" dur="500"/>
                                        <p:tgtEl>
                                          <p:spTgt spid="38915">
                                            <p:txEl>
                                              <p:pRg st="1" end="1"/>
                                            </p:txEl>
                                          </p:spTgt>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38915">
                                            <p:txEl>
                                              <p:pRg st="2" end="2"/>
                                            </p:txEl>
                                          </p:spTgt>
                                        </p:tgtEl>
                                        <p:attrNameLst>
                                          <p:attrName>style.visibility</p:attrName>
                                        </p:attrNameLst>
                                      </p:cBhvr>
                                      <p:to>
                                        <p:strVal val="visible"/>
                                      </p:to>
                                    </p:set>
                                    <p:animEffect transition="in" filter="dissolve">
                                      <p:cBhvr>
                                        <p:cTn id="15" dur="500"/>
                                        <p:tgtEl>
                                          <p:spTgt spid="38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bldLvl="2"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p:txBody>
          <a:bodyPr/>
          <a:lstStyle/>
          <a:p>
            <a:r>
              <a:rPr lang="ar-SA"/>
              <a:t>دورة الأرشفة الإلكترونية</a:t>
            </a:r>
            <a:endParaRPr lang="en-US"/>
          </a:p>
        </p:txBody>
      </p:sp>
      <p:graphicFrame>
        <p:nvGraphicFramePr>
          <p:cNvPr id="2" name="رسم تخطيطي 1"/>
          <p:cNvGraphicFramePr/>
          <p:nvPr/>
        </p:nvGraphicFramePr>
        <p:xfrm>
          <a:off x="755650" y="1162050"/>
          <a:ext cx="7704138" cy="5626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title"/>
          </p:nvPr>
        </p:nvSpPr>
        <p:spPr/>
        <p:txBody>
          <a:bodyPr/>
          <a:lstStyle/>
          <a:p>
            <a:r>
              <a:rPr lang="ar-SA"/>
              <a:t>خصائص برامج الأرشفة الإلكترونية – 1-</a:t>
            </a:r>
            <a:endParaRPr lang="en-US"/>
          </a:p>
        </p:txBody>
      </p:sp>
      <p:sp>
        <p:nvSpPr>
          <p:cNvPr id="3078" name="Rectangle 6"/>
          <p:cNvSpPr>
            <a:spLocks noGrp="1" noChangeArrowheads="1"/>
          </p:cNvSpPr>
          <p:nvPr>
            <p:ph type="body" idx="1"/>
          </p:nvPr>
        </p:nvSpPr>
        <p:spPr/>
        <p:txBody>
          <a:bodyPr/>
          <a:lstStyle/>
          <a:p>
            <a:endParaRPr lang="ar-SA"/>
          </a:p>
          <a:p>
            <a:pPr>
              <a:buFont typeface="Wingdings" pitchFamily="2" charset="2"/>
              <a:buNone/>
            </a:pPr>
            <a:endParaRPr lang="en-US"/>
          </a:p>
        </p:txBody>
      </p:sp>
      <p:sp>
        <p:nvSpPr>
          <p:cNvPr id="3080" name="Rectangle 8"/>
          <p:cNvSpPr>
            <a:spLocks noChangeArrowheads="1"/>
          </p:cNvSpPr>
          <p:nvPr/>
        </p:nvSpPr>
        <p:spPr bwMode="auto">
          <a:xfrm>
            <a:off x="250825" y="1557338"/>
            <a:ext cx="8137525" cy="4965700"/>
          </a:xfrm>
          <a:prstGeom prst="rect">
            <a:avLst/>
          </a:prstGeom>
          <a:noFill/>
          <a:ln w="9525">
            <a:noFill/>
            <a:miter lim="800000"/>
            <a:headEnd/>
            <a:tailEnd/>
          </a:ln>
          <a:effectLst/>
        </p:spPr>
        <p:txBody>
          <a:bodyPr>
            <a:spAutoFit/>
          </a:bodyPr>
          <a:lstStyle/>
          <a:p>
            <a:pPr>
              <a:buFontTx/>
              <a:buChar char="•"/>
            </a:pPr>
            <a:r>
              <a:rPr lang="ar-SA" sz="3200"/>
              <a:t> التعامل مع قواعد البيانات</a:t>
            </a:r>
          </a:p>
          <a:p>
            <a:pPr>
              <a:buFontTx/>
              <a:buChar char="•"/>
            </a:pPr>
            <a:r>
              <a:rPr lang="ar-SA" sz="3200"/>
              <a:t> دعم تقنية الشبكات</a:t>
            </a:r>
          </a:p>
          <a:p>
            <a:pPr>
              <a:buFontTx/>
              <a:buChar char="•"/>
            </a:pPr>
            <a:r>
              <a:rPr lang="ar-SA" sz="3200"/>
              <a:t> الدعم الفني الجيد بعد التركيب</a:t>
            </a:r>
          </a:p>
          <a:p>
            <a:pPr>
              <a:buFontTx/>
              <a:buChar char="•"/>
            </a:pPr>
            <a:r>
              <a:rPr lang="ar-SA" sz="3200"/>
              <a:t> يفي باحتياجات المؤسسة</a:t>
            </a:r>
          </a:p>
          <a:p>
            <a:pPr>
              <a:buFontTx/>
              <a:buChar char="•"/>
            </a:pPr>
            <a:r>
              <a:rPr lang="ar-SA" sz="3200"/>
              <a:t> سهل الاستخدام</a:t>
            </a:r>
          </a:p>
          <a:p>
            <a:pPr>
              <a:buFontTx/>
              <a:buChar char="•"/>
            </a:pPr>
            <a:r>
              <a:rPr lang="ar-SA" sz="3200"/>
              <a:t> لا يحتاج لكثير من التدريب</a:t>
            </a:r>
          </a:p>
          <a:p>
            <a:pPr>
              <a:buFontTx/>
              <a:buChar char="•"/>
            </a:pPr>
            <a:r>
              <a:rPr lang="ar-SA" sz="3200"/>
              <a:t> دعم اللغة العربية</a:t>
            </a:r>
          </a:p>
          <a:p>
            <a:pPr>
              <a:buFontTx/>
              <a:buChar char="•"/>
            </a:pPr>
            <a:r>
              <a:rPr lang="ar-SA" sz="3200"/>
              <a:t> دعم الدخول عن بعد للنظام</a:t>
            </a:r>
          </a:p>
          <a:p>
            <a:pPr>
              <a:buFontTx/>
              <a:buChar char="•"/>
            </a:pPr>
            <a:r>
              <a:rPr lang="ar-SA" sz="3200"/>
              <a:t> تصدير البيانات</a:t>
            </a:r>
          </a:p>
          <a:p>
            <a:endParaRPr lang="en-US" sz="3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80">
                                            <p:txEl>
                                              <p:pRg st="0" end="0"/>
                                            </p:txEl>
                                          </p:spTgt>
                                        </p:tgtEl>
                                        <p:attrNameLst>
                                          <p:attrName>style.visibility</p:attrName>
                                        </p:attrNameLst>
                                      </p:cBhvr>
                                      <p:to>
                                        <p:strVal val="visible"/>
                                      </p:to>
                                    </p:set>
                                    <p:anim calcmode="lin" valueType="num">
                                      <p:cBhvr additive="base">
                                        <p:cTn id="7" dur="500" fill="hold"/>
                                        <p:tgtEl>
                                          <p:spTgt spid="308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8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80">
                                            <p:txEl>
                                              <p:pRg st="1" end="1"/>
                                            </p:txEl>
                                          </p:spTgt>
                                        </p:tgtEl>
                                        <p:attrNameLst>
                                          <p:attrName>style.visibility</p:attrName>
                                        </p:attrNameLst>
                                      </p:cBhvr>
                                      <p:to>
                                        <p:strVal val="visible"/>
                                      </p:to>
                                    </p:set>
                                    <p:anim calcmode="lin" valueType="num">
                                      <p:cBhvr additive="base">
                                        <p:cTn id="13" dur="500" fill="hold"/>
                                        <p:tgtEl>
                                          <p:spTgt spid="308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8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080">
                                            <p:txEl>
                                              <p:pRg st="2" end="2"/>
                                            </p:txEl>
                                          </p:spTgt>
                                        </p:tgtEl>
                                        <p:attrNameLst>
                                          <p:attrName>style.visibility</p:attrName>
                                        </p:attrNameLst>
                                      </p:cBhvr>
                                      <p:to>
                                        <p:strVal val="visible"/>
                                      </p:to>
                                    </p:set>
                                    <p:anim calcmode="lin" valueType="num">
                                      <p:cBhvr additive="base">
                                        <p:cTn id="19" dur="500" fill="hold"/>
                                        <p:tgtEl>
                                          <p:spTgt spid="308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8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080">
                                            <p:txEl>
                                              <p:pRg st="3" end="3"/>
                                            </p:txEl>
                                          </p:spTgt>
                                        </p:tgtEl>
                                        <p:attrNameLst>
                                          <p:attrName>style.visibility</p:attrName>
                                        </p:attrNameLst>
                                      </p:cBhvr>
                                      <p:to>
                                        <p:strVal val="visible"/>
                                      </p:to>
                                    </p:set>
                                    <p:anim calcmode="lin" valueType="num">
                                      <p:cBhvr additive="base">
                                        <p:cTn id="25" dur="500" fill="hold"/>
                                        <p:tgtEl>
                                          <p:spTgt spid="308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8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080">
                                            <p:txEl>
                                              <p:pRg st="4" end="4"/>
                                            </p:txEl>
                                          </p:spTgt>
                                        </p:tgtEl>
                                        <p:attrNameLst>
                                          <p:attrName>style.visibility</p:attrName>
                                        </p:attrNameLst>
                                      </p:cBhvr>
                                      <p:to>
                                        <p:strVal val="visible"/>
                                      </p:to>
                                    </p:set>
                                    <p:anim calcmode="lin" valueType="num">
                                      <p:cBhvr additive="base">
                                        <p:cTn id="31" dur="500" fill="hold"/>
                                        <p:tgtEl>
                                          <p:spTgt spid="308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8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080">
                                            <p:txEl>
                                              <p:pRg st="5" end="5"/>
                                            </p:txEl>
                                          </p:spTgt>
                                        </p:tgtEl>
                                        <p:attrNameLst>
                                          <p:attrName>style.visibility</p:attrName>
                                        </p:attrNameLst>
                                      </p:cBhvr>
                                      <p:to>
                                        <p:strVal val="visible"/>
                                      </p:to>
                                    </p:set>
                                    <p:anim calcmode="lin" valueType="num">
                                      <p:cBhvr additive="base">
                                        <p:cTn id="37" dur="500" fill="hold"/>
                                        <p:tgtEl>
                                          <p:spTgt spid="308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8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080">
                                            <p:txEl>
                                              <p:pRg st="6" end="6"/>
                                            </p:txEl>
                                          </p:spTgt>
                                        </p:tgtEl>
                                        <p:attrNameLst>
                                          <p:attrName>style.visibility</p:attrName>
                                        </p:attrNameLst>
                                      </p:cBhvr>
                                      <p:to>
                                        <p:strVal val="visible"/>
                                      </p:to>
                                    </p:set>
                                    <p:anim calcmode="lin" valueType="num">
                                      <p:cBhvr additive="base">
                                        <p:cTn id="43" dur="500" fill="hold"/>
                                        <p:tgtEl>
                                          <p:spTgt spid="3080">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08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080">
                                            <p:txEl>
                                              <p:pRg st="7" end="7"/>
                                            </p:txEl>
                                          </p:spTgt>
                                        </p:tgtEl>
                                        <p:attrNameLst>
                                          <p:attrName>style.visibility</p:attrName>
                                        </p:attrNameLst>
                                      </p:cBhvr>
                                      <p:to>
                                        <p:strVal val="visible"/>
                                      </p:to>
                                    </p:set>
                                    <p:anim calcmode="lin" valueType="num">
                                      <p:cBhvr additive="base">
                                        <p:cTn id="49" dur="500" fill="hold"/>
                                        <p:tgtEl>
                                          <p:spTgt spid="3080">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08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080">
                                            <p:txEl>
                                              <p:pRg st="8" end="8"/>
                                            </p:txEl>
                                          </p:spTgt>
                                        </p:tgtEl>
                                        <p:attrNameLst>
                                          <p:attrName>style.visibility</p:attrName>
                                        </p:attrNameLst>
                                      </p:cBhvr>
                                      <p:to>
                                        <p:strVal val="visible"/>
                                      </p:to>
                                    </p:set>
                                    <p:anim calcmode="lin" valueType="num">
                                      <p:cBhvr additive="base">
                                        <p:cTn id="55" dur="500" fill="hold"/>
                                        <p:tgtEl>
                                          <p:spTgt spid="3080">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080">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ar-SA"/>
              <a:t>خصائص برامج الأرشفة الإلكترونية – 2 -</a:t>
            </a:r>
            <a:endParaRPr lang="en-US"/>
          </a:p>
        </p:txBody>
      </p:sp>
      <p:sp>
        <p:nvSpPr>
          <p:cNvPr id="10243" name="Rectangle 3"/>
          <p:cNvSpPr>
            <a:spLocks noGrp="1" noChangeArrowheads="1"/>
          </p:cNvSpPr>
          <p:nvPr>
            <p:ph type="body" idx="1"/>
          </p:nvPr>
        </p:nvSpPr>
        <p:spPr/>
        <p:txBody>
          <a:bodyPr/>
          <a:lstStyle/>
          <a:p>
            <a:r>
              <a:rPr lang="ar-SA"/>
              <a:t>دعم البروتوكولات العالمية المشهورة</a:t>
            </a:r>
          </a:p>
          <a:p>
            <a:r>
              <a:rPr lang="ar-SA"/>
              <a:t>دعم خاصية مراحل سير العمل</a:t>
            </a:r>
          </a:p>
          <a:p>
            <a:r>
              <a:rPr lang="ar-SA"/>
              <a:t>التكامل والاندماج مع نظم أخرى</a:t>
            </a:r>
          </a:p>
          <a:p>
            <a:r>
              <a:rPr lang="ar-SA"/>
              <a:t>قدرة على حماية الوثائق</a:t>
            </a:r>
          </a:p>
          <a:p>
            <a:r>
              <a:rPr lang="ar-SA"/>
              <a:t>قدرة على تقديم التقارير</a:t>
            </a:r>
          </a:p>
          <a:p>
            <a:r>
              <a:rPr lang="ar-SA"/>
              <a:t>يتضمن محرك بحث قوي يدعم البحث بجميع الحقول</a:t>
            </a:r>
          </a:p>
          <a:p>
            <a:r>
              <a:rPr lang="ar-SA"/>
              <a:t>دعم البريد الإلكتروني</a:t>
            </a:r>
            <a:endParaRPr lang="en-US"/>
          </a:p>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Rectangle 7"/>
          <p:cNvSpPr>
            <a:spLocks noGrp="1" noChangeArrowheads="1"/>
          </p:cNvSpPr>
          <p:nvPr>
            <p:ph type="title"/>
          </p:nvPr>
        </p:nvSpPr>
        <p:spPr/>
        <p:txBody>
          <a:bodyPr/>
          <a:lstStyle/>
          <a:p>
            <a:r>
              <a:rPr lang="ar-SA"/>
              <a:t>خصائص برامج الأرشفة الإلكترونية – 3 -</a:t>
            </a:r>
            <a:endParaRPr lang="en-US"/>
          </a:p>
        </p:txBody>
      </p:sp>
      <p:sp>
        <p:nvSpPr>
          <p:cNvPr id="5126" name="Rectangle 6"/>
          <p:cNvSpPr>
            <a:spLocks noGrp="1" noChangeArrowheads="1"/>
          </p:cNvSpPr>
          <p:nvPr>
            <p:ph type="body" idx="1"/>
          </p:nvPr>
        </p:nvSpPr>
        <p:spPr/>
        <p:txBody>
          <a:bodyPr/>
          <a:lstStyle/>
          <a:p>
            <a:pPr>
              <a:lnSpc>
                <a:spcPct val="80000"/>
              </a:lnSpc>
            </a:pPr>
            <a:r>
              <a:rPr lang="ar-SA"/>
              <a:t>التعامل مع جميع أنواع الملفات</a:t>
            </a:r>
          </a:p>
          <a:p>
            <a:pPr>
              <a:lnSpc>
                <a:spcPct val="80000"/>
              </a:lnSpc>
            </a:pPr>
            <a:r>
              <a:rPr lang="ar-SA"/>
              <a:t>يدعم حفظ الفاكسات الواردة</a:t>
            </a:r>
          </a:p>
          <a:p>
            <a:pPr>
              <a:lnSpc>
                <a:spcPct val="80000"/>
              </a:lnSpc>
            </a:pPr>
            <a:r>
              <a:rPr lang="ar-SA"/>
              <a:t>سهل التطوير والتحديث</a:t>
            </a:r>
          </a:p>
          <a:p>
            <a:pPr>
              <a:lnSpc>
                <a:spcPct val="80000"/>
              </a:lnSpc>
            </a:pPr>
            <a:r>
              <a:rPr lang="ar-SA"/>
              <a:t>يدعم برامج الصور والرسومات</a:t>
            </a:r>
          </a:p>
          <a:p>
            <a:pPr>
              <a:lnSpc>
                <a:spcPct val="80000"/>
              </a:lnSpc>
            </a:pPr>
            <a:r>
              <a:rPr lang="ar-SA"/>
              <a:t>حفظ والتقاط جميع المقاسات</a:t>
            </a:r>
          </a:p>
          <a:p>
            <a:pPr>
              <a:lnSpc>
                <a:spcPct val="80000"/>
              </a:lnSpc>
            </a:pPr>
            <a:r>
              <a:rPr lang="ar-SA"/>
              <a:t>دعم أرشفة الوسائط الأخرى</a:t>
            </a:r>
          </a:p>
          <a:p>
            <a:pPr>
              <a:lnSpc>
                <a:spcPct val="80000"/>
              </a:lnSpc>
            </a:pPr>
            <a:r>
              <a:rPr lang="ar-SA"/>
              <a:t>دعم خاصية التحويل من ميكروفيلم إلى رقمي والعكس كذلك</a:t>
            </a:r>
          </a:p>
          <a:p>
            <a:pPr>
              <a:lnSpc>
                <a:spcPct val="80000"/>
              </a:lnSpc>
            </a:pPr>
            <a:r>
              <a:rPr lang="ar-SA"/>
              <a:t>دعم استرجاع البيانات التالفة</a:t>
            </a:r>
          </a:p>
          <a:p>
            <a:pPr>
              <a:lnSpc>
                <a:spcPct val="80000"/>
              </a:lnSpc>
            </a:pPr>
            <a:r>
              <a:rPr lang="ar-SA"/>
              <a:t>البحث الهيكلي</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ar-SA"/>
              <a:t>خصائص برامج الأرشفة الإلكترونية – 4 -</a:t>
            </a:r>
            <a:endParaRPr lang="en-US"/>
          </a:p>
        </p:txBody>
      </p:sp>
      <p:sp>
        <p:nvSpPr>
          <p:cNvPr id="12291" name="Rectangle 3"/>
          <p:cNvSpPr>
            <a:spLocks noGrp="1" noChangeArrowheads="1"/>
          </p:cNvSpPr>
          <p:nvPr>
            <p:ph type="body" idx="1"/>
          </p:nvPr>
        </p:nvSpPr>
        <p:spPr/>
        <p:txBody>
          <a:bodyPr/>
          <a:lstStyle/>
          <a:p>
            <a:r>
              <a:rPr lang="ar-SA"/>
              <a:t>دعم أكبر عدد من وسائط الحفظ</a:t>
            </a:r>
          </a:p>
          <a:p>
            <a:r>
              <a:rPr lang="ar-SA"/>
              <a:t>يكون مزودا بدليل مرجعي مفصل</a:t>
            </a:r>
            <a:endParaRPr lang="en-US"/>
          </a:p>
          <a:p>
            <a:r>
              <a:rPr lang="ar-SA"/>
              <a:t>يدعم المسح الضوئي</a:t>
            </a:r>
          </a:p>
          <a:p>
            <a:r>
              <a:rPr lang="ar-SA"/>
              <a:t>عدد أكبر من ملقم الورق</a:t>
            </a:r>
          </a:p>
          <a:p>
            <a:r>
              <a:rPr lang="ar-SA"/>
              <a:t>يدعم امتداد الملفات المتنوعة</a:t>
            </a:r>
          </a:p>
          <a:p>
            <a:r>
              <a:rPr lang="ar-SA"/>
              <a:t>الدخول المتعدد لأكثر من مستخدم في وقت متزامن</a:t>
            </a:r>
          </a:p>
          <a:p>
            <a:endParaRPr lang="en-US"/>
          </a:p>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1624832EA835D4CB59F8441C0D65F9D" ma:contentTypeVersion="1" ma:contentTypeDescription="Create a new document." ma:contentTypeScope="" ma:versionID="83f48d2664265e56e548f0894800bd4b">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2E9161C-5732-4685-8C96-C28518DBE786}">
  <ds:schemaRefs>
    <ds:schemaRef ds:uri="http://schemas.microsoft.com/office/2006/metadata/properties"/>
    <ds:schemaRef ds:uri="http://schemas.microsoft.com/sharepoint/v3"/>
  </ds:schemaRefs>
</ds:datastoreItem>
</file>

<file path=customXml/itemProps2.xml><?xml version="1.0" encoding="utf-8"?>
<ds:datastoreItem xmlns:ds="http://schemas.openxmlformats.org/officeDocument/2006/customXml" ds:itemID="{62F43E41-F4A2-41BC-9EF7-CBB836CC368C}">
  <ds:schemaRefs>
    <ds:schemaRef ds:uri="http://schemas.microsoft.com/sharepoint/v3/contenttype/forms"/>
  </ds:schemaRefs>
</ds:datastoreItem>
</file>

<file path=customXml/itemProps3.xml><?xml version="1.0" encoding="utf-8"?>
<ds:datastoreItem xmlns:ds="http://schemas.openxmlformats.org/officeDocument/2006/customXml" ds:itemID="{C4F17C04-05B7-4BDC-8D2D-8D330D5FC2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Beam</Template>
  <TotalTime>146</TotalTime>
  <Words>675</Words>
  <Application>Microsoft Office PowerPoint</Application>
  <PresentationFormat>عرض على الشاشة (3:4)‏</PresentationFormat>
  <Paragraphs>117</Paragraphs>
  <Slides>15</Slides>
  <Notes>15</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15</vt:i4>
      </vt:variant>
    </vt:vector>
  </HeadingPairs>
  <TitlesOfParts>
    <vt:vector size="22" baseType="lpstr">
      <vt:lpstr>Arial</vt:lpstr>
      <vt:lpstr>Times New Roman</vt:lpstr>
      <vt:lpstr>Wingdings</vt:lpstr>
      <vt:lpstr>Arial Unicode MS</vt:lpstr>
      <vt:lpstr>Traditional Arabic</vt:lpstr>
      <vt:lpstr>Verdana</vt:lpstr>
      <vt:lpstr>Beam</vt:lpstr>
      <vt:lpstr>برامج الأرشفة الإلكترونية</vt:lpstr>
      <vt:lpstr>الحفظ الإلكتروني</vt:lpstr>
      <vt:lpstr>نظام الأرشفة الإلكترونية</vt:lpstr>
      <vt:lpstr>متطلبات التحول من الأرشيف التقليدي إلى الأرشيف الإلكتروني</vt:lpstr>
      <vt:lpstr>دورة الأرشفة الإلكترونية</vt:lpstr>
      <vt:lpstr>خصائص برامج الأرشفة الإلكترونية – 1-</vt:lpstr>
      <vt:lpstr>خصائص برامج الأرشفة الإلكترونية – 2 -</vt:lpstr>
      <vt:lpstr>خصائص برامج الأرشفة الإلكترونية – 3 -</vt:lpstr>
      <vt:lpstr>خصائص برامج الأرشفة الإلكترونية – 4 -</vt:lpstr>
      <vt:lpstr>بعض  نظم الأرشفة الإلكترونية  العربية والمعربة</vt:lpstr>
      <vt:lpstr>نظام eDoX</vt:lpstr>
      <vt:lpstr>برنامج DocuWare</vt:lpstr>
      <vt:lpstr>شركة النهل وأنظمة الأرشفة الإلكترونية</vt:lpstr>
      <vt:lpstr>SAVE Library System from NewsBank www.newsbank.com </vt:lpstr>
      <vt:lpstr>برامج الأرشفة الإلكترونية العربية والمعربة</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برامج الأرشفة الإلكترونية</dc:title>
  <dc:creator> </dc:creator>
  <cp:lastModifiedBy>Ibrahim Abu El-Khair</cp:lastModifiedBy>
  <cp:revision>19</cp:revision>
  <dcterms:created xsi:type="dcterms:W3CDTF">2006-04-01T19:04:48Z</dcterms:created>
  <dcterms:modified xsi:type="dcterms:W3CDTF">2010-12-19T04:20:08Z</dcterms:modified>
</cp:coreProperties>
</file>