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57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20055"/>
    <a:srgbClr val="FFCC99"/>
    <a:srgbClr val="FFCCFF"/>
    <a:srgbClr val="FF33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8" d="100"/>
          <a:sy n="68" d="100"/>
        </p:scale>
        <p:origin x="-67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7D49-1CC3-4603-93E2-140DC5AC85A3}" type="datetimeFigureOut">
              <a:rPr lang="ar-SA" smtClean="0"/>
              <a:pPr/>
              <a:t>19/04/34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299A6-1F12-4717-ADA2-C4D948DD890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مستطيل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6" name="Picture 2" descr="C:\Users\acer\Pictures\Documents\Office Automation\office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58" y="687896"/>
            <a:ext cx="7482358" cy="54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6" descr="C:\Users\acer\Pictures\Documents\Office Automation\New_Library_1.jpg"/>
          <p:cNvPicPr>
            <a:picLocks noChangeAspect="1" noChangeArrowheads="1"/>
          </p:cNvPicPr>
          <p:nvPr/>
        </p:nvPicPr>
        <p:blipFill>
          <a:blip r:embed="rId4" cstate="print"/>
          <a:srcRect l="12600" t="8400" r="8651" b="18101"/>
          <a:stretch>
            <a:fillRect/>
          </a:stretch>
        </p:blipFill>
        <p:spPr bwMode="auto">
          <a:xfrm rot="21020674">
            <a:off x="733992" y="3074925"/>
            <a:ext cx="2662319" cy="1684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5" descr="C:\Users\acer\Pictures\Documents\Office Automation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5833">
            <a:off x="848153" y="3384563"/>
            <a:ext cx="2705100" cy="16859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3" descr="C:\Users\acer\Pictures\Documents\Office Automation\bsg-library.jpg"/>
          <p:cNvPicPr>
            <a:picLocks noChangeAspect="1" noChangeArrowheads="1"/>
          </p:cNvPicPr>
          <p:nvPr/>
        </p:nvPicPr>
        <p:blipFill>
          <a:blip r:embed="rId6" cstate="print"/>
          <a:srcRect l="2691" r="21952" b="8951"/>
          <a:stretch>
            <a:fillRect/>
          </a:stretch>
        </p:blipFill>
        <p:spPr bwMode="auto">
          <a:xfrm rot="20746654">
            <a:off x="681891" y="3468021"/>
            <a:ext cx="2817492" cy="22640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31" name="Picture 7" descr="C:\Users\acer\Pictures\Faces\16541745598742899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733256"/>
            <a:ext cx="1022915" cy="699889"/>
          </a:xfrm>
          <a:prstGeom prst="rect">
            <a:avLst/>
          </a:prstGeom>
          <a:noFill/>
        </p:spPr>
      </p:pic>
      <p:pic>
        <p:nvPicPr>
          <p:cNvPr id="1032" name="Picture 8" descr="C:\Users\acer\Pictures\Documents\Office Automation\a941934a-cba0-4234-9759-2e63cba005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02045">
            <a:off x="1062581" y="3707694"/>
            <a:ext cx="2556465" cy="20953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8" name="مستطيل 27"/>
          <p:cNvSpPr/>
          <p:nvPr/>
        </p:nvSpPr>
        <p:spPr>
          <a:xfrm>
            <a:off x="1259632" y="980728"/>
            <a:ext cx="6596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bg2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محاضرات في ميكنة المكتبات</a:t>
            </a:r>
            <a:endParaRPr lang="ar-SA" sz="5400" dirty="0">
              <a:solidFill>
                <a:schemeClr val="bg2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 rot="21011354">
            <a:off x="854256" y="260716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dirty="0" smtClean="0">
                <a:solidFill>
                  <a:schemeClr val="bg2"/>
                </a:solidFill>
                <a:cs typeface="+mj-cs"/>
              </a:rPr>
              <a:t>د. محمد مصباح</a:t>
            </a:r>
            <a:endParaRPr lang="ar-EG" sz="2400" dirty="0">
              <a:solidFill>
                <a:schemeClr val="bg2"/>
              </a:solidFill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39552" y="62068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نظرة </a:t>
            </a:r>
            <a:r>
              <a:rPr lang="ar-EG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سريعة</a:t>
            </a:r>
            <a:r>
              <a:rPr lang="ar-EG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لبيئة </a:t>
            </a:r>
            <a:r>
              <a:rPr lang="ar-EG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العمل </a:t>
            </a:r>
            <a:r>
              <a:rPr lang="ar-EG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اليوم </a:t>
            </a:r>
            <a:r>
              <a:rPr lang="ar-EG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تظهر</a:t>
            </a:r>
            <a:r>
              <a:rPr lang="ar-EG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الفرق</a:t>
            </a:r>
            <a:r>
              <a:rPr lang="ar-SA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بين</a:t>
            </a:r>
            <a:r>
              <a:rPr lang="ar-EG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بيئة </a:t>
            </a:r>
            <a:r>
              <a:rPr lang="ar-EG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العمل</a:t>
            </a:r>
            <a:r>
              <a:rPr lang="ar-EG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في </a:t>
            </a:r>
            <a:r>
              <a:rPr lang="ar-EG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السابق</a:t>
            </a:r>
            <a:r>
              <a:rPr lang="ar-EG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وفي </a:t>
            </a:r>
            <a:r>
              <a:rPr lang="ar-EG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الحاضر. </a:t>
            </a:r>
            <a:endParaRPr lang="ar-SA" sz="4000" b="1" dirty="0">
              <a:solidFill>
                <a:srgbClr val="FF3399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91680" y="2276872"/>
            <a:ext cx="6912768" cy="1080120"/>
          </a:xfrm>
          <a:prstGeom prst="rect">
            <a:avLst/>
          </a:prstGeom>
          <a:solidFill>
            <a:srgbClr val="D20055"/>
          </a:solidFill>
          <a:ln>
            <a:solidFill>
              <a:srgbClr val="D2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835696" y="227687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في السابق كان التركيز على المنتج المادي أما اليوم فإن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التركيز الرئيسي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على المعلومات. </a:t>
            </a:r>
            <a:endParaRPr lang="ar-S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67544" y="3717032"/>
            <a:ext cx="6912768" cy="1080120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467544" y="3933056"/>
            <a:ext cx="6505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البيئة المادية ومظهر المكتب هي أيضًا تغير آخر. </a:t>
            </a:r>
            <a:endParaRPr lang="ar-S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691680" y="5157192"/>
            <a:ext cx="6912768" cy="1080120"/>
          </a:xfrm>
          <a:prstGeom prst="rect">
            <a:avLst/>
          </a:prstGeom>
          <a:solidFill>
            <a:srgbClr val="D20055"/>
          </a:solidFill>
          <a:ln>
            <a:solidFill>
              <a:srgbClr val="D2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1691680" y="515719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دور العاملون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والإجراءات التي يتبعونها في تنفيذ الأعمال تغيرت إلى حد بعيد.</a:t>
            </a:r>
            <a:endParaRPr lang="ar-EG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359426" y="476672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المكــــــــان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3568" y="1052736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في العصر الصناعي الغالبية العظمى من الناس يعملون في أماكن تسمى مصانع أو شركات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أما اليوم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فإن 80 % من العاملين يعملون في مجال المعلومات في مكان يسمى (المكتب). </a:t>
            </a:r>
            <a:endParaRPr lang="ar-SA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03050" y="3068960"/>
            <a:ext cx="1533046" cy="8640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ar-SA" sz="5400" b="0" cap="none" spc="0" dirty="0" smtClean="0">
                <a:ln w="18415" cmpd="sng">
                  <a:solidFill>
                    <a:srgbClr val="FF3399"/>
                  </a:solidFill>
                  <a:prstDash val="solid"/>
                </a:ln>
                <a:solidFill>
                  <a:srgbClr val="D2005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المكتب</a:t>
            </a:r>
            <a:endParaRPr lang="ar-SA" sz="5400" b="0" cap="none" spc="0" dirty="0">
              <a:ln w="18415" cmpd="sng">
                <a:solidFill>
                  <a:srgbClr val="FF3399"/>
                </a:solidFill>
                <a:prstDash val="solid"/>
              </a:ln>
              <a:solidFill>
                <a:srgbClr val="D20055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4175209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هو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المكان الذي يتم فيه </a:t>
            </a:r>
            <a:r>
              <a:rPr lang="ar-SA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آ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داء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عمال الكتابية المتعلقة بإنجاز المعاملات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عداد و تسجيل وتحليل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المكاتبات و الوثائق لغرض توصيل المعلومات المناسبة للمستويات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دارية في المنظمة </a:t>
            </a:r>
            <a:r>
              <a:rPr lang="ar-SA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 المنشأة.</a:t>
            </a:r>
            <a:endParaRPr lang="ar-EG" sz="32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71600" y="4509120"/>
            <a:ext cx="6984776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يمكن أن يتواجد المكتب في مبنى خاص أو بيت أو غرفة في فندق أو عربة أو في أماكن غير معدودة.</a:t>
            </a:r>
          </a:p>
          <a:p>
            <a:endParaRPr lang="ar-SA" dirty="0"/>
          </a:p>
        </p:txBody>
      </p:sp>
      <p:pic>
        <p:nvPicPr>
          <p:cNvPr id="8194" name="Picture 2" descr="C:\Users\acer\Pictures\Documents\Office Automation\Home Office design and arrangement 2.jpg"/>
          <p:cNvPicPr>
            <a:picLocks noChangeAspect="1" noChangeArrowheads="1"/>
          </p:cNvPicPr>
          <p:nvPr/>
        </p:nvPicPr>
        <p:blipFill>
          <a:blip r:embed="rId2" cstate="print"/>
          <a:srcRect t="20698"/>
          <a:stretch>
            <a:fillRect/>
          </a:stretch>
        </p:blipFill>
        <p:spPr bwMode="auto">
          <a:xfrm>
            <a:off x="2627784" y="4072963"/>
            <a:ext cx="4104456" cy="2164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961607" y="560874"/>
            <a:ext cx="3416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النـــاس ( العاملون)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5576" y="1340768"/>
            <a:ext cx="75608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في العصر الصناعي الغالبية العظمى من الناس عمال أو مشرفين أو مراقبين ، وبشكل عام يمكن القول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إما عمال أو إدارة.</a:t>
            </a:r>
            <a:endParaRPr lang="ar-SA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55576" y="2852936"/>
            <a:ext cx="756084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أما اليوم في عصر المعلومات فإن الناس – بشكل عام- إما مدراء، أو متخصصون(مهنيون)، أو موظفو دعم فني.</a:t>
            </a:r>
            <a:endParaRPr lang="ar-SA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2483768" y="3933056"/>
            <a:ext cx="6120680" cy="2520280"/>
            <a:chOff x="2483768" y="3933056"/>
            <a:chExt cx="6120680" cy="2520280"/>
          </a:xfrm>
        </p:grpSpPr>
        <p:sp>
          <p:nvSpPr>
            <p:cNvPr id="12" name="وسيلة شرح مع سهم رباعي 11"/>
            <p:cNvSpPr/>
            <p:nvPr/>
          </p:nvSpPr>
          <p:spPr>
            <a:xfrm>
              <a:off x="3995936" y="3933056"/>
              <a:ext cx="2736304" cy="2520280"/>
            </a:xfrm>
            <a:prstGeom prst="quadArrowCallout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2483768" y="4725144"/>
              <a:ext cx="6120680" cy="936104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ستطيل 13"/>
          <p:cNvSpPr/>
          <p:nvPr/>
        </p:nvSpPr>
        <p:spPr>
          <a:xfrm>
            <a:off x="2555776" y="4869160"/>
            <a:ext cx="6009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الدور الرئيسي </a:t>
            </a:r>
            <a:r>
              <a:rPr lang="ar-EG" sz="3200" b="1" u="sng" dirty="0" smtClean="0">
                <a:latin typeface="Times New Roman" pitchFamily="18" charset="0"/>
                <a:cs typeface="Times New Roman" pitchFamily="18" charset="0"/>
              </a:rPr>
              <a:t>للمدير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 هو إدارة وتوجيه الناس.</a:t>
            </a:r>
            <a:endParaRPr lang="ar-SA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67544" y="692696"/>
            <a:ext cx="8136904" cy="2088232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39552" y="718825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u="sng" dirty="0" smtClean="0">
                <a:latin typeface="Times New Roman" pitchFamily="18" charset="0"/>
                <a:cs typeface="Times New Roman" pitchFamily="18" charset="0"/>
              </a:rPr>
              <a:t>المختصون</a:t>
            </a:r>
            <a:r>
              <a:rPr lang="ar-SA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 هم الناس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أصحاب المهارات المتخصصة مثل (المدرسون، الكتاب، الأطباء، أطباء الأسنان، المحامون، السباكون،النجارون، والرياديون) والذين وظيفتهم الأساسية ربما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لا تتضمن توجيه وإدارة الآخرين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3200" dirty="0"/>
          </a:p>
        </p:txBody>
      </p:sp>
      <p:sp>
        <p:nvSpPr>
          <p:cNvPr id="8" name="مستطيل 7"/>
          <p:cNvSpPr/>
          <p:nvPr/>
        </p:nvSpPr>
        <p:spPr>
          <a:xfrm>
            <a:off x="467544" y="4077072"/>
            <a:ext cx="8136904" cy="2088232"/>
          </a:xfrm>
          <a:prstGeom prst="rect">
            <a:avLst/>
          </a:prstGeom>
          <a:solidFill>
            <a:srgbClr val="D20055"/>
          </a:solidFill>
          <a:ln>
            <a:solidFill>
              <a:srgbClr val="D2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67544" y="458403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b="1" u="sng" dirty="0" smtClean="0">
                <a:latin typeface="Times New Roman" pitchFamily="18" charset="0"/>
                <a:cs typeface="Times New Roman" pitchFamily="18" charset="0"/>
              </a:rPr>
              <a:t>موظفو</a:t>
            </a:r>
            <a:r>
              <a:rPr lang="ar-S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b="1" u="sng" dirty="0" smtClean="0">
                <a:latin typeface="Times New Roman" pitchFamily="18" charset="0"/>
                <a:cs typeface="Times New Roman" pitchFamily="18" charset="0"/>
              </a:rPr>
              <a:t>الدعم الفني</a:t>
            </a:r>
            <a:r>
              <a:rPr lang="ar-SA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هم الموظفون الذين يقدمون المساعدة للمدراء والمختصون.</a:t>
            </a:r>
            <a:endParaRPr lang="ar-EG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cer\Pictures\Documents\Office Automation\PE03774_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2232248" cy="2348377"/>
          </a:xfrm>
          <a:prstGeom prst="rect">
            <a:avLst/>
          </a:prstGeom>
          <a:noFill/>
        </p:spPr>
      </p:pic>
      <p:pic>
        <p:nvPicPr>
          <p:cNvPr id="6148" name="Picture 4" descr="C:\Users\acer\Pictures\Documents\Office Automation\TeacherCarto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321" y="2564904"/>
            <a:ext cx="2259963" cy="1800200"/>
          </a:xfrm>
          <a:prstGeom prst="rect">
            <a:avLst/>
          </a:prstGeom>
          <a:noFill/>
        </p:spPr>
      </p:pic>
      <p:pic>
        <p:nvPicPr>
          <p:cNvPr id="6149" name="Picture 5" descr="C:\Users\acer\Pictures\Documents\Office Automation\Clipart-Cartoon-Design-15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869160"/>
            <a:ext cx="1722190" cy="17221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711813" y="560874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الإجـــــــراءات 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1560" y="142729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بينما تعين على العامل في المجال الصناعي التعامل مع أدوات وأجهزة محددة فإن التكنولوجيا الحديثة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خلقت حاجة لإجراءات جديدة. </a:t>
            </a:r>
            <a:endParaRPr lang="ar-SA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4056" y="2962687"/>
            <a:ext cx="8028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الذين يتعاملون مع المعلومات يحتاجون لإجراءات جديدة في العمل مثل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كيفية إدخال بيانات أو كيفية تسمية ملف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هذه الإجراءات بحاجة لأن تكون مأرشفة بعناية، 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سهلة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الوصول إليها ويمكن استخدامها من قبل أي شخص. </a:t>
            </a:r>
            <a:endParaRPr lang="ar-SA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843808" y="5157192"/>
            <a:ext cx="5760640" cy="1152128"/>
          </a:xfrm>
          <a:prstGeom prst="rect">
            <a:avLst/>
          </a:prstGeom>
          <a:solidFill>
            <a:srgbClr val="D20055"/>
          </a:solidFill>
          <a:ln>
            <a:solidFill>
              <a:srgbClr val="D2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627784" y="5283205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مع التطور المتسارع اليوم فإن هذه الإجراءات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بحاجة دائمة </a:t>
            </a:r>
            <a:r>
              <a:rPr lang="ar-EG" sz="2800" b="1" dirty="0" smtClean="0">
                <a:latin typeface="Times New Roman" pitchFamily="18" charset="0"/>
                <a:cs typeface="Times New Roman" pitchFamily="18" charset="0"/>
              </a:rPr>
              <a:t>للتجديد</a:t>
            </a:r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 و</a:t>
            </a:r>
            <a:r>
              <a:rPr lang="ar-EG" sz="2800" b="1" dirty="0" smtClean="0">
                <a:latin typeface="Times New Roman" pitchFamily="18" charset="0"/>
                <a:cs typeface="Times New Roman" pitchFamily="18" charset="0"/>
              </a:rPr>
              <a:t>التحديث</a:t>
            </a:r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E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cer\Pictures\Faces\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835"/>
            <a:ext cx="504055" cy="50348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مستطيل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ستطيل 5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802986" y="704890"/>
            <a:ext cx="5729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العناصر المكونة للنظام في المكتبة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1560" y="235178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u="sng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العنصر البشري:</a:t>
            </a:r>
            <a:r>
              <a:rPr lang="ar-EG" sz="3200" b="1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جميع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شخاص الموجودين في المكتب بغض النظر عن اختلاف الدرجات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الإدارية التي يشغلونها.</a:t>
            </a:r>
            <a:endParaRPr lang="ar-SA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522920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u="sng" dirty="0" err="1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b="1" u="sng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EG" sz="3200" b="1" u="sng" dirty="0" err="1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دوات</a:t>
            </a:r>
            <a:r>
              <a:rPr lang="ar-EG" sz="3200" b="1" u="sng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 والتقنيات:</a:t>
            </a:r>
            <a:r>
              <a:rPr lang="ar-EG" sz="3200" b="1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الأدوات والوسائل البسيطة كالأوراق </a:t>
            </a:r>
            <a:r>
              <a:rPr lang="ar-SA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 المتطورة كأجهزة الحاسوب والبرامج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والشبكة.</a:t>
            </a:r>
            <a:endParaRPr lang="ar-EG" sz="32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cer\Pictures\Documents\Office Automation\people-t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1941943" cy="1498352"/>
          </a:xfrm>
          <a:prstGeom prst="rect">
            <a:avLst/>
          </a:prstGeom>
          <a:noFill/>
        </p:spPr>
      </p:pic>
      <p:pic>
        <p:nvPicPr>
          <p:cNvPr id="8196" name="Picture 4" descr="C:\Users\acer\Pictures\Documents\Office Automation\320px-Computer-aj_aj_ashton_0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6" y="3142420"/>
            <a:ext cx="1868710" cy="23264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95536" y="620688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u="sng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البيانات والمعلومات:</a:t>
            </a:r>
            <a:r>
              <a:rPr lang="ar-EG" sz="3200" b="1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كافة المعلومات والبيانات بكافة أنواعها (نصوص، أرقام، صور، وسائط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متعددة) والتي تساعد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ى أداء مهام المكتب.</a:t>
            </a:r>
            <a:endParaRPr lang="ar-EG" sz="32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31640" y="2276872"/>
            <a:ext cx="705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u="sng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المعالجة: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العمليات التي تتم على البيانات والمعاملات.</a:t>
            </a:r>
            <a:endParaRPr lang="ar-EG" sz="32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Pictures\Documents\Office Automation\stock-vector-funny-cartoon-numbers-454758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5917" y="3429000"/>
            <a:ext cx="1322387" cy="1431925"/>
          </a:xfrm>
          <a:prstGeom prst="rect">
            <a:avLst/>
          </a:prstGeom>
          <a:noFill/>
        </p:spPr>
      </p:pic>
      <p:pic>
        <p:nvPicPr>
          <p:cNvPr id="1027" name="Picture 3" descr="C:\Users\acer\Pictures\Documents\Office Automation\stock-vector-funny-cartoon-numbers-454758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429000"/>
            <a:ext cx="1371600" cy="1427163"/>
          </a:xfrm>
          <a:prstGeom prst="rect">
            <a:avLst/>
          </a:prstGeom>
          <a:noFill/>
        </p:spPr>
      </p:pic>
      <p:pic>
        <p:nvPicPr>
          <p:cNvPr id="1028" name="Picture 4" descr="C:\Users\acer\Pictures\Documents\Office Automation\12931141103bYcY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085184"/>
            <a:ext cx="2520280" cy="1804031"/>
          </a:xfrm>
          <a:prstGeom prst="rect">
            <a:avLst/>
          </a:prstGeom>
          <a:noFill/>
        </p:spPr>
      </p:pic>
      <p:pic>
        <p:nvPicPr>
          <p:cNvPr id="1029" name="Picture 5" descr="C:\Users\acer\Pictures\Documents\Office Automation\arg-at-50-tran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39153"/>
            <a:ext cx="2353117" cy="3018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439379" y="476672"/>
            <a:ext cx="5093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أسباب ومبررات أتمتة المكاتب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268760"/>
            <a:ext cx="8229600" cy="50975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ar-SA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الثورة المعلوماتية والورقية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ar-E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00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التطور التكنولوجي وسرعة انتشارها وقلة التكلفة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فعالية الأتمتة في خدمة الوظائف التجارية للمنظمات.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200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لأتمتة تزيد من عملية التعاون بين طاقم العمل مما يدعم العملية </a:t>
            </a:r>
            <a:r>
              <a:rPr kumimoji="0" lang="ar-EG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إ</a:t>
            </a:r>
            <a:r>
              <a:rPr kumimoji="0" lang="ar-EG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نتاجية</a:t>
            </a: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الرغبة في التغيير ورفع </a:t>
            </a:r>
            <a:r>
              <a:rPr kumimoji="0" lang="ar-EG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م</a:t>
            </a:r>
            <a:r>
              <a:rPr kumimoji="0" lang="ar-EG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هارات</a:t>
            </a:r>
            <a:r>
              <a:rPr kumimoji="0" lang="ar-E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لدى العاملين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ar-EG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C:\Users\acer\Pictures\Faces\re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85184"/>
            <a:ext cx="888576" cy="11224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39552" y="54868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بتقدم المجتمع العلمي فقد حدث ثورة في عالم البحث العلمي </a:t>
            </a:r>
            <a:r>
              <a:rPr lang="ar-EG" sz="32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التطوي</a:t>
            </a:r>
            <a:r>
              <a:rPr lang="ar-SA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EG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EG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أسلوب الحياة تغير، ووجدنا من الضروري أن نتعامل مع بيانات بشكل أسرع وبأقل تكلفة</a:t>
            </a:r>
            <a:r>
              <a:rPr lang="ar-SA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؛ </a:t>
            </a:r>
            <a:r>
              <a:rPr lang="ar-EG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ربما يعود السبب الرئيسي للتطور والنمو في أتمتة المكاتب إلى الآتي</a:t>
            </a:r>
            <a:r>
              <a:rPr lang="ar-SA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EG" sz="32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EG" sz="32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86627" y="2636912"/>
            <a:ext cx="4217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r-EG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1. الثورة المعلوماتية والورقية</a:t>
            </a:r>
            <a:endParaRPr lang="ar-EG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1560" y="314096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بسبب التطور في المعلومات والعمل الورقي فقد أصبح هنالك حاجة لنظام جديد للتعامل مع هذه المجالات.</a:t>
            </a:r>
            <a:endParaRPr lang="ar-SA" sz="3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r-EG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في أواسط السبعينيات العديد من الحكومات تنبأت بأن التقدم التكنولوجي سيقلص الحاجة إلى العمل الورقي ويجعل العمل في المكتب يتم بدون ورق</a:t>
            </a:r>
            <a:r>
              <a:rPr lang="ar-SA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ولكن التكنولوجيا الحديثة لم تقلص العمل الورقي ولم تصنع عالمًا بلا ورق.</a:t>
            </a:r>
            <a:endParaRPr lang="ar-EG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488524" y="476672"/>
            <a:ext cx="7043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r-EG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2. التطور التكنولوجي وسرعة انتشارها وقلة التكلفة</a:t>
            </a:r>
            <a:endParaRPr lang="ar-EG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1340768"/>
            <a:ext cx="7992888" cy="1296144"/>
          </a:xfrm>
          <a:prstGeom prst="rect">
            <a:avLst/>
          </a:prstGeom>
          <a:solidFill>
            <a:srgbClr val="D20055"/>
          </a:solidFill>
          <a:ln>
            <a:solidFill>
              <a:srgbClr val="D2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67544" y="2852936"/>
            <a:ext cx="7992888" cy="1296144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611560" y="4365104"/>
            <a:ext cx="7992888" cy="1296144"/>
          </a:xfrm>
          <a:prstGeom prst="rect">
            <a:avLst/>
          </a:prstGeom>
          <a:solidFill>
            <a:srgbClr val="D20055"/>
          </a:solidFill>
          <a:ln>
            <a:solidFill>
              <a:srgbClr val="D2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539552" y="141277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الأتمتة جزء من التغيرات الناشئة عن ظهور الحواسيب واستخداماتها الواسعة وانخفاض </a:t>
            </a:r>
            <a:r>
              <a:rPr lang="ar-SA" sz="3200" dirty="0" smtClean="0"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سعارها. </a:t>
            </a:r>
            <a:endParaRPr lang="ar-S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39552" y="292494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يمكن أن ينسب التطور التكنولوجي المتسارع إلى التكلفة المتناقصة للتكنولوجيا.</a:t>
            </a:r>
            <a:endParaRPr lang="ar-S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39552" y="429309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الحاسب الشخصي الذي يباع بالآلاف الدورات قبل عقدين من الزمان أصبح اليوم يكلف بضع مئات فقط، علاوة على </a:t>
            </a:r>
            <a:r>
              <a:rPr lang="ar-EG" sz="2800" dirty="0" err="1" smtClean="0"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2800" dirty="0" err="1" smtClean="0">
                <a:latin typeface="Times New Roman" pitchFamily="18" charset="0"/>
                <a:cs typeface="Times New Roman" pitchFamily="18" charset="0"/>
              </a:rPr>
              <a:t>مكانات</a:t>
            </a:r>
            <a:r>
              <a:rPr lang="ar-EG" sz="2800" dirty="0" smtClean="0">
                <a:latin typeface="Times New Roman" pitchFamily="18" charset="0"/>
                <a:cs typeface="Times New Roman" pitchFamily="18" charset="0"/>
              </a:rPr>
              <a:t> الهائلة التي أصبح يقوم بها هذا الجهاز.</a:t>
            </a:r>
            <a:endParaRPr lang="ar-E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768396" y="476672"/>
            <a:ext cx="3692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تعريف أتمتة الم</a:t>
            </a:r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EG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تب</a:t>
            </a:r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ات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7584" y="1390124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أتمتة المكاتب هي حلقة الوصل بين المعلومات والتكنولوجيا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، و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هي نظام مكون من عدة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عناصر تعمل سوية بشكل متكامل لإنتاج نتائج متعددة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أو بمعنى آخر هو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عتماد على الأجهزة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لكترونية الحديثة بما في ذلك الحاسبات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لكترونية لغرض تنظيم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دارة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عمال المكتبية.</a:t>
            </a:r>
          </a:p>
        </p:txBody>
      </p:sp>
      <p:pic>
        <p:nvPicPr>
          <p:cNvPr id="3074" name="Picture 2" descr="C:\Users\acer\Pictures\Faces\re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301208"/>
            <a:ext cx="792088" cy="10005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043608" y="539969"/>
            <a:ext cx="7394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r-EG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3. فعالية الأتمتة في خدمة الوظائف التجارية للمنظمات.</a:t>
            </a:r>
            <a:endParaRPr lang="ar-EG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119675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كلما مر الوقت صغر العالم في الحجم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حيث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مكنت وسائل المواصلات والاتصالات الحديثة من مزاولة الأعمال عبر العالم في أقصر وقت ممكن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، كما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تمكنت أتمتة المكاتب من جسر الفجوة النهائية في تبادل الأعمال والتجارة عالميًا وبشكل مستمر وثابت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EG" sz="32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3568" y="386395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4. الأتمتة تزيد من عملية التعاون بين طاقم العمل مما يدعم العملية </a:t>
            </a:r>
            <a:r>
              <a:rPr lang="ar-EG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نتاجية.</a:t>
            </a:r>
            <a:endParaRPr lang="ar-EG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36255" y="5076473"/>
            <a:ext cx="6803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r-EG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5. الرغبة في التغيير ورفع </a:t>
            </a:r>
            <a:r>
              <a:rPr lang="ar-EG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EG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هارات</a:t>
            </a:r>
            <a:r>
              <a:rPr lang="ar-EG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لدى العاملين</a:t>
            </a:r>
            <a:r>
              <a:rPr lang="ar-SA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EG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39552" y="88606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b="1" dirty="0" smtClean="0">
                <a:solidFill>
                  <a:srgbClr val="D20055"/>
                </a:solidFill>
                <a:latin typeface="Times New Roman" pitchFamily="18" charset="0"/>
                <a:cs typeface="Times New Roman" pitchFamily="18" charset="0"/>
              </a:rPr>
              <a:t>أتمتة المكاتب تريح العاملين </a:t>
            </a:r>
            <a:r>
              <a:rPr lang="ar-EG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من العمل الروتيني المتكرر وتخلق الحاجة إلى عمال ذوي مهارة عالية</a:t>
            </a:r>
            <a:r>
              <a:rPr lang="ar-SA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؛</a:t>
            </a:r>
            <a:r>
              <a:rPr lang="ar-EG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بهذه المهارات العالية يتوقعون أجورًا أكبر</a:t>
            </a:r>
            <a:r>
              <a:rPr lang="ar-SA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ما يقرب من 75 % من تكاليف المكتب تمثل أجور العمال والفوائد الجانبية</a:t>
            </a:r>
            <a:r>
              <a:rPr lang="ar-SA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لذا توجب هذا أن يكون العاملون أكثر إنتاجية وبالتالي خلق أنظمة مكتبية وأتمتة لتناسب هذه </a:t>
            </a:r>
            <a:r>
              <a:rPr lang="ar-EG" sz="32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نتاجية المتزايدة.</a:t>
            </a:r>
            <a:endParaRPr lang="ar-EG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Pictures\Documents\Office Automation\money_clipart_banknot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4509120"/>
            <a:ext cx="3188926" cy="2232248"/>
          </a:xfrm>
          <a:prstGeom prst="rect">
            <a:avLst/>
          </a:prstGeom>
          <a:noFill/>
        </p:spPr>
      </p:pic>
      <p:pic>
        <p:nvPicPr>
          <p:cNvPr id="4099" name="Picture 3" descr="C:\Users\acer\Pictures\Documents\Office Automation\01-large-cartoon-cash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437112"/>
            <a:ext cx="2145779" cy="218801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431637" y="632882"/>
            <a:ext cx="4100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فوائــــــــد أتمتة المكاتب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67744" y="1412776"/>
            <a:ext cx="5814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rgbClr val="FF5050"/>
                </a:solidFill>
                <a:cs typeface="+mj-cs"/>
              </a:rPr>
              <a:t>*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cs typeface="+mj-cs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تسهيل إجراءات العمل</a:t>
            </a:r>
          </a:p>
          <a:p>
            <a:pPr algn="just">
              <a:buNone/>
            </a:pPr>
            <a:r>
              <a:rPr lang="ar-SA" sz="3200" dirty="0" smtClean="0">
                <a:solidFill>
                  <a:srgbClr val="D20055"/>
                </a:solidFill>
                <a:latin typeface="Times New Roman" pitchFamily="18" charset="0"/>
                <a:cs typeface="+mj-cs"/>
              </a:rPr>
              <a:t>*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سرعة انجاز الأعمال وتوفير الوقت</a:t>
            </a:r>
          </a:p>
          <a:p>
            <a:pPr algn="just">
              <a:buNone/>
            </a:pPr>
            <a:r>
              <a:rPr lang="ar-SA" sz="3200" dirty="0" smtClean="0">
                <a:solidFill>
                  <a:srgbClr val="FF5050"/>
                </a:solidFill>
                <a:latin typeface="Times New Roman" pitchFamily="18" charset="0"/>
                <a:cs typeface="+mj-cs"/>
              </a:rPr>
              <a:t>*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 إعطاء دقة أعلى في ناتج العمل</a:t>
            </a:r>
          </a:p>
          <a:p>
            <a:pPr algn="just">
              <a:buNone/>
            </a:pPr>
            <a:r>
              <a:rPr lang="ar-SA" sz="3200" dirty="0" smtClean="0">
                <a:solidFill>
                  <a:srgbClr val="D20055"/>
                </a:solidFill>
                <a:latin typeface="Times New Roman" pitchFamily="18" charset="0"/>
                <a:cs typeface="+mj-cs"/>
              </a:rPr>
              <a:t>*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 تسهيل إجراءات الاتصال داخل المكتب</a:t>
            </a:r>
          </a:p>
          <a:p>
            <a:pPr algn="just">
              <a:buNone/>
            </a:pPr>
            <a:r>
              <a:rPr lang="ar-SA" sz="3200" dirty="0" smtClean="0">
                <a:solidFill>
                  <a:srgbClr val="FF5050"/>
                </a:solidFill>
                <a:latin typeface="Times New Roman" pitchFamily="18" charset="0"/>
                <a:cs typeface="+mj-cs"/>
              </a:rPr>
              <a:t>*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 حاجة أقل لاستخدام الورق والأرشيف</a:t>
            </a:r>
          </a:p>
          <a:p>
            <a:pPr algn="just">
              <a:buNone/>
            </a:pPr>
            <a:r>
              <a:rPr lang="ar-SA" sz="3200" dirty="0" smtClean="0">
                <a:solidFill>
                  <a:srgbClr val="D20055"/>
                </a:solidFill>
                <a:latin typeface="Times New Roman" pitchFamily="18" charset="0"/>
                <a:cs typeface="+mj-cs"/>
              </a:rPr>
              <a:t>*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 تقلل الاعتماد على العنصر البشري</a:t>
            </a:r>
          </a:p>
          <a:p>
            <a:pPr algn="just">
              <a:buNone/>
            </a:pPr>
            <a:r>
              <a:rPr lang="ar-SA" sz="3200" dirty="0" smtClean="0">
                <a:solidFill>
                  <a:srgbClr val="FF5050"/>
                </a:solidFill>
                <a:latin typeface="Times New Roman" pitchFamily="18" charset="0"/>
                <a:cs typeface="+mj-cs"/>
              </a:rPr>
              <a:t>*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+mj-cs"/>
              </a:rPr>
              <a:t>تقليل التكلفة</a:t>
            </a:r>
            <a:endParaRPr lang="ar-EG" sz="32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+mj-cs"/>
            </a:endParaRPr>
          </a:p>
        </p:txBody>
      </p:sp>
      <p:pic>
        <p:nvPicPr>
          <p:cNvPr id="5122" name="Picture 2" descr="C:\Users\acer\Pictures\Faces\10 ‫‬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648072" cy="341090"/>
          </a:xfrm>
          <a:prstGeom prst="rect">
            <a:avLst/>
          </a:prstGeom>
          <a:noFill/>
        </p:spPr>
      </p:pic>
      <p:pic>
        <p:nvPicPr>
          <p:cNvPr id="5124" name="Picture 4" descr="C:\Users\acer\Pictures\Faces\0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80532"/>
            <a:ext cx="886770" cy="488628"/>
          </a:xfrm>
          <a:prstGeom prst="rect">
            <a:avLst/>
          </a:prstGeom>
          <a:noFill/>
        </p:spPr>
      </p:pic>
      <p:pic>
        <p:nvPicPr>
          <p:cNvPr id="5125" name="Picture 5" descr="C:\Users\acer\Pictures\Faces\0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9000"/>
            <a:ext cx="432047" cy="449329"/>
          </a:xfrm>
          <a:prstGeom prst="rect">
            <a:avLst/>
          </a:prstGeom>
          <a:noFill/>
        </p:spPr>
      </p:pic>
      <p:pic>
        <p:nvPicPr>
          <p:cNvPr id="5126" name="Picture 6" descr="C:\Users\acer\Pictures\Faces\03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996952"/>
            <a:ext cx="662819" cy="391666"/>
          </a:xfrm>
          <a:prstGeom prst="rect">
            <a:avLst/>
          </a:prstGeom>
          <a:noFill/>
        </p:spPr>
      </p:pic>
      <p:pic>
        <p:nvPicPr>
          <p:cNvPr id="5127" name="Picture 7" descr="C:\Users\acer\Pictures\Faces\04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005064"/>
            <a:ext cx="455290" cy="455290"/>
          </a:xfrm>
          <a:prstGeom prst="rect">
            <a:avLst/>
          </a:prstGeom>
          <a:noFill/>
        </p:spPr>
      </p:pic>
      <p:pic>
        <p:nvPicPr>
          <p:cNvPr id="5135" name="Picture 15" descr="C:\Users\acer\Pictures\Faces\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492896"/>
            <a:ext cx="690416" cy="441099"/>
          </a:xfrm>
          <a:prstGeom prst="rect">
            <a:avLst/>
          </a:prstGeom>
          <a:noFill/>
        </p:spPr>
      </p:pic>
      <p:pic>
        <p:nvPicPr>
          <p:cNvPr id="5136" name="Picture 16" descr="C:\Users\acer\Pictures\Faces\رموز\01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1844824"/>
            <a:ext cx="1224986" cy="4695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83568" y="692696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أتمتة المكاتب لا تعني تكديس المكتب بالمعدات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لكترونية، ولكنها بالأحرى معرفة بالتكنولوجيا وجهود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مكرسة لتدريب العاملين وتطوير السياسات والإجراءات للوصول إلى الكفاءة والفعالية في العمل.</a:t>
            </a:r>
            <a:endParaRPr lang="ar-EG" sz="32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Pictures\Documents\Office Automation\130260055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2957513"/>
            <a:ext cx="2914650" cy="9429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848125" y="632882"/>
            <a:ext cx="5540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الإنفجار المعلوماتي والتكنولوجي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1560" y="1390124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تطور ونمو نظم المعلومات</a:t>
            </a:r>
            <a:r>
              <a:rPr lang="ar-SA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لقد تضاعفت مرتان كمية المعلومات المتاحة خلال العشرين سنة الأخيرة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من هذا القرن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وعلى غير ما كان معهودًا في عهد سقراط حين كانت المعلومات تحفظ في الدماغ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وتعرض فقط بالطريقة الشفوية، فإن 85 % من المعرفة اليوم هي بشكل مكتوب. </a:t>
            </a:r>
            <a:endParaRPr lang="ar-SA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\Pictures\Documents\Office Automation\medical_diagram_of_brain_clip_art_195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60876"/>
            <a:ext cx="1944216" cy="269246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827584" y="4005064"/>
            <a:ext cx="1079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85%</a:t>
            </a:r>
            <a:endParaRPr lang="ar-SA" sz="36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771800" y="4005064"/>
            <a:ext cx="554461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None/>
            </a:pPr>
            <a:r>
              <a:rPr lang="ar-SA" sz="32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تقديرات تشير إلى أن</a:t>
            </a:r>
            <a:r>
              <a:rPr lang="ar-SA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موظف المكتب يستخدم أكثر من خمسين صفحة من ورق المكتب يوميًا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تقريبًا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نموذج يتم استخدامه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في عملية توظيف مستخدم جديد.</a:t>
            </a:r>
            <a:endParaRPr lang="ar-SA" sz="32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ستطيل 8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11560" y="76470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بسبب انفجار المعلومات فقد أصبح العمل الورقي خارج السيطرة تمامًا 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فأصبح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المديرون والمختصون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(المهنيون) 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يقضون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معظم أوقاتهم في قراءة وبناء وجمع والمعلومات. </a:t>
            </a:r>
            <a:endParaRPr lang="ar-SA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Pictures\Documents\Office Automation\papers.jpg"/>
          <p:cNvPicPr>
            <a:picLocks noChangeAspect="1" noChangeArrowheads="1"/>
          </p:cNvPicPr>
          <p:nvPr/>
        </p:nvPicPr>
        <p:blipFill>
          <a:blip r:embed="rId2" cstate="print"/>
          <a:srcRect l="6153" t="7665" r="6153" b="9681"/>
          <a:stretch>
            <a:fillRect/>
          </a:stretch>
        </p:blipFill>
        <p:spPr bwMode="auto">
          <a:xfrm>
            <a:off x="2483768" y="2780928"/>
            <a:ext cx="4176464" cy="2952328"/>
          </a:xfrm>
          <a:prstGeom prst="rect">
            <a:avLst/>
          </a:prstGeom>
          <a:noFill/>
          <a:ln>
            <a:solidFill>
              <a:srgbClr val="D20055"/>
            </a:solidFill>
          </a:ln>
          <a:effectLst/>
        </p:spPr>
      </p:pic>
      <p:pic>
        <p:nvPicPr>
          <p:cNvPr id="1027" name="Picture 3" descr="C:\Users\acer\Pictures\Faces\0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941168"/>
            <a:ext cx="771897" cy="7718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55576" y="836712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العديد من المدرسين يمضون وقتًا في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تعبئة النماذج وحضور الاجتماعات وقراءة محاضر الاجتماعات التي يحضرونها أكثر من الوقت الذي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ينفقونه في التفاعل مع التلاميذ. </a:t>
            </a:r>
            <a:endParaRPr lang="ar-SA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Pictures\Documents\Office Automation\boardmeeting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952328" cy="2529161"/>
          </a:xfrm>
          <a:prstGeom prst="rect">
            <a:avLst/>
          </a:prstGeom>
          <a:noFill/>
          <a:ln>
            <a:solidFill>
              <a:srgbClr val="FF5050"/>
            </a:solidFill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11560" y="5486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صاحب المشروع الصغير مغمور بالعمل الورقي ويجبر على العمل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وقضاء جل الوقت مع النماذج الروتينية وذلك على حساب التركيز على فكرة جديدة أو منتج 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ج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ديد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acer\Pictures\Documents\Office Automation\443764-Royalty-Free-RF-Clip-Art-Illustration-Of-A-Cartoon-Businessman-Drowning-In-Papers.jpg"/>
          <p:cNvPicPr>
            <a:picLocks noChangeAspect="1" noChangeArrowheads="1"/>
          </p:cNvPicPr>
          <p:nvPr/>
        </p:nvPicPr>
        <p:blipFill>
          <a:blip r:embed="rId2" cstate="print"/>
          <a:srcRect b="7919"/>
          <a:stretch>
            <a:fillRect/>
          </a:stretch>
        </p:blipFill>
        <p:spPr bwMode="auto">
          <a:xfrm>
            <a:off x="1691680" y="2636912"/>
            <a:ext cx="5715000" cy="2993752"/>
          </a:xfrm>
          <a:prstGeom prst="rect">
            <a:avLst/>
          </a:prstGeom>
          <a:noFill/>
          <a:ln>
            <a:solidFill>
              <a:srgbClr val="FF5050"/>
            </a:solidFill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755576" y="90872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الانفجار المعلوماتي أدى إلى خلق مجتمع يتعامل فيه العامل بشكل أساسي مع المعلومات بدلا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ً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من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مزاولة العمل الجسدي. </a:t>
            </a:r>
            <a:endParaRPr lang="ar-SA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3568" y="256490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في عصر المعلومات، تعد المعلومات سلعة حقيقية ومورد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حقيقي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يساعد الناس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في إدارة مواردهم الأخرى بطريقة أفضل.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39552" y="422108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إنفجاران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المعلومات والتكنولوجيا- حدثا في السنوات الأخيرة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هذان </a:t>
            </a:r>
            <a:r>
              <a:rPr lang="ar-EG" sz="32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الانفجاران</a:t>
            </a:r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يتحملان مسئولية</a:t>
            </a:r>
            <a:r>
              <a:rPr lang="ar-SA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كل التطورات التي حدثت في مجال المكتبات .</a:t>
            </a:r>
            <a:endParaRPr lang="ar-EG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Pictures\Faces\21_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789" y="5517232"/>
            <a:ext cx="2686211" cy="7284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مستطيل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D20055"/>
            </a:solidFill>
            <a:ln>
              <a:solidFill>
                <a:srgbClr val="D200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" name="مستطيل 4"/>
          <p:cNvSpPr/>
          <p:nvPr/>
        </p:nvSpPr>
        <p:spPr>
          <a:xfrm>
            <a:off x="467544" y="404664"/>
            <a:ext cx="8136904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436096" y="692696"/>
            <a:ext cx="2941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FFFFCC"/>
                </a:solidFill>
                <a:effectLst>
                  <a:glow rad="228600">
                    <a:srgbClr val="D2005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بيــــــــــئة العمل </a:t>
            </a:r>
            <a:endParaRPr lang="ar-SA" sz="4000" b="1" dirty="0">
              <a:solidFill>
                <a:srgbClr val="FFFFCC"/>
              </a:solidFill>
              <a:effectLst>
                <a:glow rad="228600">
                  <a:srgbClr val="D20055">
                    <a:alpha val="40000"/>
                  </a:srgbClr>
                </a:glo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83568" y="1692097"/>
            <a:ext cx="7654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تتضمن بيئة العمل الناس (العاملون) والمكان والإجراءات. </a:t>
            </a:r>
            <a:endParaRPr lang="ar-SA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123" name="Picture 3" descr="C:\Users\acer\Pictures\Documents\Office Automation\people.jpg"/>
          <p:cNvPicPr>
            <a:picLocks noChangeAspect="1" noChangeArrowheads="1"/>
          </p:cNvPicPr>
          <p:nvPr/>
        </p:nvPicPr>
        <p:blipFill>
          <a:blip r:embed="rId2" cstate="print"/>
          <a:srcRect l="5906" t="18112" r="6391" b="33063"/>
          <a:stretch>
            <a:fillRect/>
          </a:stretch>
        </p:blipFill>
        <p:spPr bwMode="auto">
          <a:xfrm>
            <a:off x="1547664" y="2996952"/>
            <a:ext cx="6208653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1115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سمة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H</cp:lastModifiedBy>
  <cp:revision>70</cp:revision>
  <dcterms:created xsi:type="dcterms:W3CDTF">2011-10-10T13:36:33Z</dcterms:created>
  <dcterms:modified xsi:type="dcterms:W3CDTF">2013-02-28T21:04:06Z</dcterms:modified>
</cp:coreProperties>
</file>