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49"/>
  </p:notesMasterIdLst>
  <p:sldIdLst>
    <p:sldId id="257" r:id="rId2"/>
    <p:sldId id="262" r:id="rId3"/>
    <p:sldId id="267" r:id="rId4"/>
    <p:sldId id="263" r:id="rId5"/>
    <p:sldId id="264" r:id="rId6"/>
    <p:sldId id="265" r:id="rId7"/>
    <p:sldId id="266" r:id="rId8"/>
    <p:sldId id="259" r:id="rId9"/>
    <p:sldId id="261" r:id="rId10"/>
    <p:sldId id="268" r:id="rId11"/>
    <p:sldId id="269" r:id="rId12"/>
    <p:sldId id="270" r:id="rId13"/>
    <p:sldId id="271" r:id="rId14"/>
    <p:sldId id="279" r:id="rId15"/>
    <p:sldId id="272" r:id="rId16"/>
    <p:sldId id="273" r:id="rId17"/>
    <p:sldId id="274" r:id="rId18"/>
    <p:sldId id="275" r:id="rId19"/>
    <p:sldId id="276" r:id="rId20"/>
    <p:sldId id="277" r:id="rId21"/>
    <p:sldId id="278" r:id="rId22"/>
    <p:sldId id="280" r:id="rId23"/>
    <p:sldId id="281" r:id="rId24"/>
    <p:sldId id="282" r:id="rId25"/>
    <p:sldId id="283" r:id="rId26"/>
    <p:sldId id="284" r:id="rId27"/>
    <p:sldId id="285" r:id="rId28"/>
    <p:sldId id="286" r:id="rId29"/>
    <p:sldId id="287" r:id="rId30"/>
    <p:sldId id="288" r:id="rId31"/>
    <p:sldId id="289" r:id="rId32"/>
    <p:sldId id="290" r:id="rId33"/>
    <p:sldId id="291" r:id="rId34"/>
    <p:sldId id="292" r:id="rId35"/>
    <p:sldId id="293" r:id="rId36"/>
    <p:sldId id="294" r:id="rId37"/>
    <p:sldId id="295" r:id="rId38"/>
    <p:sldId id="296" r:id="rId39"/>
    <p:sldId id="297" r:id="rId40"/>
    <p:sldId id="298" r:id="rId41"/>
    <p:sldId id="299" r:id="rId42"/>
    <p:sldId id="300" r:id="rId43"/>
    <p:sldId id="301" r:id="rId44"/>
    <p:sldId id="302" r:id="rId45"/>
    <p:sldId id="304" r:id="rId46"/>
    <p:sldId id="305" r:id="rId47"/>
    <p:sldId id="306" r:id="rId48"/>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3300"/>
    <a:srgbClr val="FFFFFF"/>
    <a:srgbClr val="F6D098"/>
    <a:srgbClr val="E4C878"/>
    <a:srgbClr val="FF669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84412" autoAdjust="0"/>
    <p:restoredTop sz="94624" autoAdjust="0"/>
  </p:normalViewPr>
  <p:slideViewPr>
    <p:cSldViewPr>
      <p:cViewPr varScale="1">
        <p:scale>
          <a:sx n="54" d="100"/>
          <a:sy n="54" d="100"/>
        </p:scale>
        <p:origin x="-1068"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SA"/>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0B533C2B-6406-45A6-89DE-99738E4C4228}" type="datetimeFigureOut">
              <a:rPr lang="ar-SA" smtClean="0"/>
              <a:pPr/>
              <a:t>19/04/34</a:t>
            </a:fld>
            <a:endParaRPr lang="ar-SA"/>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SA"/>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SA"/>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35C174C0-CE26-4406-A93A-F9570B80C914}" type="slidenum">
              <a:rPr lang="ar-SA" smtClean="0"/>
              <a:pPr/>
              <a:t>‹#›</a:t>
            </a:fld>
            <a:endParaRPr lang="ar-SA"/>
          </a:p>
        </p:txBody>
      </p:sp>
    </p:spTree>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ar-SA" dirty="0"/>
          </a:p>
        </p:txBody>
      </p:sp>
      <p:sp>
        <p:nvSpPr>
          <p:cNvPr id="4" name="عنصر نائب لرقم الشريحة 3"/>
          <p:cNvSpPr>
            <a:spLocks noGrp="1"/>
          </p:cNvSpPr>
          <p:nvPr>
            <p:ph type="sldNum" sz="quarter" idx="10"/>
          </p:nvPr>
        </p:nvSpPr>
        <p:spPr/>
        <p:txBody>
          <a:bodyPr/>
          <a:lstStyle/>
          <a:p>
            <a:fld id="{35C174C0-CE26-4406-A93A-F9570B80C914}" type="slidenum">
              <a:rPr lang="ar-SA" smtClean="0"/>
              <a:pPr/>
              <a:t>29</a:t>
            </a:fld>
            <a:endParaRPr lang="ar-SA"/>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6EB5C97A-26EA-4F38-B47C-9274B44EADDD}" type="datetimeFigureOut">
              <a:rPr lang="ar-SA" smtClean="0"/>
              <a:pPr/>
              <a:t>19/04/34</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27B2A9F8-1DAB-43AA-BDDB-26C1E540BA17}" type="slidenum">
              <a:rPr lang="ar-SA" smtClean="0"/>
              <a:pPr/>
              <a:t>‹#›</a:t>
            </a:fld>
            <a:endParaRPr lang="ar-SA"/>
          </a:p>
        </p:txBody>
      </p:sp>
    </p:spTree>
  </p:cSld>
  <p:clrMapOvr>
    <a:masterClrMapping/>
  </p:clrMapOvr>
  <p:transition spd="med">
    <p:fade thruBlk="1"/>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6EB5C97A-26EA-4F38-B47C-9274B44EADDD}" type="datetimeFigureOut">
              <a:rPr lang="ar-SA" smtClean="0"/>
              <a:pPr/>
              <a:t>19/04/34</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27B2A9F8-1DAB-43AA-BDDB-26C1E540BA17}" type="slidenum">
              <a:rPr lang="ar-SA" smtClean="0"/>
              <a:pPr/>
              <a:t>‹#›</a:t>
            </a:fld>
            <a:endParaRPr lang="ar-SA"/>
          </a:p>
        </p:txBody>
      </p:sp>
    </p:spTree>
  </p:cSld>
  <p:clrMapOvr>
    <a:masterClrMapping/>
  </p:clrMapOvr>
  <p:transition spd="med">
    <p:fade thruBlk="1"/>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6EB5C97A-26EA-4F38-B47C-9274B44EADDD}" type="datetimeFigureOut">
              <a:rPr lang="ar-SA" smtClean="0"/>
              <a:pPr/>
              <a:t>19/04/34</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27B2A9F8-1DAB-43AA-BDDB-26C1E540BA17}" type="slidenum">
              <a:rPr lang="ar-SA" smtClean="0"/>
              <a:pPr/>
              <a:t>‹#›</a:t>
            </a:fld>
            <a:endParaRPr lang="ar-SA"/>
          </a:p>
        </p:txBody>
      </p:sp>
    </p:spTree>
  </p:cSld>
  <p:clrMapOvr>
    <a:masterClrMapping/>
  </p:clrMapOvr>
  <p:transition spd="med">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6EB5C97A-26EA-4F38-B47C-9274B44EADDD}" type="datetimeFigureOut">
              <a:rPr lang="ar-SA" smtClean="0"/>
              <a:pPr/>
              <a:t>19/04/34</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27B2A9F8-1DAB-43AA-BDDB-26C1E540BA17}" type="slidenum">
              <a:rPr lang="ar-SA" smtClean="0"/>
              <a:pPr/>
              <a:t>‹#›</a:t>
            </a:fld>
            <a:endParaRPr lang="ar-SA"/>
          </a:p>
        </p:txBody>
      </p:sp>
    </p:spTree>
  </p:cSld>
  <p:clrMapOvr>
    <a:masterClrMapping/>
  </p:clrMapOvr>
  <p:transition spd="med">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6EB5C97A-26EA-4F38-B47C-9274B44EADDD}" type="datetimeFigureOut">
              <a:rPr lang="ar-SA" smtClean="0"/>
              <a:pPr/>
              <a:t>19/04/34</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27B2A9F8-1DAB-43AA-BDDB-26C1E540BA17}" type="slidenum">
              <a:rPr lang="ar-SA" smtClean="0"/>
              <a:pPr/>
              <a:t>‹#›</a:t>
            </a:fld>
            <a:endParaRPr lang="ar-SA"/>
          </a:p>
        </p:txBody>
      </p:sp>
    </p:spTree>
  </p:cSld>
  <p:clrMapOvr>
    <a:masterClrMapping/>
  </p:clrMapOvr>
  <p:transition spd="med">
    <p:fade thruBlk="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6EB5C97A-26EA-4F38-B47C-9274B44EADDD}" type="datetimeFigureOut">
              <a:rPr lang="ar-SA" smtClean="0"/>
              <a:pPr/>
              <a:t>19/04/34</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27B2A9F8-1DAB-43AA-BDDB-26C1E540BA17}" type="slidenum">
              <a:rPr lang="ar-SA" smtClean="0"/>
              <a:pPr/>
              <a:t>‹#›</a:t>
            </a:fld>
            <a:endParaRPr lang="ar-SA"/>
          </a:p>
        </p:txBody>
      </p:sp>
    </p:spTree>
  </p:cSld>
  <p:clrMapOvr>
    <a:masterClrMapping/>
  </p:clrMapOvr>
  <p:transition spd="med">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6EB5C97A-26EA-4F38-B47C-9274B44EADDD}" type="datetimeFigureOut">
              <a:rPr lang="ar-SA" smtClean="0"/>
              <a:pPr/>
              <a:t>19/04/34</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27B2A9F8-1DAB-43AA-BDDB-26C1E540BA17}" type="slidenum">
              <a:rPr lang="ar-SA" smtClean="0"/>
              <a:pPr/>
              <a:t>‹#›</a:t>
            </a:fld>
            <a:endParaRPr lang="ar-SA"/>
          </a:p>
        </p:txBody>
      </p:sp>
    </p:spTree>
  </p:cSld>
  <p:clrMapOvr>
    <a:masterClrMapping/>
  </p:clrMapOvr>
  <p:transition spd="med">
    <p:fade thruBlk="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6EB5C97A-26EA-4F38-B47C-9274B44EADDD}" type="datetimeFigureOut">
              <a:rPr lang="ar-SA" smtClean="0"/>
              <a:pPr/>
              <a:t>19/04/34</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27B2A9F8-1DAB-43AA-BDDB-26C1E540BA17}" type="slidenum">
              <a:rPr lang="ar-SA" smtClean="0"/>
              <a:pPr/>
              <a:t>‹#›</a:t>
            </a:fld>
            <a:endParaRPr lang="ar-SA"/>
          </a:p>
        </p:txBody>
      </p:sp>
    </p:spTree>
  </p:cSld>
  <p:clrMapOvr>
    <a:masterClrMapping/>
  </p:clrMapOvr>
  <p:transition spd="med">
    <p:fade thruBlk="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6EB5C97A-26EA-4F38-B47C-9274B44EADDD}" type="datetimeFigureOut">
              <a:rPr lang="ar-SA" smtClean="0"/>
              <a:pPr/>
              <a:t>19/04/34</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27B2A9F8-1DAB-43AA-BDDB-26C1E540BA17}" type="slidenum">
              <a:rPr lang="ar-SA" smtClean="0"/>
              <a:pPr/>
              <a:t>‹#›</a:t>
            </a:fld>
            <a:endParaRPr lang="ar-SA"/>
          </a:p>
        </p:txBody>
      </p:sp>
    </p:spTree>
  </p:cSld>
  <p:clrMapOvr>
    <a:masterClrMapping/>
  </p:clrMapOvr>
  <p:transition spd="med">
    <p:fade thruBlk="1"/>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6EB5C97A-26EA-4F38-B47C-9274B44EADDD}" type="datetimeFigureOut">
              <a:rPr lang="ar-SA" smtClean="0"/>
              <a:pPr/>
              <a:t>19/04/34</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27B2A9F8-1DAB-43AA-BDDB-26C1E540BA17}" type="slidenum">
              <a:rPr lang="ar-SA" smtClean="0"/>
              <a:pPr/>
              <a:t>‹#›</a:t>
            </a:fld>
            <a:endParaRPr lang="ar-SA"/>
          </a:p>
        </p:txBody>
      </p:sp>
    </p:spTree>
  </p:cSld>
  <p:clrMapOvr>
    <a:masterClrMapping/>
  </p:clrMapOvr>
  <p:transition spd="med">
    <p:fade thruBlk="1"/>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6EB5C97A-26EA-4F38-B47C-9274B44EADDD}" type="datetimeFigureOut">
              <a:rPr lang="ar-SA" smtClean="0"/>
              <a:pPr/>
              <a:t>19/04/34</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27B2A9F8-1DAB-43AA-BDDB-26C1E540BA17}" type="slidenum">
              <a:rPr lang="ar-SA" smtClean="0"/>
              <a:pPr/>
              <a:t>‹#›</a:t>
            </a:fld>
            <a:endParaRPr lang="ar-SA"/>
          </a:p>
        </p:txBody>
      </p:sp>
    </p:spTree>
  </p:cSld>
  <p:clrMapOvr>
    <a:masterClrMapping/>
  </p:clrMapOvr>
  <p:transition spd="med">
    <p:fade thruBlk="1"/>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6EB5C97A-26EA-4F38-B47C-9274B44EADDD}" type="datetimeFigureOut">
              <a:rPr lang="ar-SA" smtClean="0"/>
              <a:pPr/>
              <a:t>19/04/34</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27B2A9F8-1DAB-43AA-BDDB-26C1E540BA17}" type="slidenum">
              <a:rPr lang="ar-SA" smtClean="0"/>
              <a:pPr/>
              <a:t>‹#›</a:t>
            </a:fld>
            <a:endParaRPr lang="ar-S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med">
    <p:fade thruBlk="1"/>
  </p:transition>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gif"/><Relationship Id="rId1" Type="http://schemas.openxmlformats.org/officeDocument/2006/relationships/slideLayout" Target="../slideLayouts/slideLayout7.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gif"/><Relationship Id="rId1" Type="http://schemas.openxmlformats.org/officeDocument/2006/relationships/slideLayout" Target="../slideLayouts/slideLayout7.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gif"/><Relationship Id="rId1" Type="http://schemas.openxmlformats.org/officeDocument/2006/relationships/slideLayout" Target="../slideLayouts/slideLayout7.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gif"/><Relationship Id="rId1" Type="http://schemas.openxmlformats.org/officeDocument/2006/relationships/slideLayout" Target="../slideLayouts/slideLayout7.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14.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gif"/><Relationship Id="rId1" Type="http://schemas.openxmlformats.org/officeDocument/2006/relationships/slideLayout" Target="../slideLayouts/slideLayout7.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16.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gif"/><Relationship Id="rId1" Type="http://schemas.openxmlformats.org/officeDocument/2006/relationships/slideLayout" Target="../slideLayouts/slideLayout7.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17.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gif"/><Relationship Id="rId1" Type="http://schemas.openxmlformats.org/officeDocument/2006/relationships/slideLayout" Target="../slideLayouts/slideLayout7.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18.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gif"/><Relationship Id="rId1" Type="http://schemas.openxmlformats.org/officeDocument/2006/relationships/slideLayout" Target="../slideLayouts/slideLayout7.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19.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gif"/><Relationship Id="rId1" Type="http://schemas.openxmlformats.org/officeDocument/2006/relationships/slideLayout" Target="../slideLayouts/slideLayout7.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gif"/><Relationship Id="rId1" Type="http://schemas.openxmlformats.org/officeDocument/2006/relationships/slideLayout" Target="../slideLayouts/slideLayout7.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20.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gif"/><Relationship Id="rId1" Type="http://schemas.openxmlformats.org/officeDocument/2006/relationships/slideLayout" Target="../slideLayouts/slideLayout7.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21.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gif"/><Relationship Id="rId1" Type="http://schemas.openxmlformats.org/officeDocument/2006/relationships/slideLayout" Target="../slideLayouts/slideLayout7.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22.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gif"/><Relationship Id="rId1" Type="http://schemas.openxmlformats.org/officeDocument/2006/relationships/slideLayout" Target="../slideLayouts/slideLayout7.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23.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gif"/><Relationship Id="rId1" Type="http://schemas.openxmlformats.org/officeDocument/2006/relationships/slideLayout" Target="../slideLayouts/slideLayout7.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24.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gif"/><Relationship Id="rId1" Type="http://schemas.openxmlformats.org/officeDocument/2006/relationships/slideLayout" Target="../slideLayouts/slideLayout7.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25.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gif"/><Relationship Id="rId1" Type="http://schemas.openxmlformats.org/officeDocument/2006/relationships/slideLayout" Target="../slideLayouts/slideLayout7.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26.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gif"/><Relationship Id="rId1" Type="http://schemas.openxmlformats.org/officeDocument/2006/relationships/slideLayout" Target="../slideLayouts/slideLayout7.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27.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gif"/><Relationship Id="rId1" Type="http://schemas.openxmlformats.org/officeDocument/2006/relationships/slideLayout" Target="../slideLayouts/slideLayout7.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28.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gif"/><Relationship Id="rId1" Type="http://schemas.openxmlformats.org/officeDocument/2006/relationships/slideLayout" Target="../slideLayouts/slideLayout7.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29.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gif"/><Relationship Id="rId7" Type="http://schemas.openxmlformats.org/officeDocument/2006/relationships/image" Target="../media/image6.jpe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gif"/><Relationship Id="rId1" Type="http://schemas.openxmlformats.org/officeDocument/2006/relationships/slideLayout" Target="../slideLayouts/slideLayout7.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30.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gif"/><Relationship Id="rId1" Type="http://schemas.openxmlformats.org/officeDocument/2006/relationships/slideLayout" Target="../slideLayouts/slideLayout7.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31.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gif"/><Relationship Id="rId1" Type="http://schemas.openxmlformats.org/officeDocument/2006/relationships/slideLayout" Target="../slideLayouts/slideLayout7.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32.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gif"/><Relationship Id="rId1" Type="http://schemas.openxmlformats.org/officeDocument/2006/relationships/slideLayout" Target="../slideLayouts/slideLayout7.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33.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gif"/><Relationship Id="rId1" Type="http://schemas.openxmlformats.org/officeDocument/2006/relationships/slideLayout" Target="../slideLayouts/slideLayout7.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34.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gif"/><Relationship Id="rId1" Type="http://schemas.openxmlformats.org/officeDocument/2006/relationships/slideLayout" Target="../slideLayouts/slideLayout7.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35.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gif"/><Relationship Id="rId1" Type="http://schemas.openxmlformats.org/officeDocument/2006/relationships/slideLayout" Target="../slideLayouts/slideLayout7.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36.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gif"/><Relationship Id="rId1" Type="http://schemas.openxmlformats.org/officeDocument/2006/relationships/slideLayout" Target="../slideLayouts/slideLayout7.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37.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gif"/><Relationship Id="rId1" Type="http://schemas.openxmlformats.org/officeDocument/2006/relationships/slideLayout" Target="../slideLayouts/slideLayout7.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38.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gif"/><Relationship Id="rId1" Type="http://schemas.openxmlformats.org/officeDocument/2006/relationships/slideLayout" Target="../slideLayouts/slideLayout7.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39.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gif"/><Relationship Id="rId1" Type="http://schemas.openxmlformats.org/officeDocument/2006/relationships/slideLayout" Target="../slideLayouts/slideLayout7.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gif"/><Relationship Id="rId1" Type="http://schemas.openxmlformats.org/officeDocument/2006/relationships/slideLayout" Target="../slideLayouts/slideLayout7.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40.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gif"/><Relationship Id="rId1" Type="http://schemas.openxmlformats.org/officeDocument/2006/relationships/slideLayout" Target="../slideLayouts/slideLayout7.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41.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gif"/><Relationship Id="rId1" Type="http://schemas.openxmlformats.org/officeDocument/2006/relationships/slideLayout" Target="../slideLayouts/slideLayout7.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42.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gif"/><Relationship Id="rId1" Type="http://schemas.openxmlformats.org/officeDocument/2006/relationships/slideLayout" Target="../slideLayouts/slideLayout7.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43.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gif"/><Relationship Id="rId1" Type="http://schemas.openxmlformats.org/officeDocument/2006/relationships/slideLayout" Target="../slideLayouts/slideLayout7.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44.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gif"/><Relationship Id="rId1" Type="http://schemas.openxmlformats.org/officeDocument/2006/relationships/slideLayout" Target="../slideLayouts/slideLayout7.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45.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gif"/><Relationship Id="rId1" Type="http://schemas.openxmlformats.org/officeDocument/2006/relationships/slideLayout" Target="../slideLayouts/slideLayout7.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46.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gif"/><Relationship Id="rId1" Type="http://schemas.openxmlformats.org/officeDocument/2006/relationships/slideLayout" Target="../slideLayouts/slideLayout7.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47.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gif"/><Relationship Id="rId1" Type="http://schemas.openxmlformats.org/officeDocument/2006/relationships/slideLayout" Target="../slideLayouts/slideLayout7.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5.xml.rels><?xml version="1.0" encoding="UTF-8" standalone="yes"?>
<Relationships xmlns="http://schemas.openxmlformats.org/package/2006/relationships"><Relationship Id="rId8" Type="http://schemas.openxmlformats.org/officeDocument/2006/relationships/image" Target="../media/image8.gif"/><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gif"/><Relationship Id="rId1" Type="http://schemas.openxmlformats.org/officeDocument/2006/relationships/slideLayout" Target="../slideLayouts/slideLayout7.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gif"/><Relationship Id="rId1" Type="http://schemas.openxmlformats.org/officeDocument/2006/relationships/slideLayout" Target="../slideLayouts/slideLayout7.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gif"/><Relationship Id="rId1" Type="http://schemas.openxmlformats.org/officeDocument/2006/relationships/slideLayout" Target="../slideLayouts/slideLayout7.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gif"/><Relationship Id="rId1" Type="http://schemas.openxmlformats.org/officeDocument/2006/relationships/slideLayout" Target="../slideLayouts/slideLayout7.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gif"/><Relationship Id="rId1" Type="http://schemas.openxmlformats.org/officeDocument/2006/relationships/slideLayout" Target="../slideLayouts/slideLayout7.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0" y="0"/>
            <a:ext cx="9144000" cy="6858000"/>
          </a:xfrm>
          <a:prstGeom prst="rect">
            <a:avLst/>
          </a:prstGeom>
          <a:solidFill>
            <a:schemeClr val="accent5">
              <a:lumMod val="20000"/>
              <a:lumOff val="80000"/>
            </a:schemeClr>
          </a:solidFill>
          <a:ln>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6" name="مستطيل 5"/>
          <p:cNvSpPr/>
          <p:nvPr/>
        </p:nvSpPr>
        <p:spPr>
          <a:xfrm>
            <a:off x="323528" y="332656"/>
            <a:ext cx="8424936" cy="6192688"/>
          </a:xfrm>
          <a:prstGeom prst="rect">
            <a:avLst/>
          </a:prstGeom>
          <a:solidFill>
            <a:schemeClr val="accent1">
              <a:lumMod val="50000"/>
            </a:schemeClr>
          </a:solidFill>
          <a:ln>
            <a:solidFill>
              <a:srgbClr val="6633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7" name="Picture 3" descr="C:\Users\acer\Pictures\sha5bee6\n010.gif"/>
          <p:cNvPicPr>
            <a:picLocks noChangeAspect="1" noChangeArrowheads="1" noCrop="1"/>
          </p:cNvPicPr>
          <p:nvPr/>
        </p:nvPicPr>
        <p:blipFill>
          <a:blip r:embed="rId2" cstate="print">
            <a:duotone>
              <a:schemeClr val="accent5">
                <a:shade val="45000"/>
                <a:satMod val="135000"/>
              </a:schemeClr>
              <a:prstClr val="white"/>
            </a:duotone>
          </a:blip>
          <a:srcRect/>
          <a:stretch>
            <a:fillRect/>
          </a:stretch>
        </p:blipFill>
        <p:spPr bwMode="auto">
          <a:xfrm>
            <a:off x="-252536" y="3789040"/>
            <a:ext cx="3563888" cy="3307734"/>
          </a:xfrm>
          <a:prstGeom prst="rect">
            <a:avLst/>
          </a:prstGeom>
          <a:noFill/>
        </p:spPr>
      </p:pic>
      <p:sp>
        <p:nvSpPr>
          <p:cNvPr id="8" name="مستطيل 7"/>
          <p:cNvSpPr/>
          <p:nvPr/>
        </p:nvSpPr>
        <p:spPr>
          <a:xfrm>
            <a:off x="1187624" y="832644"/>
            <a:ext cx="6552728" cy="2308324"/>
          </a:xfrm>
          <a:prstGeom prst="rect">
            <a:avLst/>
          </a:prstGeom>
          <a:noFill/>
        </p:spPr>
        <p:txBody>
          <a:bodyPr wrap="square" lIns="91440" tIns="45720" rIns="91440" bIns="45720">
            <a:spAutoFit/>
          </a:bodyPr>
          <a:lstStyle/>
          <a:p>
            <a:pPr algn="ctr"/>
            <a:r>
              <a:rPr lang="ar-SA" sz="7200" b="1" dirty="0" smtClean="0">
                <a:ln w="18000">
                  <a:solidFill>
                    <a:schemeClr val="accent5">
                      <a:lumMod val="40000"/>
                      <a:lumOff val="60000"/>
                    </a:schemeClr>
                  </a:solidFill>
                  <a:prstDash val="solid"/>
                  <a:miter lim="800000"/>
                </a:ln>
                <a:solidFill>
                  <a:schemeClr val="accent5">
                    <a:lumMod val="75000"/>
                  </a:schemeClr>
                </a:solidFill>
                <a:effectLst>
                  <a:glow rad="228600">
                    <a:schemeClr val="accent5">
                      <a:lumMod val="40000"/>
                      <a:lumOff val="60000"/>
                      <a:alpha val="40000"/>
                    </a:schemeClr>
                  </a:glow>
                  <a:outerShdw blurRad="25500" dist="23000" dir="7020000" algn="tl">
                    <a:srgbClr val="000000">
                      <a:alpha val="50000"/>
                    </a:srgbClr>
                  </a:outerShdw>
                </a:effectLst>
              </a:rPr>
              <a:t>مفهوم المكتب وأتمتة المكاتب</a:t>
            </a:r>
            <a:endParaRPr lang="ar-SA" sz="7200" b="1" dirty="0">
              <a:ln w="18000">
                <a:solidFill>
                  <a:schemeClr val="accent5">
                    <a:lumMod val="40000"/>
                    <a:lumOff val="60000"/>
                  </a:schemeClr>
                </a:solidFill>
                <a:prstDash val="solid"/>
                <a:miter lim="800000"/>
              </a:ln>
              <a:solidFill>
                <a:schemeClr val="accent5">
                  <a:lumMod val="75000"/>
                </a:schemeClr>
              </a:solidFill>
              <a:effectLst>
                <a:glow rad="228600">
                  <a:schemeClr val="accent5">
                    <a:lumMod val="40000"/>
                    <a:lumOff val="60000"/>
                    <a:alpha val="40000"/>
                  </a:schemeClr>
                </a:glow>
                <a:outerShdw blurRad="25500" dist="23000" dir="7020000" algn="tl">
                  <a:srgbClr val="000000">
                    <a:alpha val="50000"/>
                  </a:srgbClr>
                </a:outerShdw>
              </a:effectLst>
            </a:endParaRPr>
          </a:p>
        </p:txBody>
      </p:sp>
      <p:sp>
        <p:nvSpPr>
          <p:cNvPr id="9" name="Text Box 4"/>
          <p:cNvSpPr txBox="1">
            <a:spLocks noChangeArrowheads="1"/>
          </p:cNvSpPr>
          <p:nvPr/>
        </p:nvSpPr>
        <p:spPr bwMode="auto">
          <a:xfrm>
            <a:off x="2987824" y="3284984"/>
            <a:ext cx="3000396" cy="579437"/>
          </a:xfrm>
          <a:prstGeom prst="rect">
            <a:avLst/>
          </a:prstGeom>
          <a:noFill/>
          <a:ln w="9525">
            <a:noFill/>
            <a:miter lim="800000"/>
            <a:headEnd/>
            <a:tailEnd/>
          </a:ln>
          <a:effectLst/>
        </p:spPr>
        <p:txBody>
          <a:bodyPr wrap="square">
            <a:spAutoFit/>
          </a:bodyPr>
          <a:lstStyle/>
          <a:p>
            <a:pPr algn="ctr">
              <a:spcBef>
                <a:spcPct val="50000"/>
              </a:spcBef>
            </a:pPr>
            <a:r>
              <a:rPr lang="ar-SA" sz="3200" b="1" dirty="0">
                <a:solidFill>
                  <a:schemeClr val="accent1">
                    <a:lumMod val="20000"/>
                    <a:lumOff val="80000"/>
                  </a:schemeClr>
                </a:solidFill>
              </a:rPr>
              <a:t>الجزء </a:t>
            </a:r>
            <a:r>
              <a:rPr lang="ar-SA" sz="3200" b="1" dirty="0" smtClean="0">
                <a:solidFill>
                  <a:schemeClr val="accent1">
                    <a:lumMod val="20000"/>
                    <a:lumOff val="80000"/>
                  </a:schemeClr>
                </a:solidFill>
              </a:rPr>
              <a:t>الأول: </a:t>
            </a:r>
            <a:r>
              <a:rPr lang="ar-SA" sz="3200" b="1" dirty="0">
                <a:solidFill>
                  <a:schemeClr val="accent1">
                    <a:lumMod val="20000"/>
                    <a:lumOff val="80000"/>
                  </a:schemeClr>
                </a:solidFill>
              </a:rPr>
              <a:t>المكتب </a:t>
            </a:r>
            <a:endParaRPr lang="en-US" sz="3200" b="1" dirty="0">
              <a:solidFill>
                <a:schemeClr val="accent1">
                  <a:lumMod val="20000"/>
                  <a:lumOff val="80000"/>
                </a:schemeClr>
              </a:solidFill>
            </a:endParaRP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4" presetClass="entr" presetSubtype="0" accel="10000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500" fill="hold"/>
                                        <p:tgtEl>
                                          <p:spTgt spid="8"/>
                                        </p:tgtEl>
                                        <p:attrNameLst>
                                          <p:attrName>ppt_w</p:attrName>
                                        </p:attrNameLst>
                                      </p:cBhvr>
                                      <p:tavLst>
                                        <p:tav tm="0">
                                          <p:val>
                                            <p:strVal val="#ppt_w*0.05"/>
                                          </p:val>
                                        </p:tav>
                                        <p:tav tm="100000">
                                          <p:val>
                                            <p:strVal val="#ppt_w"/>
                                          </p:val>
                                        </p:tav>
                                      </p:tavLst>
                                    </p:anim>
                                    <p:anim calcmode="lin" valueType="num">
                                      <p:cBhvr>
                                        <p:cTn id="8" dur="500" fill="hold"/>
                                        <p:tgtEl>
                                          <p:spTgt spid="8"/>
                                        </p:tgtEl>
                                        <p:attrNameLst>
                                          <p:attrName>ppt_h</p:attrName>
                                        </p:attrNameLst>
                                      </p:cBhvr>
                                      <p:tavLst>
                                        <p:tav tm="0">
                                          <p:val>
                                            <p:strVal val="#ppt_h"/>
                                          </p:val>
                                        </p:tav>
                                        <p:tav tm="100000">
                                          <p:val>
                                            <p:strVal val="#ppt_h"/>
                                          </p:val>
                                        </p:tav>
                                      </p:tavLst>
                                    </p:anim>
                                    <p:anim calcmode="lin" valueType="num">
                                      <p:cBhvr>
                                        <p:cTn id="9" dur="500" fill="hold"/>
                                        <p:tgtEl>
                                          <p:spTgt spid="8"/>
                                        </p:tgtEl>
                                        <p:attrNameLst>
                                          <p:attrName>ppt_x</p:attrName>
                                        </p:attrNameLst>
                                      </p:cBhvr>
                                      <p:tavLst>
                                        <p:tav tm="0">
                                          <p:val>
                                            <p:strVal val="#ppt_x-.2"/>
                                          </p:val>
                                        </p:tav>
                                        <p:tav tm="100000">
                                          <p:val>
                                            <p:strVal val="#ppt_x"/>
                                          </p:val>
                                        </p:tav>
                                      </p:tavLst>
                                    </p:anim>
                                    <p:anim calcmode="lin" valueType="num">
                                      <p:cBhvr>
                                        <p:cTn id="10" dur="500" fill="hold"/>
                                        <p:tgtEl>
                                          <p:spTgt spid="8"/>
                                        </p:tgtEl>
                                        <p:attrNameLst>
                                          <p:attrName>ppt_y</p:attrName>
                                        </p:attrNameLst>
                                      </p:cBhvr>
                                      <p:tavLst>
                                        <p:tav tm="0">
                                          <p:val>
                                            <p:strVal val="#ppt_y"/>
                                          </p:val>
                                        </p:tav>
                                        <p:tav tm="100000">
                                          <p:val>
                                            <p:strVal val="#ppt_y"/>
                                          </p:val>
                                        </p:tav>
                                      </p:tavLst>
                                    </p:anim>
                                    <p:animEffect transition="in" filter="fade">
                                      <p:cBhvr>
                                        <p:cTn id="11" dur="500"/>
                                        <p:tgtEl>
                                          <p:spTgt spid="8"/>
                                        </p:tgtEl>
                                      </p:cBhvr>
                                    </p:animEffect>
                                  </p:childTnLst>
                                </p:cTn>
                              </p:par>
                            </p:childTnLst>
                          </p:cTn>
                        </p:par>
                      </p:childTnLst>
                    </p:cTn>
                  </p:par>
                  <p:par>
                    <p:cTn id="12" fill="hold">
                      <p:stCondLst>
                        <p:cond delay="indefinite"/>
                      </p:stCondLst>
                      <p:childTnLst>
                        <p:par>
                          <p:cTn id="13" fill="hold">
                            <p:stCondLst>
                              <p:cond delay="0"/>
                            </p:stCondLst>
                            <p:childTnLst>
                              <p:par>
                                <p:cTn id="14" presetID="54" presetClass="entr" presetSubtype="0" accel="100000" fill="hold" grpId="0" nodeType="clickEffect">
                                  <p:stCondLst>
                                    <p:cond delay="0"/>
                                  </p:stCondLst>
                                  <p:childTnLst>
                                    <p:set>
                                      <p:cBhvr>
                                        <p:cTn id="15" dur="1" fill="hold">
                                          <p:stCondLst>
                                            <p:cond delay="0"/>
                                          </p:stCondLst>
                                        </p:cTn>
                                        <p:tgtEl>
                                          <p:spTgt spid="9"/>
                                        </p:tgtEl>
                                        <p:attrNameLst>
                                          <p:attrName>style.visibility</p:attrName>
                                        </p:attrNameLst>
                                      </p:cBhvr>
                                      <p:to>
                                        <p:strVal val="visible"/>
                                      </p:to>
                                    </p:set>
                                    <p:anim calcmode="lin" valueType="num">
                                      <p:cBhvr>
                                        <p:cTn id="16" dur="500" fill="hold"/>
                                        <p:tgtEl>
                                          <p:spTgt spid="9"/>
                                        </p:tgtEl>
                                        <p:attrNameLst>
                                          <p:attrName>ppt_w</p:attrName>
                                        </p:attrNameLst>
                                      </p:cBhvr>
                                      <p:tavLst>
                                        <p:tav tm="0">
                                          <p:val>
                                            <p:strVal val="#ppt_w*0.05"/>
                                          </p:val>
                                        </p:tav>
                                        <p:tav tm="100000">
                                          <p:val>
                                            <p:strVal val="#ppt_w"/>
                                          </p:val>
                                        </p:tav>
                                      </p:tavLst>
                                    </p:anim>
                                    <p:anim calcmode="lin" valueType="num">
                                      <p:cBhvr>
                                        <p:cTn id="17" dur="500" fill="hold"/>
                                        <p:tgtEl>
                                          <p:spTgt spid="9"/>
                                        </p:tgtEl>
                                        <p:attrNameLst>
                                          <p:attrName>ppt_h</p:attrName>
                                        </p:attrNameLst>
                                      </p:cBhvr>
                                      <p:tavLst>
                                        <p:tav tm="0">
                                          <p:val>
                                            <p:strVal val="#ppt_h"/>
                                          </p:val>
                                        </p:tav>
                                        <p:tav tm="100000">
                                          <p:val>
                                            <p:strVal val="#ppt_h"/>
                                          </p:val>
                                        </p:tav>
                                      </p:tavLst>
                                    </p:anim>
                                    <p:anim calcmode="lin" valueType="num">
                                      <p:cBhvr>
                                        <p:cTn id="18" dur="500" fill="hold"/>
                                        <p:tgtEl>
                                          <p:spTgt spid="9"/>
                                        </p:tgtEl>
                                        <p:attrNameLst>
                                          <p:attrName>ppt_x</p:attrName>
                                        </p:attrNameLst>
                                      </p:cBhvr>
                                      <p:tavLst>
                                        <p:tav tm="0">
                                          <p:val>
                                            <p:strVal val="#ppt_x-.2"/>
                                          </p:val>
                                        </p:tav>
                                        <p:tav tm="100000">
                                          <p:val>
                                            <p:strVal val="#ppt_x"/>
                                          </p:val>
                                        </p:tav>
                                      </p:tavLst>
                                    </p:anim>
                                    <p:anim calcmode="lin" valueType="num">
                                      <p:cBhvr>
                                        <p:cTn id="19" dur="500" fill="hold"/>
                                        <p:tgtEl>
                                          <p:spTgt spid="9"/>
                                        </p:tgtEl>
                                        <p:attrNameLst>
                                          <p:attrName>ppt_y</p:attrName>
                                        </p:attrNameLst>
                                      </p:cBhvr>
                                      <p:tavLst>
                                        <p:tav tm="0">
                                          <p:val>
                                            <p:strVal val="#ppt_y"/>
                                          </p:val>
                                        </p:tav>
                                        <p:tav tm="100000">
                                          <p:val>
                                            <p:strVal val="#ppt_y"/>
                                          </p:val>
                                        </p:tav>
                                      </p:tavLst>
                                    </p:anim>
                                    <p:animEffect transition="in" filter="fade">
                                      <p:cBhvr>
                                        <p:cTn id="20"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مجموعة 1"/>
          <p:cNvGrpSpPr/>
          <p:nvPr/>
        </p:nvGrpSpPr>
        <p:grpSpPr>
          <a:xfrm>
            <a:off x="-36512" y="-99392"/>
            <a:ext cx="2376264" cy="7128792"/>
            <a:chOff x="-36512" y="-99392"/>
            <a:chExt cx="2376264" cy="7128792"/>
          </a:xfrm>
        </p:grpSpPr>
        <p:pic>
          <p:nvPicPr>
            <p:cNvPr id="3" name="Picture 2" descr="C:\Users\acer\Pictures\Documents\Office Automation\lecture2\UNS37892.gif"/>
            <p:cNvPicPr>
              <a:picLocks noChangeAspect="1" noChangeArrowheads="1"/>
            </p:cNvPicPr>
            <p:nvPr/>
          </p:nvPicPr>
          <p:blipFill>
            <a:blip r:embed="rId2" cstate="print">
              <a:duotone>
                <a:schemeClr val="accent5">
                  <a:shade val="45000"/>
                  <a:satMod val="135000"/>
                </a:schemeClr>
                <a:prstClr val="white"/>
              </a:duotone>
            </a:blip>
            <a:srcRect l="51512" t="2520" r="10689" b="9281"/>
            <a:stretch>
              <a:fillRect/>
            </a:stretch>
          </p:blipFill>
          <p:spPr bwMode="auto">
            <a:xfrm>
              <a:off x="-36512" y="-99392"/>
              <a:ext cx="2376264" cy="7128792"/>
            </a:xfrm>
            <a:prstGeom prst="rect">
              <a:avLst/>
            </a:prstGeom>
            <a:noFill/>
          </p:spPr>
        </p:pic>
        <p:pic>
          <p:nvPicPr>
            <p:cNvPr id="4" name="Picture 3" descr="C:\Users\acer\Pictures\Documents\Office Automation\lecture2\offices4.jpg"/>
            <p:cNvPicPr>
              <a:picLocks noChangeAspect="1" noChangeArrowheads="1"/>
            </p:cNvPicPr>
            <p:nvPr/>
          </p:nvPicPr>
          <p:blipFill>
            <a:blip r:embed="rId3" cstate="print"/>
            <a:srcRect/>
            <a:stretch>
              <a:fillRect/>
            </a:stretch>
          </p:blipFill>
          <p:spPr bwMode="auto">
            <a:xfrm>
              <a:off x="395536" y="1628800"/>
              <a:ext cx="1368152" cy="1008112"/>
            </a:xfrm>
            <a:prstGeom prst="rect">
              <a:avLst/>
            </a:prstGeom>
            <a:noFill/>
          </p:spPr>
        </p:pic>
        <p:pic>
          <p:nvPicPr>
            <p:cNvPr id="5" name="Picture 4" descr="C:\Users\acer\Pictures\Documents\Office Automation\lecture2\large-offices-5.jpg"/>
            <p:cNvPicPr>
              <a:picLocks noChangeAspect="1" noChangeArrowheads="1"/>
            </p:cNvPicPr>
            <p:nvPr/>
          </p:nvPicPr>
          <p:blipFill>
            <a:blip r:embed="rId4" cstate="print"/>
            <a:srcRect/>
            <a:stretch>
              <a:fillRect/>
            </a:stretch>
          </p:blipFill>
          <p:spPr bwMode="auto">
            <a:xfrm>
              <a:off x="395536" y="188640"/>
              <a:ext cx="1368152" cy="1118865"/>
            </a:xfrm>
            <a:prstGeom prst="rect">
              <a:avLst/>
            </a:prstGeom>
            <a:noFill/>
          </p:spPr>
        </p:pic>
        <p:pic>
          <p:nvPicPr>
            <p:cNvPr id="6" name="Picture 2" descr="C:\Users\acer\Pictures\Documents\Office Automation\lecture2\549432-attorney-carol-stream-il-moroni-law-offices-attorney.jpg"/>
            <p:cNvPicPr>
              <a:picLocks noChangeAspect="1" noChangeArrowheads="1"/>
            </p:cNvPicPr>
            <p:nvPr/>
          </p:nvPicPr>
          <p:blipFill>
            <a:blip r:embed="rId5" cstate="print"/>
            <a:srcRect/>
            <a:stretch>
              <a:fillRect/>
            </a:stretch>
          </p:blipFill>
          <p:spPr bwMode="auto">
            <a:xfrm>
              <a:off x="395536" y="2996952"/>
              <a:ext cx="1376449" cy="1008112"/>
            </a:xfrm>
            <a:prstGeom prst="rect">
              <a:avLst/>
            </a:prstGeom>
            <a:noFill/>
          </p:spPr>
        </p:pic>
        <p:pic>
          <p:nvPicPr>
            <p:cNvPr id="7" name="Picture 3" descr="C:\Users\acer\Pictures\Documents\Office Automation\lecture1\pics\Home Office design and arrangement 2.jpg"/>
            <p:cNvPicPr>
              <a:picLocks noChangeAspect="1" noChangeArrowheads="1"/>
            </p:cNvPicPr>
            <p:nvPr/>
          </p:nvPicPr>
          <p:blipFill>
            <a:blip r:embed="rId6" cstate="print"/>
            <a:srcRect t="34372"/>
            <a:stretch>
              <a:fillRect/>
            </a:stretch>
          </p:blipFill>
          <p:spPr bwMode="auto">
            <a:xfrm>
              <a:off x="395535" y="4365104"/>
              <a:ext cx="1368153" cy="1008112"/>
            </a:xfrm>
            <a:prstGeom prst="rect">
              <a:avLst/>
            </a:prstGeom>
            <a:noFill/>
          </p:spPr>
        </p:pic>
        <p:pic>
          <p:nvPicPr>
            <p:cNvPr id="8" name="Picture 5" descr="C:\Users\acer\Pictures\Documents\Office Automation\lecture1\pics\papers.jpg"/>
            <p:cNvPicPr>
              <a:picLocks noChangeAspect="1" noChangeArrowheads="1"/>
            </p:cNvPicPr>
            <p:nvPr/>
          </p:nvPicPr>
          <p:blipFill>
            <a:blip r:embed="rId7" cstate="print"/>
            <a:srcRect/>
            <a:stretch>
              <a:fillRect/>
            </a:stretch>
          </p:blipFill>
          <p:spPr bwMode="auto">
            <a:xfrm>
              <a:off x="395536" y="5715254"/>
              <a:ext cx="1368152" cy="1026114"/>
            </a:xfrm>
            <a:prstGeom prst="rect">
              <a:avLst/>
            </a:prstGeom>
            <a:noFill/>
          </p:spPr>
        </p:pic>
      </p:grpSp>
      <p:sp>
        <p:nvSpPr>
          <p:cNvPr id="9" name="مستطيل 8"/>
          <p:cNvSpPr/>
          <p:nvPr/>
        </p:nvSpPr>
        <p:spPr>
          <a:xfrm>
            <a:off x="2699792" y="260648"/>
            <a:ext cx="5616624" cy="830997"/>
          </a:xfrm>
          <a:prstGeom prst="rect">
            <a:avLst/>
          </a:prstGeom>
          <a:noFill/>
        </p:spPr>
        <p:txBody>
          <a:bodyPr wrap="square" lIns="91440" tIns="45720" rIns="91440" bIns="45720">
            <a:spAutoFit/>
          </a:bodyPr>
          <a:lstStyle/>
          <a:p>
            <a:pPr algn="ctr"/>
            <a:r>
              <a:rPr lang="ar-SA" sz="4800" b="1" dirty="0" smtClean="0">
                <a:ln w="18000">
                  <a:solidFill>
                    <a:schemeClr val="accent5">
                      <a:lumMod val="60000"/>
                      <a:lumOff val="40000"/>
                    </a:schemeClr>
                  </a:solidFill>
                  <a:prstDash val="solid"/>
                  <a:miter lim="800000"/>
                </a:ln>
                <a:solidFill>
                  <a:schemeClr val="accent5">
                    <a:lumMod val="60000"/>
                    <a:lumOff val="40000"/>
                  </a:schemeClr>
                </a:solidFill>
                <a:effectLst>
                  <a:glow rad="228600">
                    <a:srgbClr val="663300">
                      <a:alpha val="40000"/>
                    </a:srgbClr>
                  </a:glow>
                  <a:outerShdw blurRad="25500" dist="23000" dir="7020000" algn="tl">
                    <a:srgbClr val="000000">
                      <a:alpha val="50000"/>
                    </a:srgbClr>
                  </a:outerShdw>
                </a:effectLst>
              </a:rPr>
              <a:t>مكونات النظام الحاسوبي</a:t>
            </a:r>
            <a:endParaRPr lang="ar-SA" sz="4800" b="1" dirty="0">
              <a:ln w="18000">
                <a:solidFill>
                  <a:schemeClr val="accent5">
                    <a:lumMod val="60000"/>
                    <a:lumOff val="40000"/>
                  </a:schemeClr>
                </a:solidFill>
                <a:prstDash val="solid"/>
                <a:miter lim="800000"/>
              </a:ln>
              <a:solidFill>
                <a:schemeClr val="accent5">
                  <a:lumMod val="60000"/>
                  <a:lumOff val="40000"/>
                </a:schemeClr>
              </a:solidFill>
              <a:effectLst>
                <a:glow rad="228600">
                  <a:srgbClr val="663300">
                    <a:alpha val="40000"/>
                  </a:srgbClr>
                </a:glow>
                <a:outerShdw blurRad="25500" dist="23000" dir="7020000" algn="tl">
                  <a:srgbClr val="000000">
                    <a:alpha val="50000"/>
                  </a:srgbClr>
                </a:outerShdw>
              </a:effectLst>
            </a:endParaRPr>
          </a:p>
        </p:txBody>
      </p:sp>
      <p:sp>
        <p:nvSpPr>
          <p:cNvPr id="10" name="مستطيل 9"/>
          <p:cNvSpPr/>
          <p:nvPr/>
        </p:nvSpPr>
        <p:spPr>
          <a:xfrm>
            <a:off x="2051720" y="1261204"/>
            <a:ext cx="7092280" cy="4832092"/>
          </a:xfrm>
          <a:prstGeom prst="rect">
            <a:avLst/>
          </a:prstGeom>
        </p:spPr>
        <p:txBody>
          <a:bodyPr wrap="square">
            <a:spAutoFit/>
          </a:bodyPr>
          <a:lstStyle/>
          <a:p>
            <a:pPr marL="457200" indent="-457200"/>
            <a:r>
              <a:rPr lang="ar-SA" sz="2800" b="1" dirty="0" smtClean="0">
                <a:solidFill>
                  <a:schemeClr val="accent5">
                    <a:lumMod val="75000"/>
                  </a:schemeClr>
                </a:solidFill>
              </a:rPr>
              <a:t>1- يمكن إيجاز مكونات النظام الحاسوبي في ما يلي: </a:t>
            </a:r>
          </a:p>
          <a:p>
            <a:pPr marL="457200" indent="-457200"/>
            <a:r>
              <a:rPr lang="ar-SA" sz="2800" b="1" dirty="0" smtClean="0">
                <a:solidFill>
                  <a:srgbClr val="663300"/>
                </a:solidFill>
              </a:rPr>
              <a:t>	</a:t>
            </a:r>
            <a:r>
              <a:rPr lang="ar-SA" sz="2800" dirty="0" smtClean="0">
                <a:solidFill>
                  <a:srgbClr val="663300"/>
                </a:solidFill>
              </a:rPr>
              <a:t>2- الأجهزة . </a:t>
            </a:r>
          </a:p>
          <a:p>
            <a:pPr marL="457200" indent="-457200"/>
            <a:r>
              <a:rPr lang="ar-SA" sz="2800" dirty="0" smtClean="0">
                <a:solidFill>
                  <a:srgbClr val="663300"/>
                </a:solidFill>
              </a:rPr>
              <a:t>	3- البرامج . </a:t>
            </a:r>
          </a:p>
          <a:p>
            <a:pPr marL="457200" indent="-457200"/>
            <a:r>
              <a:rPr lang="ar-SA" sz="2800" dirty="0" smtClean="0">
                <a:solidFill>
                  <a:srgbClr val="663300"/>
                </a:solidFill>
              </a:rPr>
              <a:t>	4- المعلومات . </a:t>
            </a:r>
          </a:p>
          <a:p>
            <a:pPr marL="457200" indent="-457200"/>
            <a:r>
              <a:rPr lang="ar-SA" sz="2800" dirty="0" smtClean="0">
                <a:solidFill>
                  <a:srgbClr val="663300"/>
                </a:solidFill>
              </a:rPr>
              <a:t>	5- الأشخاص . </a:t>
            </a:r>
          </a:p>
          <a:p>
            <a:pPr marL="457200" indent="-457200"/>
            <a:r>
              <a:rPr lang="ar-SA" sz="2800" dirty="0" smtClean="0">
                <a:solidFill>
                  <a:srgbClr val="663300"/>
                </a:solidFill>
              </a:rPr>
              <a:t>	6- الخطوات التنفيذية (المعالجة والإجراءات) . </a:t>
            </a:r>
          </a:p>
          <a:p>
            <a:pPr marL="457200" indent="-457200"/>
            <a:endParaRPr lang="ar-SA" sz="2800" dirty="0" smtClean="0">
              <a:solidFill>
                <a:srgbClr val="663300"/>
              </a:solidFill>
            </a:endParaRPr>
          </a:p>
          <a:p>
            <a:pPr marL="457200" indent="-457200"/>
            <a:r>
              <a:rPr lang="ar-SA" sz="2800" dirty="0" smtClean="0">
                <a:solidFill>
                  <a:srgbClr val="663300"/>
                </a:solidFill>
              </a:rPr>
              <a:t>وتمثل هذه المستلزمات بالحقيقة مكونات النظام الحاسوبي و</a:t>
            </a:r>
            <a:r>
              <a:rPr lang="ar-SA" sz="2800" u="sng" dirty="0" smtClean="0">
                <a:solidFill>
                  <a:srgbClr val="663300"/>
                </a:solidFill>
              </a:rPr>
              <a:t>الهدف </a:t>
            </a:r>
            <a:r>
              <a:rPr lang="ar-SA" sz="2800" dirty="0" smtClean="0">
                <a:solidFill>
                  <a:srgbClr val="663300"/>
                </a:solidFill>
              </a:rPr>
              <a:t>من هذا النظام </a:t>
            </a:r>
            <a:r>
              <a:rPr lang="ar-SA" sz="2800" b="1" dirty="0" smtClean="0">
                <a:solidFill>
                  <a:srgbClr val="663300"/>
                </a:solidFill>
              </a:rPr>
              <a:t>هو خزن المعلومات وتهيئتها من أجل إنجاز المهام الصعبة بالسرعة الممكنة من خلال استرجاعها واستنباط عناصرها بالوقت المناسب . </a:t>
            </a:r>
            <a:endParaRPr lang="ar-SA" sz="2800" b="1" dirty="0">
              <a:solidFill>
                <a:srgbClr val="663300"/>
              </a:solidFill>
            </a:endParaRPr>
          </a:p>
        </p:txBody>
      </p:sp>
      <p:sp>
        <p:nvSpPr>
          <p:cNvPr id="11" name="مستطيل 10"/>
          <p:cNvSpPr/>
          <p:nvPr/>
        </p:nvSpPr>
        <p:spPr>
          <a:xfrm>
            <a:off x="4067944" y="6237312"/>
            <a:ext cx="3026791" cy="400110"/>
          </a:xfrm>
          <a:prstGeom prst="rect">
            <a:avLst/>
          </a:prstGeom>
        </p:spPr>
        <p:txBody>
          <a:bodyPr wrap="none">
            <a:spAutoFit/>
          </a:bodyPr>
          <a:lstStyle/>
          <a:p>
            <a:pPr marL="457200" indent="-457200"/>
            <a:r>
              <a:rPr lang="ar-SA" sz="2000" b="1" dirty="0" smtClean="0">
                <a:solidFill>
                  <a:srgbClr val="C00000"/>
                </a:solidFill>
              </a:rPr>
              <a:t>وكما هو موضح في الشكل التالي :</a:t>
            </a:r>
            <a:endParaRPr lang="en-US" sz="2000" b="1" dirty="0">
              <a:solidFill>
                <a:srgbClr val="C00000"/>
              </a:solidFill>
            </a:endParaRP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from="(-#ppt_w/2)" to="(#ppt_x)" calcmode="lin" valueType="num">
                                      <p:cBhvr>
                                        <p:cTn id="7" dur="600" fill="hold">
                                          <p:stCondLst>
                                            <p:cond delay="0"/>
                                          </p:stCondLst>
                                        </p:cTn>
                                        <p:tgtEl>
                                          <p:spTgt spid="9"/>
                                        </p:tgtEl>
                                        <p:attrNameLst>
                                          <p:attrName>ppt_x</p:attrName>
                                        </p:attrNameLst>
                                      </p:cBhvr>
                                    </p:anim>
                                    <p:anim from="0" to="-1.0" calcmode="lin" valueType="num">
                                      <p:cBhvr>
                                        <p:cTn id="8" dur="200" decel="50000" autoRev="1" fill="hold">
                                          <p:stCondLst>
                                            <p:cond delay="600"/>
                                          </p:stCondLst>
                                        </p:cTn>
                                        <p:tgtEl>
                                          <p:spTgt spid="9"/>
                                        </p:tgtEl>
                                        <p:attrNameLst>
                                          <p:attrName>xshear</p:attrName>
                                        </p:attrNameLst>
                                      </p:cBhvr>
                                    </p:anim>
                                    <p:animScale>
                                      <p:cBhvr>
                                        <p:cTn id="9" dur="200" decel="100000" autoRev="1" fill="hold">
                                          <p:stCondLst>
                                            <p:cond delay="600"/>
                                          </p:stCondLst>
                                        </p:cTn>
                                        <p:tgtEl>
                                          <p:spTgt spid="9"/>
                                        </p:tgtEl>
                                      </p:cBhvr>
                                      <p:from x="100000" y="100000"/>
                                      <p:to x="80000" y="100000"/>
                                    </p:animScale>
                                    <p:anim by="(#ppt_h/3+#ppt_w*0.1)" calcmode="lin" valueType="num">
                                      <p:cBhvr additive="sum">
                                        <p:cTn id="10" dur="200" decel="100000" autoRev="1" fill="hold">
                                          <p:stCondLst>
                                            <p:cond delay="600"/>
                                          </p:stCondLst>
                                        </p:cTn>
                                        <p:tgtEl>
                                          <p:spTgt spid="9"/>
                                        </p:tgtEl>
                                        <p:attrNameLst>
                                          <p:attrName>ppt_x</p:attrName>
                                        </p:attrNameLst>
                                      </p:cBhvr>
                                    </p:anim>
                                  </p:childTnLst>
                                </p:cTn>
                              </p:par>
                            </p:childTnLst>
                          </p:cTn>
                        </p:par>
                      </p:childTnLst>
                    </p:cTn>
                  </p:par>
                  <p:par>
                    <p:cTn id="11" fill="hold">
                      <p:stCondLst>
                        <p:cond delay="indefinite"/>
                      </p:stCondLst>
                      <p:childTnLst>
                        <p:par>
                          <p:cTn id="12" fill="hold">
                            <p:stCondLst>
                              <p:cond delay="0"/>
                            </p:stCondLst>
                            <p:childTnLst>
                              <p:par>
                                <p:cTn id="13" presetID="34"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anim from="(-#ppt_w/2)" to="(#ppt_x)" calcmode="lin" valueType="num">
                                      <p:cBhvr>
                                        <p:cTn id="15" dur="600" fill="hold">
                                          <p:stCondLst>
                                            <p:cond delay="0"/>
                                          </p:stCondLst>
                                        </p:cTn>
                                        <p:tgtEl>
                                          <p:spTgt spid="10"/>
                                        </p:tgtEl>
                                        <p:attrNameLst>
                                          <p:attrName>ppt_x</p:attrName>
                                        </p:attrNameLst>
                                      </p:cBhvr>
                                    </p:anim>
                                    <p:anim from="0" to="-1.0" calcmode="lin" valueType="num">
                                      <p:cBhvr>
                                        <p:cTn id="16" dur="200" decel="50000" autoRev="1" fill="hold">
                                          <p:stCondLst>
                                            <p:cond delay="600"/>
                                          </p:stCondLst>
                                        </p:cTn>
                                        <p:tgtEl>
                                          <p:spTgt spid="10"/>
                                        </p:tgtEl>
                                        <p:attrNameLst>
                                          <p:attrName>xshear</p:attrName>
                                        </p:attrNameLst>
                                      </p:cBhvr>
                                    </p:anim>
                                    <p:animScale>
                                      <p:cBhvr>
                                        <p:cTn id="17" dur="200" decel="100000" autoRev="1" fill="hold">
                                          <p:stCondLst>
                                            <p:cond delay="600"/>
                                          </p:stCondLst>
                                        </p:cTn>
                                        <p:tgtEl>
                                          <p:spTgt spid="10"/>
                                        </p:tgtEl>
                                      </p:cBhvr>
                                      <p:from x="100000" y="100000"/>
                                      <p:to x="80000" y="100000"/>
                                    </p:animScale>
                                    <p:anim by="(#ppt_h/3+#ppt_w*0.1)" calcmode="lin" valueType="num">
                                      <p:cBhvr additive="sum">
                                        <p:cTn id="18" dur="200" decel="100000" autoRev="1" fill="hold">
                                          <p:stCondLst>
                                            <p:cond delay="600"/>
                                          </p:stCondLst>
                                        </p:cTn>
                                        <p:tgtEl>
                                          <p:spTgt spid="10"/>
                                        </p:tgtEl>
                                        <p:attrNameLst>
                                          <p:attrName>ppt_x</p:attrName>
                                        </p:attrNameLst>
                                      </p:cBhvr>
                                    </p:anim>
                                  </p:childTnLst>
                                </p:cTn>
                              </p:par>
                            </p:childTnLst>
                          </p:cTn>
                        </p:par>
                      </p:childTnLst>
                    </p:cTn>
                  </p:par>
                  <p:par>
                    <p:cTn id="19" fill="hold">
                      <p:stCondLst>
                        <p:cond delay="indefinite"/>
                      </p:stCondLst>
                      <p:childTnLst>
                        <p:par>
                          <p:cTn id="20" fill="hold">
                            <p:stCondLst>
                              <p:cond delay="0"/>
                            </p:stCondLst>
                            <p:childTnLst>
                              <p:par>
                                <p:cTn id="21" presetID="34" presetClass="entr" presetSubtype="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anim from="(-#ppt_w/2)" to="(#ppt_x)" calcmode="lin" valueType="num">
                                      <p:cBhvr>
                                        <p:cTn id="23" dur="600" fill="hold">
                                          <p:stCondLst>
                                            <p:cond delay="0"/>
                                          </p:stCondLst>
                                        </p:cTn>
                                        <p:tgtEl>
                                          <p:spTgt spid="11"/>
                                        </p:tgtEl>
                                        <p:attrNameLst>
                                          <p:attrName>ppt_x</p:attrName>
                                        </p:attrNameLst>
                                      </p:cBhvr>
                                    </p:anim>
                                    <p:anim from="0" to="-1.0" calcmode="lin" valueType="num">
                                      <p:cBhvr>
                                        <p:cTn id="24" dur="200" decel="50000" autoRev="1" fill="hold">
                                          <p:stCondLst>
                                            <p:cond delay="600"/>
                                          </p:stCondLst>
                                        </p:cTn>
                                        <p:tgtEl>
                                          <p:spTgt spid="11"/>
                                        </p:tgtEl>
                                        <p:attrNameLst>
                                          <p:attrName>xshear</p:attrName>
                                        </p:attrNameLst>
                                      </p:cBhvr>
                                    </p:anim>
                                    <p:animScale>
                                      <p:cBhvr>
                                        <p:cTn id="25" dur="200" decel="100000" autoRev="1" fill="hold">
                                          <p:stCondLst>
                                            <p:cond delay="600"/>
                                          </p:stCondLst>
                                        </p:cTn>
                                        <p:tgtEl>
                                          <p:spTgt spid="11"/>
                                        </p:tgtEl>
                                      </p:cBhvr>
                                      <p:from x="100000" y="100000"/>
                                      <p:to x="80000" y="100000"/>
                                    </p:animScale>
                                    <p:anim by="(#ppt_h/3+#ppt_w*0.1)" calcmode="lin" valueType="num">
                                      <p:cBhvr additive="sum">
                                        <p:cTn id="26" dur="200" decel="100000" autoRev="1" fill="hold">
                                          <p:stCondLst>
                                            <p:cond delay="600"/>
                                          </p:stCondLst>
                                        </p:cTn>
                                        <p:tgtEl>
                                          <p:spTgt spid="11"/>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مجموعة 1"/>
          <p:cNvGrpSpPr/>
          <p:nvPr/>
        </p:nvGrpSpPr>
        <p:grpSpPr>
          <a:xfrm>
            <a:off x="-36512" y="-99392"/>
            <a:ext cx="2376264" cy="7128792"/>
            <a:chOff x="-36512" y="-99392"/>
            <a:chExt cx="2376264" cy="7128792"/>
          </a:xfrm>
        </p:grpSpPr>
        <p:pic>
          <p:nvPicPr>
            <p:cNvPr id="3" name="Picture 2" descr="C:\Users\acer\Pictures\Documents\Office Automation\lecture2\UNS37892.gif"/>
            <p:cNvPicPr>
              <a:picLocks noChangeAspect="1" noChangeArrowheads="1"/>
            </p:cNvPicPr>
            <p:nvPr/>
          </p:nvPicPr>
          <p:blipFill>
            <a:blip r:embed="rId2" cstate="print">
              <a:duotone>
                <a:schemeClr val="accent5">
                  <a:shade val="45000"/>
                  <a:satMod val="135000"/>
                </a:schemeClr>
                <a:prstClr val="white"/>
              </a:duotone>
            </a:blip>
            <a:srcRect l="51512" t="2520" r="10689" b="9281"/>
            <a:stretch>
              <a:fillRect/>
            </a:stretch>
          </p:blipFill>
          <p:spPr bwMode="auto">
            <a:xfrm>
              <a:off x="-36512" y="-99392"/>
              <a:ext cx="2376264" cy="7128792"/>
            </a:xfrm>
            <a:prstGeom prst="rect">
              <a:avLst/>
            </a:prstGeom>
            <a:noFill/>
          </p:spPr>
        </p:pic>
        <p:pic>
          <p:nvPicPr>
            <p:cNvPr id="4" name="Picture 3" descr="C:\Users\acer\Pictures\Documents\Office Automation\lecture2\offices4.jpg"/>
            <p:cNvPicPr>
              <a:picLocks noChangeAspect="1" noChangeArrowheads="1"/>
            </p:cNvPicPr>
            <p:nvPr/>
          </p:nvPicPr>
          <p:blipFill>
            <a:blip r:embed="rId3" cstate="print"/>
            <a:srcRect/>
            <a:stretch>
              <a:fillRect/>
            </a:stretch>
          </p:blipFill>
          <p:spPr bwMode="auto">
            <a:xfrm>
              <a:off x="395536" y="1628800"/>
              <a:ext cx="1368152" cy="1008112"/>
            </a:xfrm>
            <a:prstGeom prst="rect">
              <a:avLst/>
            </a:prstGeom>
            <a:noFill/>
          </p:spPr>
        </p:pic>
        <p:pic>
          <p:nvPicPr>
            <p:cNvPr id="5" name="Picture 4" descr="C:\Users\acer\Pictures\Documents\Office Automation\lecture2\large-offices-5.jpg"/>
            <p:cNvPicPr>
              <a:picLocks noChangeAspect="1" noChangeArrowheads="1"/>
            </p:cNvPicPr>
            <p:nvPr/>
          </p:nvPicPr>
          <p:blipFill>
            <a:blip r:embed="rId4" cstate="print"/>
            <a:srcRect/>
            <a:stretch>
              <a:fillRect/>
            </a:stretch>
          </p:blipFill>
          <p:spPr bwMode="auto">
            <a:xfrm>
              <a:off x="395536" y="188640"/>
              <a:ext cx="1368152" cy="1118865"/>
            </a:xfrm>
            <a:prstGeom prst="rect">
              <a:avLst/>
            </a:prstGeom>
            <a:noFill/>
          </p:spPr>
        </p:pic>
        <p:pic>
          <p:nvPicPr>
            <p:cNvPr id="6" name="Picture 2" descr="C:\Users\acer\Pictures\Documents\Office Automation\lecture2\549432-attorney-carol-stream-il-moroni-law-offices-attorney.jpg"/>
            <p:cNvPicPr>
              <a:picLocks noChangeAspect="1" noChangeArrowheads="1"/>
            </p:cNvPicPr>
            <p:nvPr/>
          </p:nvPicPr>
          <p:blipFill>
            <a:blip r:embed="rId5" cstate="print"/>
            <a:srcRect/>
            <a:stretch>
              <a:fillRect/>
            </a:stretch>
          </p:blipFill>
          <p:spPr bwMode="auto">
            <a:xfrm>
              <a:off x="395536" y="2996952"/>
              <a:ext cx="1376449" cy="1008112"/>
            </a:xfrm>
            <a:prstGeom prst="rect">
              <a:avLst/>
            </a:prstGeom>
            <a:noFill/>
          </p:spPr>
        </p:pic>
        <p:pic>
          <p:nvPicPr>
            <p:cNvPr id="7" name="Picture 3" descr="C:\Users\acer\Pictures\Documents\Office Automation\lecture1\pics\Home Office design and arrangement 2.jpg"/>
            <p:cNvPicPr>
              <a:picLocks noChangeAspect="1" noChangeArrowheads="1"/>
            </p:cNvPicPr>
            <p:nvPr/>
          </p:nvPicPr>
          <p:blipFill>
            <a:blip r:embed="rId6" cstate="print"/>
            <a:srcRect t="34372"/>
            <a:stretch>
              <a:fillRect/>
            </a:stretch>
          </p:blipFill>
          <p:spPr bwMode="auto">
            <a:xfrm>
              <a:off x="395535" y="4365104"/>
              <a:ext cx="1368153" cy="1008112"/>
            </a:xfrm>
            <a:prstGeom prst="rect">
              <a:avLst/>
            </a:prstGeom>
            <a:noFill/>
          </p:spPr>
        </p:pic>
        <p:pic>
          <p:nvPicPr>
            <p:cNvPr id="8" name="Picture 5" descr="C:\Users\acer\Pictures\Documents\Office Automation\lecture1\pics\papers.jpg"/>
            <p:cNvPicPr>
              <a:picLocks noChangeAspect="1" noChangeArrowheads="1"/>
            </p:cNvPicPr>
            <p:nvPr/>
          </p:nvPicPr>
          <p:blipFill>
            <a:blip r:embed="rId7" cstate="print"/>
            <a:srcRect/>
            <a:stretch>
              <a:fillRect/>
            </a:stretch>
          </p:blipFill>
          <p:spPr bwMode="auto">
            <a:xfrm>
              <a:off x="395536" y="5715254"/>
              <a:ext cx="1368152" cy="1026114"/>
            </a:xfrm>
            <a:prstGeom prst="rect">
              <a:avLst/>
            </a:prstGeom>
            <a:noFill/>
          </p:spPr>
        </p:pic>
      </p:grpSp>
      <p:sp>
        <p:nvSpPr>
          <p:cNvPr id="9" name="Text Box 3"/>
          <p:cNvSpPr txBox="1">
            <a:spLocks noChangeArrowheads="1"/>
          </p:cNvSpPr>
          <p:nvPr/>
        </p:nvSpPr>
        <p:spPr bwMode="auto">
          <a:xfrm>
            <a:off x="6572374" y="1619250"/>
            <a:ext cx="1257300" cy="800100"/>
          </a:xfrm>
          <a:prstGeom prst="rect">
            <a:avLst/>
          </a:prstGeom>
          <a:solidFill>
            <a:srgbClr val="FFFFFF"/>
          </a:solidFill>
          <a:ln w="9525">
            <a:solidFill>
              <a:srgbClr val="000000"/>
            </a:solidFill>
            <a:miter lim="800000"/>
            <a:headEnd/>
            <a:tailEnd/>
          </a:ln>
        </p:spPr>
        <p:txBody>
          <a:bodyPr/>
          <a:lstStyle/>
          <a:p>
            <a:pPr algn="ctr"/>
            <a:r>
              <a:rPr lang="ar-SA" sz="1200" dirty="0">
                <a:latin typeface="Times New Roman" pitchFamily="18" charset="0"/>
                <a:cs typeface="PT Bold Heading" pitchFamily="2" charset="-78"/>
              </a:rPr>
              <a:t>المعلومات</a:t>
            </a:r>
          </a:p>
          <a:p>
            <a:pPr algn="ctr"/>
            <a:r>
              <a:rPr lang="en-US" sz="1400" b="1" dirty="0">
                <a:solidFill>
                  <a:schemeClr val="accent5">
                    <a:lumMod val="75000"/>
                  </a:schemeClr>
                </a:solidFill>
                <a:latin typeface="Times New Roman" pitchFamily="18" charset="0"/>
              </a:rPr>
              <a:t>Information</a:t>
            </a:r>
            <a:endParaRPr lang="en-US" dirty="0">
              <a:solidFill>
                <a:schemeClr val="accent5">
                  <a:lumMod val="75000"/>
                </a:schemeClr>
              </a:solidFill>
            </a:endParaRPr>
          </a:p>
        </p:txBody>
      </p:sp>
      <p:sp>
        <p:nvSpPr>
          <p:cNvPr id="10" name="Text Box 4"/>
          <p:cNvSpPr txBox="1">
            <a:spLocks noChangeArrowheads="1"/>
          </p:cNvSpPr>
          <p:nvPr/>
        </p:nvSpPr>
        <p:spPr bwMode="auto">
          <a:xfrm>
            <a:off x="3257674" y="1619250"/>
            <a:ext cx="1257300" cy="800100"/>
          </a:xfrm>
          <a:prstGeom prst="rect">
            <a:avLst/>
          </a:prstGeom>
          <a:solidFill>
            <a:srgbClr val="FFFFFF"/>
          </a:solidFill>
          <a:ln w="9525">
            <a:solidFill>
              <a:srgbClr val="000000"/>
            </a:solidFill>
            <a:miter lim="800000"/>
            <a:headEnd/>
            <a:tailEnd/>
          </a:ln>
        </p:spPr>
        <p:txBody>
          <a:bodyPr/>
          <a:lstStyle/>
          <a:p>
            <a:pPr algn="ctr"/>
            <a:r>
              <a:rPr lang="ar-SA" sz="1200" dirty="0">
                <a:latin typeface="Times New Roman" pitchFamily="18" charset="0"/>
                <a:cs typeface="PT Bold Heading" pitchFamily="2" charset="-78"/>
              </a:rPr>
              <a:t>البرامج</a:t>
            </a:r>
          </a:p>
          <a:p>
            <a:pPr algn="ctr"/>
            <a:r>
              <a:rPr lang="en-US" sz="1400" b="1" dirty="0">
                <a:solidFill>
                  <a:schemeClr val="accent5">
                    <a:lumMod val="75000"/>
                  </a:schemeClr>
                </a:solidFill>
                <a:latin typeface="Times New Roman" pitchFamily="18" charset="0"/>
              </a:rPr>
              <a:t>Programs</a:t>
            </a:r>
            <a:endParaRPr lang="en-US" dirty="0">
              <a:solidFill>
                <a:schemeClr val="accent5">
                  <a:lumMod val="75000"/>
                </a:schemeClr>
              </a:solidFill>
            </a:endParaRPr>
          </a:p>
        </p:txBody>
      </p:sp>
      <p:sp>
        <p:nvSpPr>
          <p:cNvPr id="11" name="Text Box 5"/>
          <p:cNvSpPr txBox="1">
            <a:spLocks noChangeArrowheads="1"/>
          </p:cNvSpPr>
          <p:nvPr/>
        </p:nvSpPr>
        <p:spPr bwMode="auto">
          <a:xfrm>
            <a:off x="6561268" y="4143380"/>
            <a:ext cx="1257300" cy="800100"/>
          </a:xfrm>
          <a:prstGeom prst="rect">
            <a:avLst/>
          </a:prstGeom>
          <a:solidFill>
            <a:srgbClr val="FFFFFF"/>
          </a:solidFill>
          <a:ln w="9525">
            <a:solidFill>
              <a:srgbClr val="000000"/>
            </a:solidFill>
            <a:miter lim="800000"/>
            <a:headEnd/>
            <a:tailEnd/>
          </a:ln>
        </p:spPr>
        <p:txBody>
          <a:bodyPr/>
          <a:lstStyle/>
          <a:p>
            <a:pPr algn="ctr"/>
            <a:r>
              <a:rPr lang="ar-SA" sz="1200" dirty="0">
                <a:latin typeface="Times New Roman" pitchFamily="18" charset="0"/>
                <a:cs typeface="PT Bold Heading" pitchFamily="2" charset="-78"/>
              </a:rPr>
              <a:t>الإجراءات</a:t>
            </a:r>
          </a:p>
          <a:p>
            <a:pPr algn="ctr"/>
            <a:r>
              <a:rPr lang="en-US" sz="1400" b="1" dirty="0">
                <a:solidFill>
                  <a:schemeClr val="accent5">
                    <a:lumMod val="75000"/>
                  </a:schemeClr>
                </a:solidFill>
                <a:latin typeface="Times New Roman" pitchFamily="18" charset="0"/>
              </a:rPr>
              <a:t>Processing </a:t>
            </a:r>
            <a:endParaRPr lang="en-US" dirty="0">
              <a:solidFill>
                <a:schemeClr val="accent5">
                  <a:lumMod val="75000"/>
                </a:schemeClr>
              </a:solidFill>
            </a:endParaRPr>
          </a:p>
        </p:txBody>
      </p:sp>
      <p:sp>
        <p:nvSpPr>
          <p:cNvPr id="12" name="Text Box 6"/>
          <p:cNvSpPr txBox="1">
            <a:spLocks noChangeArrowheads="1"/>
          </p:cNvSpPr>
          <p:nvPr/>
        </p:nvSpPr>
        <p:spPr bwMode="auto">
          <a:xfrm>
            <a:off x="3257674" y="4019550"/>
            <a:ext cx="1257300" cy="800100"/>
          </a:xfrm>
          <a:prstGeom prst="rect">
            <a:avLst/>
          </a:prstGeom>
          <a:solidFill>
            <a:srgbClr val="FFFFFF"/>
          </a:solidFill>
          <a:ln w="9525">
            <a:solidFill>
              <a:srgbClr val="000000"/>
            </a:solidFill>
            <a:miter lim="800000"/>
            <a:headEnd/>
            <a:tailEnd/>
          </a:ln>
        </p:spPr>
        <p:txBody>
          <a:bodyPr/>
          <a:lstStyle/>
          <a:p>
            <a:pPr algn="ctr"/>
            <a:r>
              <a:rPr lang="ar-SA" sz="1200" dirty="0">
                <a:latin typeface="Times New Roman" pitchFamily="18" charset="0"/>
                <a:cs typeface="PT Bold Heading" pitchFamily="2" charset="-78"/>
              </a:rPr>
              <a:t>الأجهزة</a:t>
            </a:r>
          </a:p>
          <a:p>
            <a:pPr algn="ctr"/>
            <a:r>
              <a:rPr lang="en-US" sz="1400" b="1" dirty="0">
                <a:solidFill>
                  <a:schemeClr val="accent5">
                    <a:lumMod val="75000"/>
                  </a:schemeClr>
                </a:solidFill>
                <a:latin typeface="Times New Roman" pitchFamily="18" charset="0"/>
              </a:rPr>
              <a:t>Hardware</a:t>
            </a:r>
            <a:endParaRPr lang="en-US" dirty="0">
              <a:solidFill>
                <a:schemeClr val="accent5">
                  <a:lumMod val="75000"/>
                </a:schemeClr>
              </a:solidFill>
            </a:endParaRPr>
          </a:p>
        </p:txBody>
      </p:sp>
      <p:sp>
        <p:nvSpPr>
          <p:cNvPr id="13" name="Text Box 7"/>
          <p:cNvSpPr txBox="1">
            <a:spLocks noChangeArrowheads="1"/>
          </p:cNvSpPr>
          <p:nvPr/>
        </p:nvSpPr>
        <p:spPr bwMode="auto">
          <a:xfrm>
            <a:off x="4857874" y="2876550"/>
            <a:ext cx="1257300" cy="800100"/>
          </a:xfrm>
          <a:prstGeom prst="rect">
            <a:avLst/>
          </a:prstGeom>
          <a:solidFill>
            <a:srgbClr val="FFFFFF"/>
          </a:solidFill>
          <a:ln w="9525">
            <a:solidFill>
              <a:srgbClr val="000000"/>
            </a:solidFill>
            <a:miter lim="800000"/>
            <a:headEnd/>
            <a:tailEnd/>
          </a:ln>
        </p:spPr>
        <p:txBody>
          <a:bodyPr/>
          <a:lstStyle/>
          <a:p>
            <a:pPr algn="ctr"/>
            <a:r>
              <a:rPr lang="en-US" sz="1700" b="1" dirty="0">
                <a:latin typeface="Times New Roman" pitchFamily="18" charset="0"/>
                <a:cs typeface="PT Bold Heading" pitchFamily="2" charset="-78"/>
              </a:rPr>
              <a:t>Computer</a:t>
            </a:r>
          </a:p>
          <a:p>
            <a:pPr algn="ctr"/>
            <a:r>
              <a:rPr lang="en-US" sz="1700" b="1" dirty="0">
                <a:solidFill>
                  <a:schemeClr val="accent5">
                    <a:lumMod val="75000"/>
                  </a:schemeClr>
                </a:solidFill>
                <a:latin typeface="Times New Roman" pitchFamily="18" charset="0"/>
                <a:cs typeface="PT Bold Heading" pitchFamily="2" charset="-78"/>
              </a:rPr>
              <a:t>System</a:t>
            </a:r>
            <a:endParaRPr lang="en-US" dirty="0">
              <a:solidFill>
                <a:schemeClr val="accent5">
                  <a:lumMod val="75000"/>
                </a:schemeClr>
              </a:solidFill>
            </a:endParaRPr>
          </a:p>
        </p:txBody>
      </p:sp>
      <p:sp>
        <p:nvSpPr>
          <p:cNvPr id="14" name="Text Box 8"/>
          <p:cNvSpPr txBox="1">
            <a:spLocks noChangeArrowheads="1"/>
          </p:cNvSpPr>
          <p:nvPr/>
        </p:nvSpPr>
        <p:spPr bwMode="auto">
          <a:xfrm>
            <a:off x="4857874" y="476250"/>
            <a:ext cx="1257300" cy="800100"/>
          </a:xfrm>
          <a:prstGeom prst="rect">
            <a:avLst/>
          </a:prstGeom>
          <a:solidFill>
            <a:srgbClr val="FFFFFF"/>
          </a:solidFill>
          <a:ln w="9525">
            <a:solidFill>
              <a:srgbClr val="000000"/>
            </a:solidFill>
            <a:miter lim="800000"/>
            <a:headEnd/>
            <a:tailEnd/>
          </a:ln>
        </p:spPr>
        <p:txBody>
          <a:bodyPr/>
          <a:lstStyle/>
          <a:p>
            <a:pPr algn="ctr"/>
            <a:r>
              <a:rPr lang="en-US" sz="1700" b="1" dirty="0">
                <a:latin typeface="Times New Roman" pitchFamily="18" charset="0"/>
                <a:cs typeface="PT Bold Heading" pitchFamily="2" charset="-78"/>
              </a:rPr>
              <a:t>Computer</a:t>
            </a:r>
          </a:p>
          <a:p>
            <a:pPr algn="ctr"/>
            <a:r>
              <a:rPr lang="en-US" sz="1700" b="1" dirty="0">
                <a:solidFill>
                  <a:schemeClr val="accent5">
                    <a:lumMod val="75000"/>
                  </a:schemeClr>
                </a:solidFill>
                <a:latin typeface="Times New Roman" pitchFamily="18" charset="0"/>
                <a:cs typeface="PT Bold Heading" pitchFamily="2" charset="-78"/>
              </a:rPr>
              <a:t>System</a:t>
            </a:r>
            <a:endParaRPr lang="en-US" dirty="0">
              <a:solidFill>
                <a:schemeClr val="accent5">
                  <a:lumMod val="75000"/>
                </a:schemeClr>
              </a:solidFill>
            </a:endParaRPr>
          </a:p>
        </p:txBody>
      </p:sp>
      <p:sp>
        <p:nvSpPr>
          <p:cNvPr id="15" name="Line 9"/>
          <p:cNvSpPr>
            <a:spLocks noChangeShapeType="1"/>
          </p:cNvSpPr>
          <p:nvPr/>
        </p:nvSpPr>
        <p:spPr bwMode="auto">
          <a:xfrm>
            <a:off x="5429374" y="1276350"/>
            <a:ext cx="0" cy="1600200"/>
          </a:xfrm>
          <a:prstGeom prst="line">
            <a:avLst/>
          </a:prstGeom>
          <a:noFill/>
          <a:ln w="9525">
            <a:solidFill>
              <a:srgbClr val="000000"/>
            </a:solidFill>
            <a:round/>
            <a:headEnd/>
            <a:tailEnd/>
          </a:ln>
        </p:spPr>
        <p:txBody>
          <a:bodyPr/>
          <a:lstStyle/>
          <a:p>
            <a:endParaRPr lang="ar-SA"/>
          </a:p>
        </p:txBody>
      </p:sp>
      <p:sp>
        <p:nvSpPr>
          <p:cNvPr id="16" name="Line 10"/>
          <p:cNvSpPr>
            <a:spLocks noChangeShapeType="1"/>
          </p:cNvSpPr>
          <p:nvPr/>
        </p:nvSpPr>
        <p:spPr bwMode="auto">
          <a:xfrm>
            <a:off x="4514974" y="2076450"/>
            <a:ext cx="571500" cy="800100"/>
          </a:xfrm>
          <a:prstGeom prst="line">
            <a:avLst/>
          </a:prstGeom>
          <a:noFill/>
          <a:ln w="9525">
            <a:solidFill>
              <a:srgbClr val="000000"/>
            </a:solidFill>
            <a:round/>
            <a:headEnd/>
            <a:tailEnd/>
          </a:ln>
        </p:spPr>
        <p:txBody>
          <a:bodyPr/>
          <a:lstStyle/>
          <a:p>
            <a:endParaRPr lang="ar-SA"/>
          </a:p>
        </p:txBody>
      </p:sp>
      <p:sp>
        <p:nvSpPr>
          <p:cNvPr id="17" name="Line 11"/>
          <p:cNvSpPr>
            <a:spLocks noChangeShapeType="1"/>
          </p:cNvSpPr>
          <p:nvPr/>
        </p:nvSpPr>
        <p:spPr bwMode="auto">
          <a:xfrm flipH="1">
            <a:off x="5772274" y="2076450"/>
            <a:ext cx="800100" cy="800100"/>
          </a:xfrm>
          <a:prstGeom prst="line">
            <a:avLst/>
          </a:prstGeom>
          <a:noFill/>
          <a:ln w="9525">
            <a:solidFill>
              <a:srgbClr val="000000"/>
            </a:solidFill>
            <a:round/>
            <a:headEnd/>
            <a:tailEnd/>
          </a:ln>
        </p:spPr>
        <p:txBody>
          <a:bodyPr/>
          <a:lstStyle/>
          <a:p>
            <a:endParaRPr lang="ar-SA"/>
          </a:p>
        </p:txBody>
      </p:sp>
      <p:sp>
        <p:nvSpPr>
          <p:cNvPr id="18" name="Line 12"/>
          <p:cNvSpPr>
            <a:spLocks noChangeShapeType="1"/>
          </p:cNvSpPr>
          <p:nvPr/>
        </p:nvSpPr>
        <p:spPr bwMode="auto">
          <a:xfrm flipH="1" flipV="1">
            <a:off x="5772274" y="3676650"/>
            <a:ext cx="800100" cy="800100"/>
          </a:xfrm>
          <a:prstGeom prst="line">
            <a:avLst/>
          </a:prstGeom>
          <a:noFill/>
          <a:ln w="9525">
            <a:solidFill>
              <a:srgbClr val="000000"/>
            </a:solidFill>
            <a:round/>
            <a:headEnd/>
            <a:tailEnd/>
          </a:ln>
        </p:spPr>
        <p:txBody>
          <a:bodyPr/>
          <a:lstStyle/>
          <a:p>
            <a:endParaRPr lang="ar-SA"/>
          </a:p>
        </p:txBody>
      </p:sp>
      <p:sp>
        <p:nvSpPr>
          <p:cNvPr id="19" name="Line 13"/>
          <p:cNvSpPr>
            <a:spLocks noChangeShapeType="1"/>
          </p:cNvSpPr>
          <p:nvPr/>
        </p:nvSpPr>
        <p:spPr bwMode="auto">
          <a:xfrm flipV="1">
            <a:off x="4514974" y="3676650"/>
            <a:ext cx="800100" cy="800100"/>
          </a:xfrm>
          <a:prstGeom prst="line">
            <a:avLst/>
          </a:prstGeom>
          <a:noFill/>
          <a:ln w="9525">
            <a:solidFill>
              <a:srgbClr val="000000"/>
            </a:solidFill>
            <a:round/>
            <a:headEnd/>
            <a:tailEnd/>
          </a:ln>
        </p:spPr>
        <p:txBody>
          <a:bodyPr/>
          <a:lstStyle/>
          <a:p>
            <a:endParaRPr lang="ar-SA"/>
          </a:p>
        </p:txBody>
      </p:sp>
      <p:sp>
        <p:nvSpPr>
          <p:cNvPr id="20" name="Text Box 14"/>
          <p:cNvSpPr txBox="1">
            <a:spLocks noChangeArrowheads="1"/>
          </p:cNvSpPr>
          <p:nvPr/>
        </p:nvSpPr>
        <p:spPr bwMode="auto">
          <a:xfrm>
            <a:off x="3943474" y="5084763"/>
            <a:ext cx="2971800" cy="571500"/>
          </a:xfrm>
          <a:prstGeom prst="rect">
            <a:avLst/>
          </a:prstGeom>
          <a:noFill/>
          <a:ln w="9525">
            <a:noFill/>
            <a:miter lim="800000"/>
            <a:headEnd/>
            <a:tailEnd/>
          </a:ln>
        </p:spPr>
        <p:txBody>
          <a:bodyPr/>
          <a:lstStyle/>
          <a:p>
            <a:pPr algn="ctr"/>
            <a:r>
              <a:rPr lang="ar-SA" sz="1900" dirty="0">
                <a:solidFill>
                  <a:srgbClr val="663300"/>
                </a:solidFill>
                <a:latin typeface="Times New Roman" pitchFamily="18" charset="0"/>
                <a:cs typeface="PT Bold Heading" pitchFamily="2" charset="-78"/>
              </a:rPr>
              <a:t>مكونات نظام الحاسوب</a:t>
            </a:r>
            <a:endParaRPr lang="en-US" sz="2000" dirty="0">
              <a:solidFill>
                <a:srgbClr val="663300"/>
              </a:solidFill>
            </a:endParaRPr>
          </a:p>
        </p:txBody>
      </p:sp>
      <p:sp>
        <p:nvSpPr>
          <p:cNvPr id="21" name="Text Box 15"/>
          <p:cNvSpPr txBox="1">
            <a:spLocks noChangeArrowheads="1"/>
          </p:cNvSpPr>
          <p:nvPr/>
        </p:nvSpPr>
        <p:spPr bwMode="auto">
          <a:xfrm>
            <a:off x="2123728" y="5661248"/>
            <a:ext cx="6624736" cy="571500"/>
          </a:xfrm>
          <a:prstGeom prst="rect">
            <a:avLst/>
          </a:prstGeom>
          <a:noFill/>
          <a:ln w="9525">
            <a:noFill/>
            <a:miter lim="800000"/>
            <a:headEnd/>
            <a:tailEnd/>
          </a:ln>
        </p:spPr>
        <p:txBody>
          <a:bodyPr/>
          <a:lstStyle/>
          <a:p>
            <a:pPr algn="ctr"/>
            <a:r>
              <a:rPr lang="ar-SA" sz="2400" b="1" dirty="0">
                <a:solidFill>
                  <a:schemeClr val="accent5">
                    <a:lumMod val="75000"/>
                  </a:schemeClr>
                </a:solidFill>
              </a:rPr>
              <a:t>إذن واحدة من مكونات أتمتة المكاتب هي حاجة المكتب (المستلزمات المكتبية) للتكنولوجيا الحديثة</a:t>
            </a:r>
            <a:endParaRPr lang="en-US" sz="2400" b="1" dirty="0">
              <a:solidFill>
                <a:schemeClr val="accent5">
                  <a:lumMod val="75000"/>
                </a:schemeClr>
              </a:solidFill>
            </a:endParaRP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4" presetClass="entr" presetSubtype="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 to="" calcmode="lin" valueType="num">
                                      <p:cBhvr>
                                        <p:cTn id="7" dur="1" fill="hold"/>
                                        <p:tgtEl>
                                          <p:spTgt spid="9"/>
                                        </p:tgtEl>
                                        <p:attrNameLst>
                                          <p:attrName/>
                                        </p:attrNameLst>
                                      </p:cBhvr>
                                    </p:anim>
                                  </p:childTnLst>
                                </p:cTn>
                              </p:par>
                            </p:childTnLst>
                          </p:cTn>
                        </p:par>
                        <p:par>
                          <p:cTn id="8" fill="hold">
                            <p:stCondLst>
                              <p:cond delay="0"/>
                            </p:stCondLst>
                            <p:childTnLst>
                              <p:par>
                                <p:cTn id="9" presetID="24" presetClass="entr" presetSubtype="0" fill="hold" grpId="0" nodeType="afterEffect">
                                  <p:stCondLst>
                                    <p:cond delay="0"/>
                                  </p:stCondLst>
                                  <p:childTnLst>
                                    <p:set>
                                      <p:cBhvr>
                                        <p:cTn id="10" dur="1" fill="hold">
                                          <p:stCondLst>
                                            <p:cond delay="0"/>
                                          </p:stCondLst>
                                        </p:cTn>
                                        <p:tgtEl>
                                          <p:spTgt spid="10"/>
                                        </p:tgtEl>
                                        <p:attrNameLst>
                                          <p:attrName>style.visibility</p:attrName>
                                        </p:attrNameLst>
                                      </p:cBhvr>
                                      <p:to>
                                        <p:strVal val="visible"/>
                                      </p:to>
                                    </p:set>
                                    <p:anim to="" calcmode="lin" valueType="num">
                                      <p:cBhvr>
                                        <p:cTn id="11" dur="1" fill="hold"/>
                                        <p:tgtEl>
                                          <p:spTgt spid="10"/>
                                        </p:tgtEl>
                                        <p:attrNameLst>
                                          <p:attrName/>
                                        </p:attrNameLst>
                                      </p:cBhvr>
                                    </p:anim>
                                  </p:childTnLst>
                                </p:cTn>
                              </p:par>
                            </p:childTnLst>
                          </p:cTn>
                        </p:par>
                        <p:par>
                          <p:cTn id="12" fill="hold">
                            <p:stCondLst>
                              <p:cond delay="0"/>
                            </p:stCondLst>
                            <p:childTnLst>
                              <p:par>
                                <p:cTn id="13" presetID="24" presetClass="entr" presetSubtype="0" fill="hold" grpId="0" nodeType="afterEffect">
                                  <p:stCondLst>
                                    <p:cond delay="0"/>
                                  </p:stCondLst>
                                  <p:childTnLst>
                                    <p:set>
                                      <p:cBhvr>
                                        <p:cTn id="14" dur="1" fill="hold">
                                          <p:stCondLst>
                                            <p:cond delay="0"/>
                                          </p:stCondLst>
                                        </p:cTn>
                                        <p:tgtEl>
                                          <p:spTgt spid="11"/>
                                        </p:tgtEl>
                                        <p:attrNameLst>
                                          <p:attrName>style.visibility</p:attrName>
                                        </p:attrNameLst>
                                      </p:cBhvr>
                                      <p:to>
                                        <p:strVal val="visible"/>
                                      </p:to>
                                    </p:set>
                                    <p:anim to="" calcmode="lin" valueType="num">
                                      <p:cBhvr>
                                        <p:cTn id="15" dur="1" fill="hold"/>
                                        <p:tgtEl>
                                          <p:spTgt spid="11"/>
                                        </p:tgtEl>
                                        <p:attrNameLst>
                                          <p:attrName/>
                                        </p:attrNameLst>
                                      </p:cBhvr>
                                    </p:anim>
                                  </p:childTnLst>
                                </p:cTn>
                              </p:par>
                            </p:childTnLst>
                          </p:cTn>
                        </p:par>
                        <p:par>
                          <p:cTn id="16" fill="hold">
                            <p:stCondLst>
                              <p:cond delay="0"/>
                            </p:stCondLst>
                            <p:childTnLst>
                              <p:par>
                                <p:cTn id="17" presetID="24" presetClass="entr" presetSubtype="0" fill="hold" grpId="0" nodeType="afterEffect">
                                  <p:stCondLst>
                                    <p:cond delay="0"/>
                                  </p:stCondLst>
                                  <p:childTnLst>
                                    <p:set>
                                      <p:cBhvr>
                                        <p:cTn id="18" dur="1" fill="hold">
                                          <p:stCondLst>
                                            <p:cond delay="0"/>
                                          </p:stCondLst>
                                        </p:cTn>
                                        <p:tgtEl>
                                          <p:spTgt spid="12"/>
                                        </p:tgtEl>
                                        <p:attrNameLst>
                                          <p:attrName>style.visibility</p:attrName>
                                        </p:attrNameLst>
                                      </p:cBhvr>
                                      <p:to>
                                        <p:strVal val="visible"/>
                                      </p:to>
                                    </p:set>
                                    <p:anim to="" calcmode="lin" valueType="num">
                                      <p:cBhvr>
                                        <p:cTn id="19" dur="1" fill="hold"/>
                                        <p:tgtEl>
                                          <p:spTgt spid="12"/>
                                        </p:tgtEl>
                                        <p:attrNameLst>
                                          <p:attrName/>
                                        </p:attrNameLst>
                                      </p:cBhvr>
                                    </p:anim>
                                  </p:childTnLst>
                                </p:cTn>
                              </p:par>
                            </p:childTnLst>
                          </p:cTn>
                        </p:par>
                        <p:par>
                          <p:cTn id="20" fill="hold">
                            <p:stCondLst>
                              <p:cond delay="0"/>
                            </p:stCondLst>
                            <p:childTnLst>
                              <p:par>
                                <p:cTn id="21" presetID="24" presetClass="entr" presetSubtype="0" fill="hold" grpId="0" nodeType="afterEffect">
                                  <p:stCondLst>
                                    <p:cond delay="0"/>
                                  </p:stCondLst>
                                  <p:childTnLst>
                                    <p:set>
                                      <p:cBhvr>
                                        <p:cTn id="22" dur="1" fill="hold">
                                          <p:stCondLst>
                                            <p:cond delay="0"/>
                                          </p:stCondLst>
                                        </p:cTn>
                                        <p:tgtEl>
                                          <p:spTgt spid="13"/>
                                        </p:tgtEl>
                                        <p:attrNameLst>
                                          <p:attrName>style.visibility</p:attrName>
                                        </p:attrNameLst>
                                      </p:cBhvr>
                                      <p:to>
                                        <p:strVal val="visible"/>
                                      </p:to>
                                    </p:set>
                                    <p:anim to="" calcmode="lin" valueType="num">
                                      <p:cBhvr>
                                        <p:cTn id="23" dur="1" fill="hold"/>
                                        <p:tgtEl>
                                          <p:spTgt spid="13"/>
                                        </p:tgtEl>
                                        <p:attrNameLst>
                                          <p:attrName/>
                                        </p:attrNameLst>
                                      </p:cBhvr>
                                    </p:anim>
                                  </p:childTnLst>
                                </p:cTn>
                              </p:par>
                            </p:childTnLst>
                          </p:cTn>
                        </p:par>
                        <p:par>
                          <p:cTn id="24" fill="hold">
                            <p:stCondLst>
                              <p:cond delay="0"/>
                            </p:stCondLst>
                            <p:childTnLst>
                              <p:par>
                                <p:cTn id="25" presetID="24" presetClass="entr" presetSubtype="0" fill="hold" grpId="0" nodeType="afterEffect">
                                  <p:stCondLst>
                                    <p:cond delay="0"/>
                                  </p:stCondLst>
                                  <p:childTnLst>
                                    <p:set>
                                      <p:cBhvr>
                                        <p:cTn id="26" dur="1" fill="hold">
                                          <p:stCondLst>
                                            <p:cond delay="0"/>
                                          </p:stCondLst>
                                        </p:cTn>
                                        <p:tgtEl>
                                          <p:spTgt spid="14"/>
                                        </p:tgtEl>
                                        <p:attrNameLst>
                                          <p:attrName>style.visibility</p:attrName>
                                        </p:attrNameLst>
                                      </p:cBhvr>
                                      <p:to>
                                        <p:strVal val="visible"/>
                                      </p:to>
                                    </p:set>
                                    <p:anim to="" calcmode="lin" valueType="num">
                                      <p:cBhvr>
                                        <p:cTn id="27" dur="1" fill="hold"/>
                                        <p:tgtEl>
                                          <p:spTgt spid="14"/>
                                        </p:tgtEl>
                                        <p:attrNameLst>
                                          <p:attrName/>
                                        </p:attrNameLst>
                                      </p:cBhvr>
                                    </p:anim>
                                  </p:childTnLst>
                                </p:cTn>
                              </p:par>
                            </p:childTnLst>
                          </p:cTn>
                        </p:par>
                        <p:par>
                          <p:cTn id="28" fill="hold">
                            <p:stCondLst>
                              <p:cond delay="0"/>
                            </p:stCondLst>
                            <p:childTnLst>
                              <p:par>
                                <p:cTn id="29" presetID="24" presetClass="entr" presetSubtype="0" fill="hold" grpId="0" nodeType="afterEffect">
                                  <p:stCondLst>
                                    <p:cond delay="0"/>
                                  </p:stCondLst>
                                  <p:childTnLst>
                                    <p:set>
                                      <p:cBhvr>
                                        <p:cTn id="30" dur="1" fill="hold">
                                          <p:stCondLst>
                                            <p:cond delay="0"/>
                                          </p:stCondLst>
                                        </p:cTn>
                                        <p:tgtEl>
                                          <p:spTgt spid="15"/>
                                        </p:tgtEl>
                                        <p:attrNameLst>
                                          <p:attrName>style.visibility</p:attrName>
                                        </p:attrNameLst>
                                      </p:cBhvr>
                                      <p:to>
                                        <p:strVal val="visible"/>
                                      </p:to>
                                    </p:set>
                                    <p:anim to="" calcmode="lin" valueType="num">
                                      <p:cBhvr>
                                        <p:cTn id="31" dur="1" fill="hold"/>
                                        <p:tgtEl>
                                          <p:spTgt spid="15"/>
                                        </p:tgtEl>
                                        <p:attrNameLst>
                                          <p:attrName/>
                                        </p:attrNameLst>
                                      </p:cBhvr>
                                    </p:anim>
                                  </p:childTnLst>
                                </p:cTn>
                              </p:par>
                            </p:childTnLst>
                          </p:cTn>
                        </p:par>
                        <p:par>
                          <p:cTn id="32" fill="hold">
                            <p:stCondLst>
                              <p:cond delay="0"/>
                            </p:stCondLst>
                            <p:childTnLst>
                              <p:par>
                                <p:cTn id="33" presetID="24" presetClass="entr" presetSubtype="0" fill="hold" grpId="0" nodeType="afterEffect">
                                  <p:stCondLst>
                                    <p:cond delay="0"/>
                                  </p:stCondLst>
                                  <p:childTnLst>
                                    <p:set>
                                      <p:cBhvr>
                                        <p:cTn id="34" dur="1" fill="hold">
                                          <p:stCondLst>
                                            <p:cond delay="0"/>
                                          </p:stCondLst>
                                        </p:cTn>
                                        <p:tgtEl>
                                          <p:spTgt spid="16"/>
                                        </p:tgtEl>
                                        <p:attrNameLst>
                                          <p:attrName>style.visibility</p:attrName>
                                        </p:attrNameLst>
                                      </p:cBhvr>
                                      <p:to>
                                        <p:strVal val="visible"/>
                                      </p:to>
                                    </p:set>
                                    <p:anim to="" calcmode="lin" valueType="num">
                                      <p:cBhvr>
                                        <p:cTn id="35" dur="1" fill="hold"/>
                                        <p:tgtEl>
                                          <p:spTgt spid="16"/>
                                        </p:tgtEl>
                                        <p:attrNameLst>
                                          <p:attrName/>
                                        </p:attrNameLst>
                                      </p:cBhvr>
                                    </p:anim>
                                  </p:childTnLst>
                                </p:cTn>
                              </p:par>
                            </p:childTnLst>
                          </p:cTn>
                        </p:par>
                        <p:par>
                          <p:cTn id="36" fill="hold">
                            <p:stCondLst>
                              <p:cond delay="0"/>
                            </p:stCondLst>
                            <p:childTnLst>
                              <p:par>
                                <p:cTn id="37" presetID="24" presetClass="entr" presetSubtype="0" fill="hold" grpId="0" nodeType="afterEffect">
                                  <p:stCondLst>
                                    <p:cond delay="0"/>
                                  </p:stCondLst>
                                  <p:childTnLst>
                                    <p:set>
                                      <p:cBhvr>
                                        <p:cTn id="38" dur="1" fill="hold">
                                          <p:stCondLst>
                                            <p:cond delay="0"/>
                                          </p:stCondLst>
                                        </p:cTn>
                                        <p:tgtEl>
                                          <p:spTgt spid="17"/>
                                        </p:tgtEl>
                                        <p:attrNameLst>
                                          <p:attrName>style.visibility</p:attrName>
                                        </p:attrNameLst>
                                      </p:cBhvr>
                                      <p:to>
                                        <p:strVal val="visible"/>
                                      </p:to>
                                    </p:set>
                                    <p:anim to="" calcmode="lin" valueType="num">
                                      <p:cBhvr>
                                        <p:cTn id="39" dur="1" fill="hold"/>
                                        <p:tgtEl>
                                          <p:spTgt spid="17"/>
                                        </p:tgtEl>
                                        <p:attrNameLst>
                                          <p:attrName/>
                                        </p:attrNameLst>
                                      </p:cBhvr>
                                    </p:anim>
                                  </p:childTnLst>
                                </p:cTn>
                              </p:par>
                            </p:childTnLst>
                          </p:cTn>
                        </p:par>
                        <p:par>
                          <p:cTn id="40" fill="hold">
                            <p:stCondLst>
                              <p:cond delay="0"/>
                            </p:stCondLst>
                            <p:childTnLst>
                              <p:par>
                                <p:cTn id="41" presetID="24" presetClass="entr" presetSubtype="0" fill="hold" grpId="0" nodeType="afterEffect">
                                  <p:stCondLst>
                                    <p:cond delay="0"/>
                                  </p:stCondLst>
                                  <p:childTnLst>
                                    <p:set>
                                      <p:cBhvr>
                                        <p:cTn id="42" dur="1" fill="hold">
                                          <p:stCondLst>
                                            <p:cond delay="0"/>
                                          </p:stCondLst>
                                        </p:cTn>
                                        <p:tgtEl>
                                          <p:spTgt spid="18"/>
                                        </p:tgtEl>
                                        <p:attrNameLst>
                                          <p:attrName>style.visibility</p:attrName>
                                        </p:attrNameLst>
                                      </p:cBhvr>
                                      <p:to>
                                        <p:strVal val="visible"/>
                                      </p:to>
                                    </p:set>
                                    <p:anim to="" calcmode="lin" valueType="num">
                                      <p:cBhvr>
                                        <p:cTn id="43" dur="1" fill="hold"/>
                                        <p:tgtEl>
                                          <p:spTgt spid="18"/>
                                        </p:tgtEl>
                                        <p:attrNameLst>
                                          <p:attrName/>
                                        </p:attrNameLst>
                                      </p:cBhvr>
                                    </p:anim>
                                  </p:childTnLst>
                                </p:cTn>
                              </p:par>
                            </p:childTnLst>
                          </p:cTn>
                        </p:par>
                        <p:par>
                          <p:cTn id="44" fill="hold">
                            <p:stCondLst>
                              <p:cond delay="0"/>
                            </p:stCondLst>
                            <p:childTnLst>
                              <p:par>
                                <p:cTn id="45" presetID="24" presetClass="entr" presetSubtype="0" fill="hold" grpId="0" nodeType="afterEffect">
                                  <p:stCondLst>
                                    <p:cond delay="0"/>
                                  </p:stCondLst>
                                  <p:childTnLst>
                                    <p:set>
                                      <p:cBhvr>
                                        <p:cTn id="46" dur="1" fill="hold">
                                          <p:stCondLst>
                                            <p:cond delay="0"/>
                                          </p:stCondLst>
                                        </p:cTn>
                                        <p:tgtEl>
                                          <p:spTgt spid="19"/>
                                        </p:tgtEl>
                                        <p:attrNameLst>
                                          <p:attrName>style.visibility</p:attrName>
                                        </p:attrNameLst>
                                      </p:cBhvr>
                                      <p:to>
                                        <p:strVal val="visible"/>
                                      </p:to>
                                    </p:set>
                                    <p:anim to="" calcmode="lin" valueType="num">
                                      <p:cBhvr>
                                        <p:cTn id="47" dur="1" fill="hold"/>
                                        <p:tgtEl>
                                          <p:spTgt spid="19"/>
                                        </p:tgtEl>
                                        <p:attrNameLst>
                                          <p:attrName/>
                                        </p:attrNameLst>
                                      </p:cBhvr>
                                    </p:anim>
                                  </p:childTnLst>
                                </p:cTn>
                              </p:par>
                            </p:childTnLst>
                          </p:cTn>
                        </p:par>
                        <p:par>
                          <p:cTn id="48" fill="hold">
                            <p:stCondLst>
                              <p:cond delay="0"/>
                            </p:stCondLst>
                            <p:childTnLst>
                              <p:par>
                                <p:cTn id="49" presetID="24" presetClass="entr" presetSubtype="0" fill="hold" grpId="0" nodeType="afterEffect">
                                  <p:stCondLst>
                                    <p:cond delay="0"/>
                                  </p:stCondLst>
                                  <p:childTnLst>
                                    <p:set>
                                      <p:cBhvr>
                                        <p:cTn id="50" dur="1" fill="hold">
                                          <p:stCondLst>
                                            <p:cond delay="0"/>
                                          </p:stCondLst>
                                        </p:cTn>
                                        <p:tgtEl>
                                          <p:spTgt spid="20"/>
                                        </p:tgtEl>
                                        <p:attrNameLst>
                                          <p:attrName>style.visibility</p:attrName>
                                        </p:attrNameLst>
                                      </p:cBhvr>
                                      <p:to>
                                        <p:strVal val="visible"/>
                                      </p:to>
                                    </p:set>
                                    <p:anim to="" calcmode="lin" valueType="num">
                                      <p:cBhvr>
                                        <p:cTn id="51" dur="1" fill="hold"/>
                                        <p:tgtEl>
                                          <p:spTgt spid="20"/>
                                        </p:tgtEl>
                                        <p:attrNameLst>
                                          <p:attrName/>
                                        </p:attrNameLst>
                                      </p:cBhvr>
                                    </p:anim>
                                  </p:childTnLst>
                                </p:cTn>
                              </p:par>
                            </p:childTnLst>
                          </p:cTn>
                        </p:par>
                        <p:par>
                          <p:cTn id="52" fill="hold">
                            <p:stCondLst>
                              <p:cond delay="0"/>
                            </p:stCondLst>
                            <p:childTnLst>
                              <p:par>
                                <p:cTn id="53" presetID="24" presetClass="entr" presetSubtype="0" fill="hold" grpId="0" nodeType="afterEffect">
                                  <p:stCondLst>
                                    <p:cond delay="0"/>
                                  </p:stCondLst>
                                  <p:childTnLst>
                                    <p:set>
                                      <p:cBhvr>
                                        <p:cTn id="54" dur="1" fill="hold">
                                          <p:stCondLst>
                                            <p:cond delay="0"/>
                                          </p:stCondLst>
                                        </p:cTn>
                                        <p:tgtEl>
                                          <p:spTgt spid="21"/>
                                        </p:tgtEl>
                                        <p:attrNameLst>
                                          <p:attrName>style.visibility</p:attrName>
                                        </p:attrNameLst>
                                      </p:cBhvr>
                                      <p:to>
                                        <p:strVal val="visible"/>
                                      </p:to>
                                    </p:set>
                                    <p:anim to="" calcmode="lin" valueType="num">
                                      <p:cBhvr>
                                        <p:cTn id="55" dur="1" fill="hold"/>
                                        <p:tgtEl>
                                          <p:spTgt spid="21"/>
                                        </p:tgtEl>
                                        <p:attrNameLst>
                                          <p:attrName/>
                                        </p:attrNameLst>
                                      </p:cBhvr>
                                    </p:anim>
                                  </p:childTnLst>
                                </p:cTn>
                              </p:par>
                            </p:childTnLst>
                          </p:cTn>
                        </p:par>
                      </p:childTnLst>
                    </p:cTn>
                  </p:par>
                  <p:par>
                    <p:cTn id="56" fill="hold">
                      <p:stCondLst>
                        <p:cond delay="indefinite"/>
                      </p:stCondLst>
                      <p:childTnLst>
                        <p:par>
                          <p:cTn id="57" fill="hold">
                            <p:stCondLst>
                              <p:cond delay="0"/>
                            </p:stCondLst>
                            <p:childTnLst>
                              <p:par>
                                <p:cTn id="58" presetID="17" presetClass="entr" presetSubtype="10" fill="hold" grpId="1" nodeType="clickEffect">
                                  <p:stCondLst>
                                    <p:cond delay="0"/>
                                  </p:stCondLst>
                                  <p:childTnLst>
                                    <p:set>
                                      <p:cBhvr>
                                        <p:cTn id="59" dur="1" fill="hold">
                                          <p:stCondLst>
                                            <p:cond delay="0"/>
                                          </p:stCondLst>
                                        </p:cTn>
                                        <p:tgtEl>
                                          <p:spTgt spid="9"/>
                                        </p:tgtEl>
                                        <p:attrNameLst>
                                          <p:attrName>style.visibility</p:attrName>
                                        </p:attrNameLst>
                                      </p:cBhvr>
                                      <p:to>
                                        <p:strVal val="visible"/>
                                      </p:to>
                                    </p:set>
                                    <p:anim calcmode="lin" valueType="num">
                                      <p:cBhvr>
                                        <p:cTn id="60" dur="500" fill="hold"/>
                                        <p:tgtEl>
                                          <p:spTgt spid="9"/>
                                        </p:tgtEl>
                                        <p:attrNameLst>
                                          <p:attrName>ppt_w</p:attrName>
                                        </p:attrNameLst>
                                      </p:cBhvr>
                                      <p:tavLst>
                                        <p:tav tm="0">
                                          <p:val>
                                            <p:fltVal val="0"/>
                                          </p:val>
                                        </p:tav>
                                        <p:tav tm="100000">
                                          <p:val>
                                            <p:strVal val="#ppt_w"/>
                                          </p:val>
                                        </p:tav>
                                      </p:tavLst>
                                    </p:anim>
                                    <p:anim calcmode="lin" valueType="num">
                                      <p:cBhvr>
                                        <p:cTn id="61" dur="500" fill="hold"/>
                                        <p:tgtEl>
                                          <p:spTgt spid="9"/>
                                        </p:tgtEl>
                                        <p:attrNameLst>
                                          <p:attrName>ppt_h</p:attrName>
                                        </p:attrNameLst>
                                      </p:cBhvr>
                                      <p:tavLst>
                                        <p:tav tm="0">
                                          <p:val>
                                            <p:strVal val="#ppt_h"/>
                                          </p:val>
                                        </p:tav>
                                        <p:tav tm="100000">
                                          <p:val>
                                            <p:strVal val="#ppt_h"/>
                                          </p:val>
                                        </p:tav>
                                      </p:tavLst>
                                    </p:anim>
                                  </p:childTnLst>
                                </p:cTn>
                              </p:par>
                              <p:par>
                                <p:cTn id="62" presetID="17" presetClass="entr" presetSubtype="10" fill="hold" grpId="1" nodeType="withEffect">
                                  <p:stCondLst>
                                    <p:cond delay="0"/>
                                  </p:stCondLst>
                                  <p:childTnLst>
                                    <p:set>
                                      <p:cBhvr>
                                        <p:cTn id="63" dur="1" fill="hold">
                                          <p:stCondLst>
                                            <p:cond delay="0"/>
                                          </p:stCondLst>
                                        </p:cTn>
                                        <p:tgtEl>
                                          <p:spTgt spid="10"/>
                                        </p:tgtEl>
                                        <p:attrNameLst>
                                          <p:attrName>style.visibility</p:attrName>
                                        </p:attrNameLst>
                                      </p:cBhvr>
                                      <p:to>
                                        <p:strVal val="visible"/>
                                      </p:to>
                                    </p:set>
                                    <p:anim calcmode="lin" valueType="num">
                                      <p:cBhvr>
                                        <p:cTn id="64" dur="500" fill="hold"/>
                                        <p:tgtEl>
                                          <p:spTgt spid="10"/>
                                        </p:tgtEl>
                                        <p:attrNameLst>
                                          <p:attrName>ppt_w</p:attrName>
                                        </p:attrNameLst>
                                      </p:cBhvr>
                                      <p:tavLst>
                                        <p:tav tm="0">
                                          <p:val>
                                            <p:fltVal val="0"/>
                                          </p:val>
                                        </p:tav>
                                        <p:tav tm="100000">
                                          <p:val>
                                            <p:strVal val="#ppt_w"/>
                                          </p:val>
                                        </p:tav>
                                      </p:tavLst>
                                    </p:anim>
                                    <p:anim calcmode="lin" valueType="num">
                                      <p:cBhvr>
                                        <p:cTn id="65" dur="500" fill="hold"/>
                                        <p:tgtEl>
                                          <p:spTgt spid="10"/>
                                        </p:tgtEl>
                                        <p:attrNameLst>
                                          <p:attrName>ppt_h</p:attrName>
                                        </p:attrNameLst>
                                      </p:cBhvr>
                                      <p:tavLst>
                                        <p:tav tm="0">
                                          <p:val>
                                            <p:strVal val="#ppt_h"/>
                                          </p:val>
                                        </p:tav>
                                        <p:tav tm="100000">
                                          <p:val>
                                            <p:strVal val="#ppt_h"/>
                                          </p:val>
                                        </p:tav>
                                      </p:tavLst>
                                    </p:anim>
                                  </p:childTnLst>
                                </p:cTn>
                              </p:par>
                              <p:par>
                                <p:cTn id="66" presetID="17" presetClass="entr" presetSubtype="10" fill="hold" grpId="1" nodeType="withEffect">
                                  <p:stCondLst>
                                    <p:cond delay="0"/>
                                  </p:stCondLst>
                                  <p:childTnLst>
                                    <p:set>
                                      <p:cBhvr>
                                        <p:cTn id="67" dur="1" fill="hold">
                                          <p:stCondLst>
                                            <p:cond delay="0"/>
                                          </p:stCondLst>
                                        </p:cTn>
                                        <p:tgtEl>
                                          <p:spTgt spid="11"/>
                                        </p:tgtEl>
                                        <p:attrNameLst>
                                          <p:attrName>style.visibility</p:attrName>
                                        </p:attrNameLst>
                                      </p:cBhvr>
                                      <p:to>
                                        <p:strVal val="visible"/>
                                      </p:to>
                                    </p:set>
                                    <p:anim calcmode="lin" valueType="num">
                                      <p:cBhvr>
                                        <p:cTn id="68" dur="500" fill="hold"/>
                                        <p:tgtEl>
                                          <p:spTgt spid="11"/>
                                        </p:tgtEl>
                                        <p:attrNameLst>
                                          <p:attrName>ppt_w</p:attrName>
                                        </p:attrNameLst>
                                      </p:cBhvr>
                                      <p:tavLst>
                                        <p:tav tm="0">
                                          <p:val>
                                            <p:fltVal val="0"/>
                                          </p:val>
                                        </p:tav>
                                        <p:tav tm="100000">
                                          <p:val>
                                            <p:strVal val="#ppt_w"/>
                                          </p:val>
                                        </p:tav>
                                      </p:tavLst>
                                    </p:anim>
                                    <p:anim calcmode="lin" valueType="num">
                                      <p:cBhvr>
                                        <p:cTn id="69" dur="500" fill="hold"/>
                                        <p:tgtEl>
                                          <p:spTgt spid="11"/>
                                        </p:tgtEl>
                                        <p:attrNameLst>
                                          <p:attrName>ppt_h</p:attrName>
                                        </p:attrNameLst>
                                      </p:cBhvr>
                                      <p:tavLst>
                                        <p:tav tm="0">
                                          <p:val>
                                            <p:strVal val="#ppt_h"/>
                                          </p:val>
                                        </p:tav>
                                        <p:tav tm="100000">
                                          <p:val>
                                            <p:strVal val="#ppt_h"/>
                                          </p:val>
                                        </p:tav>
                                      </p:tavLst>
                                    </p:anim>
                                  </p:childTnLst>
                                </p:cTn>
                              </p:par>
                              <p:par>
                                <p:cTn id="70" presetID="17" presetClass="entr" presetSubtype="10" fill="hold" grpId="1" nodeType="withEffect">
                                  <p:stCondLst>
                                    <p:cond delay="0"/>
                                  </p:stCondLst>
                                  <p:childTnLst>
                                    <p:set>
                                      <p:cBhvr>
                                        <p:cTn id="71" dur="1" fill="hold">
                                          <p:stCondLst>
                                            <p:cond delay="0"/>
                                          </p:stCondLst>
                                        </p:cTn>
                                        <p:tgtEl>
                                          <p:spTgt spid="12"/>
                                        </p:tgtEl>
                                        <p:attrNameLst>
                                          <p:attrName>style.visibility</p:attrName>
                                        </p:attrNameLst>
                                      </p:cBhvr>
                                      <p:to>
                                        <p:strVal val="visible"/>
                                      </p:to>
                                    </p:set>
                                    <p:anim calcmode="lin" valueType="num">
                                      <p:cBhvr>
                                        <p:cTn id="72" dur="500" fill="hold"/>
                                        <p:tgtEl>
                                          <p:spTgt spid="12"/>
                                        </p:tgtEl>
                                        <p:attrNameLst>
                                          <p:attrName>ppt_w</p:attrName>
                                        </p:attrNameLst>
                                      </p:cBhvr>
                                      <p:tavLst>
                                        <p:tav tm="0">
                                          <p:val>
                                            <p:fltVal val="0"/>
                                          </p:val>
                                        </p:tav>
                                        <p:tav tm="100000">
                                          <p:val>
                                            <p:strVal val="#ppt_w"/>
                                          </p:val>
                                        </p:tav>
                                      </p:tavLst>
                                    </p:anim>
                                    <p:anim calcmode="lin" valueType="num">
                                      <p:cBhvr>
                                        <p:cTn id="73" dur="500" fill="hold"/>
                                        <p:tgtEl>
                                          <p:spTgt spid="12"/>
                                        </p:tgtEl>
                                        <p:attrNameLst>
                                          <p:attrName>ppt_h</p:attrName>
                                        </p:attrNameLst>
                                      </p:cBhvr>
                                      <p:tavLst>
                                        <p:tav tm="0">
                                          <p:val>
                                            <p:strVal val="#ppt_h"/>
                                          </p:val>
                                        </p:tav>
                                        <p:tav tm="100000">
                                          <p:val>
                                            <p:strVal val="#ppt_h"/>
                                          </p:val>
                                        </p:tav>
                                      </p:tavLst>
                                    </p:anim>
                                  </p:childTnLst>
                                </p:cTn>
                              </p:par>
                              <p:par>
                                <p:cTn id="74" presetID="17" presetClass="entr" presetSubtype="10" fill="hold" grpId="1" nodeType="withEffect">
                                  <p:stCondLst>
                                    <p:cond delay="0"/>
                                  </p:stCondLst>
                                  <p:childTnLst>
                                    <p:set>
                                      <p:cBhvr>
                                        <p:cTn id="75" dur="1" fill="hold">
                                          <p:stCondLst>
                                            <p:cond delay="0"/>
                                          </p:stCondLst>
                                        </p:cTn>
                                        <p:tgtEl>
                                          <p:spTgt spid="13"/>
                                        </p:tgtEl>
                                        <p:attrNameLst>
                                          <p:attrName>style.visibility</p:attrName>
                                        </p:attrNameLst>
                                      </p:cBhvr>
                                      <p:to>
                                        <p:strVal val="visible"/>
                                      </p:to>
                                    </p:set>
                                    <p:anim calcmode="lin" valueType="num">
                                      <p:cBhvr>
                                        <p:cTn id="76" dur="500" fill="hold"/>
                                        <p:tgtEl>
                                          <p:spTgt spid="13"/>
                                        </p:tgtEl>
                                        <p:attrNameLst>
                                          <p:attrName>ppt_w</p:attrName>
                                        </p:attrNameLst>
                                      </p:cBhvr>
                                      <p:tavLst>
                                        <p:tav tm="0">
                                          <p:val>
                                            <p:fltVal val="0"/>
                                          </p:val>
                                        </p:tav>
                                        <p:tav tm="100000">
                                          <p:val>
                                            <p:strVal val="#ppt_w"/>
                                          </p:val>
                                        </p:tav>
                                      </p:tavLst>
                                    </p:anim>
                                    <p:anim calcmode="lin" valueType="num">
                                      <p:cBhvr>
                                        <p:cTn id="77" dur="500" fill="hold"/>
                                        <p:tgtEl>
                                          <p:spTgt spid="13"/>
                                        </p:tgtEl>
                                        <p:attrNameLst>
                                          <p:attrName>ppt_h</p:attrName>
                                        </p:attrNameLst>
                                      </p:cBhvr>
                                      <p:tavLst>
                                        <p:tav tm="0">
                                          <p:val>
                                            <p:strVal val="#ppt_h"/>
                                          </p:val>
                                        </p:tav>
                                        <p:tav tm="100000">
                                          <p:val>
                                            <p:strVal val="#ppt_h"/>
                                          </p:val>
                                        </p:tav>
                                      </p:tavLst>
                                    </p:anim>
                                  </p:childTnLst>
                                </p:cTn>
                              </p:par>
                              <p:par>
                                <p:cTn id="78" presetID="17" presetClass="entr" presetSubtype="10" fill="hold" grpId="1" nodeType="withEffect">
                                  <p:stCondLst>
                                    <p:cond delay="0"/>
                                  </p:stCondLst>
                                  <p:childTnLst>
                                    <p:set>
                                      <p:cBhvr>
                                        <p:cTn id="79" dur="1" fill="hold">
                                          <p:stCondLst>
                                            <p:cond delay="0"/>
                                          </p:stCondLst>
                                        </p:cTn>
                                        <p:tgtEl>
                                          <p:spTgt spid="14"/>
                                        </p:tgtEl>
                                        <p:attrNameLst>
                                          <p:attrName>style.visibility</p:attrName>
                                        </p:attrNameLst>
                                      </p:cBhvr>
                                      <p:to>
                                        <p:strVal val="visible"/>
                                      </p:to>
                                    </p:set>
                                    <p:anim calcmode="lin" valueType="num">
                                      <p:cBhvr>
                                        <p:cTn id="80" dur="500" fill="hold"/>
                                        <p:tgtEl>
                                          <p:spTgt spid="14"/>
                                        </p:tgtEl>
                                        <p:attrNameLst>
                                          <p:attrName>ppt_w</p:attrName>
                                        </p:attrNameLst>
                                      </p:cBhvr>
                                      <p:tavLst>
                                        <p:tav tm="0">
                                          <p:val>
                                            <p:fltVal val="0"/>
                                          </p:val>
                                        </p:tav>
                                        <p:tav tm="100000">
                                          <p:val>
                                            <p:strVal val="#ppt_w"/>
                                          </p:val>
                                        </p:tav>
                                      </p:tavLst>
                                    </p:anim>
                                    <p:anim calcmode="lin" valueType="num">
                                      <p:cBhvr>
                                        <p:cTn id="81" dur="500" fill="hold"/>
                                        <p:tgtEl>
                                          <p:spTgt spid="14"/>
                                        </p:tgtEl>
                                        <p:attrNameLst>
                                          <p:attrName>ppt_h</p:attrName>
                                        </p:attrNameLst>
                                      </p:cBhvr>
                                      <p:tavLst>
                                        <p:tav tm="0">
                                          <p:val>
                                            <p:strVal val="#ppt_h"/>
                                          </p:val>
                                        </p:tav>
                                        <p:tav tm="100000">
                                          <p:val>
                                            <p:strVal val="#ppt_h"/>
                                          </p:val>
                                        </p:tav>
                                      </p:tavLst>
                                    </p:anim>
                                  </p:childTnLst>
                                </p:cTn>
                              </p:par>
                              <p:par>
                                <p:cTn id="82" presetID="17" presetClass="entr" presetSubtype="10" fill="hold" grpId="1" nodeType="withEffect">
                                  <p:stCondLst>
                                    <p:cond delay="0"/>
                                  </p:stCondLst>
                                  <p:childTnLst>
                                    <p:set>
                                      <p:cBhvr>
                                        <p:cTn id="83" dur="1" fill="hold">
                                          <p:stCondLst>
                                            <p:cond delay="0"/>
                                          </p:stCondLst>
                                        </p:cTn>
                                        <p:tgtEl>
                                          <p:spTgt spid="15"/>
                                        </p:tgtEl>
                                        <p:attrNameLst>
                                          <p:attrName>style.visibility</p:attrName>
                                        </p:attrNameLst>
                                      </p:cBhvr>
                                      <p:to>
                                        <p:strVal val="visible"/>
                                      </p:to>
                                    </p:set>
                                    <p:anim calcmode="lin" valueType="num">
                                      <p:cBhvr>
                                        <p:cTn id="84" dur="500" fill="hold"/>
                                        <p:tgtEl>
                                          <p:spTgt spid="15"/>
                                        </p:tgtEl>
                                        <p:attrNameLst>
                                          <p:attrName>ppt_w</p:attrName>
                                        </p:attrNameLst>
                                      </p:cBhvr>
                                      <p:tavLst>
                                        <p:tav tm="0">
                                          <p:val>
                                            <p:fltVal val="0"/>
                                          </p:val>
                                        </p:tav>
                                        <p:tav tm="100000">
                                          <p:val>
                                            <p:strVal val="#ppt_w"/>
                                          </p:val>
                                        </p:tav>
                                      </p:tavLst>
                                    </p:anim>
                                    <p:anim calcmode="lin" valueType="num">
                                      <p:cBhvr>
                                        <p:cTn id="85" dur="500" fill="hold"/>
                                        <p:tgtEl>
                                          <p:spTgt spid="15"/>
                                        </p:tgtEl>
                                        <p:attrNameLst>
                                          <p:attrName>ppt_h</p:attrName>
                                        </p:attrNameLst>
                                      </p:cBhvr>
                                      <p:tavLst>
                                        <p:tav tm="0">
                                          <p:val>
                                            <p:strVal val="#ppt_h"/>
                                          </p:val>
                                        </p:tav>
                                        <p:tav tm="100000">
                                          <p:val>
                                            <p:strVal val="#ppt_h"/>
                                          </p:val>
                                        </p:tav>
                                      </p:tavLst>
                                    </p:anim>
                                  </p:childTnLst>
                                </p:cTn>
                              </p:par>
                              <p:par>
                                <p:cTn id="86" presetID="17" presetClass="entr" presetSubtype="10" fill="hold" grpId="1" nodeType="withEffect">
                                  <p:stCondLst>
                                    <p:cond delay="0"/>
                                  </p:stCondLst>
                                  <p:childTnLst>
                                    <p:set>
                                      <p:cBhvr>
                                        <p:cTn id="87" dur="1" fill="hold">
                                          <p:stCondLst>
                                            <p:cond delay="0"/>
                                          </p:stCondLst>
                                        </p:cTn>
                                        <p:tgtEl>
                                          <p:spTgt spid="16"/>
                                        </p:tgtEl>
                                        <p:attrNameLst>
                                          <p:attrName>style.visibility</p:attrName>
                                        </p:attrNameLst>
                                      </p:cBhvr>
                                      <p:to>
                                        <p:strVal val="visible"/>
                                      </p:to>
                                    </p:set>
                                    <p:anim calcmode="lin" valueType="num">
                                      <p:cBhvr>
                                        <p:cTn id="88" dur="500" fill="hold"/>
                                        <p:tgtEl>
                                          <p:spTgt spid="16"/>
                                        </p:tgtEl>
                                        <p:attrNameLst>
                                          <p:attrName>ppt_w</p:attrName>
                                        </p:attrNameLst>
                                      </p:cBhvr>
                                      <p:tavLst>
                                        <p:tav tm="0">
                                          <p:val>
                                            <p:fltVal val="0"/>
                                          </p:val>
                                        </p:tav>
                                        <p:tav tm="100000">
                                          <p:val>
                                            <p:strVal val="#ppt_w"/>
                                          </p:val>
                                        </p:tav>
                                      </p:tavLst>
                                    </p:anim>
                                    <p:anim calcmode="lin" valueType="num">
                                      <p:cBhvr>
                                        <p:cTn id="89" dur="500" fill="hold"/>
                                        <p:tgtEl>
                                          <p:spTgt spid="16"/>
                                        </p:tgtEl>
                                        <p:attrNameLst>
                                          <p:attrName>ppt_h</p:attrName>
                                        </p:attrNameLst>
                                      </p:cBhvr>
                                      <p:tavLst>
                                        <p:tav tm="0">
                                          <p:val>
                                            <p:strVal val="#ppt_h"/>
                                          </p:val>
                                        </p:tav>
                                        <p:tav tm="100000">
                                          <p:val>
                                            <p:strVal val="#ppt_h"/>
                                          </p:val>
                                        </p:tav>
                                      </p:tavLst>
                                    </p:anim>
                                  </p:childTnLst>
                                </p:cTn>
                              </p:par>
                              <p:par>
                                <p:cTn id="90" presetID="17" presetClass="entr" presetSubtype="10" fill="hold" grpId="1" nodeType="withEffect">
                                  <p:stCondLst>
                                    <p:cond delay="0"/>
                                  </p:stCondLst>
                                  <p:childTnLst>
                                    <p:set>
                                      <p:cBhvr>
                                        <p:cTn id="91" dur="1" fill="hold">
                                          <p:stCondLst>
                                            <p:cond delay="0"/>
                                          </p:stCondLst>
                                        </p:cTn>
                                        <p:tgtEl>
                                          <p:spTgt spid="17"/>
                                        </p:tgtEl>
                                        <p:attrNameLst>
                                          <p:attrName>style.visibility</p:attrName>
                                        </p:attrNameLst>
                                      </p:cBhvr>
                                      <p:to>
                                        <p:strVal val="visible"/>
                                      </p:to>
                                    </p:set>
                                    <p:anim calcmode="lin" valueType="num">
                                      <p:cBhvr>
                                        <p:cTn id="92" dur="500" fill="hold"/>
                                        <p:tgtEl>
                                          <p:spTgt spid="17"/>
                                        </p:tgtEl>
                                        <p:attrNameLst>
                                          <p:attrName>ppt_w</p:attrName>
                                        </p:attrNameLst>
                                      </p:cBhvr>
                                      <p:tavLst>
                                        <p:tav tm="0">
                                          <p:val>
                                            <p:fltVal val="0"/>
                                          </p:val>
                                        </p:tav>
                                        <p:tav tm="100000">
                                          <p:val>
                                            <p:strVal val="#ppt_w"/>
                                          </p:val>
                                        </p:tav>
                                      </p:tavLst>
                                    </p:anim>
                                    <p:anim calcmode="lin" valueType="num">
                                      <p:cBhvr>
                                        <p:cTn id="93" dur="500" fill="hold"/>
                                        <p:tgtEl>
                                          <p:spTgt spid="17"/>
                                        </p:tgtEl>
                                        <p:attrNameLst>
                                          <p:attrName>ppt_h</p:attrName>
                                        </p:attrNameLst>
                                      </p:cBhvr>
                                      <p:tavLst>
                                        <p:tav tm="0">
                                          <p:val>
                                            <p:strVal val="#ppt_h"/>
                                          </p:val>
                                        </p:tav>
                                        <p:tav tm="100000">
                                          <p:val>
                                            <p:strVal val="#ppt_h"/>
                                          </p:val>
                                        </p:tav>
                                      </p:tavLst>
                                    </p:anim>
                                  </p:childTnLst>
                                </p:cTn>
                              </p:par>
                              <p:par>
                                <p:cTn id="94" presetID="17" presetClass="entr" presetSubtype="10" fill="hold" grpId="1" nodeType="withEffect">
                                  <p:stCondLst>
                                    <p:cond delay="0"/>
                                  </p:stCondLst>
                                  <p:childTnLst>
                                    <p:set>
                                      <p:cBhvr>
                                        <p:cTn id="95" dur="1" fill="hold">
                                          <p:stCondLst>
                                            <p:cond delay="0"/>
                                          </p:stCondLst>
                                        </p:cTn>
                                        <p:tgtEl>
                                          <p:spTgt spid="18"/>
                                        </p:tgtEl>
                                        <p:attrNameLst>
                                          <p:attrName>style.visibility</p:attrName>
                                        </p:attrNameLst>
                                      </p:cBhvr>
                                      <p:to>
                                        <p:strVal val="visible"/>
                                      </p:to>
                                    </p:set>
                                    <p:anim calcmode="lin" valueType="num">
                                      <p:cBhvr>
                                        <p:cTn id="96" dur="500" fill="hold"/>
                                        <p:tgtEl>
                                          <p:spTgt spid="18"/>
                                        </p:tgtEl>
                                        <p:attrNameLst>
                                          <p:attrName>ppt_w</p:attrName>
                                        </p:attrNameLst>
                                      </p:cBhvr>
                                      <p:tavLst>
                                        <p:tav tm="0">
                                          <p:val>
                                            <p:fltVal val="0"/>
                                          </p:val>
                                        </p:tav>
                                        <p:tav tm="100000">
                                          <p:val>
                                            <p:strVal val="#ppt_w"/>
                                          </p:val>
                                        </p:tav>
                                      </p:tavLst>
                                    </p:anim>
                                    <p:anim calcmode="lin" valueType="num">
                                      <p:cBhvr>
                                        <p:cTn id="97" dur="500" fill="hold"/>
                                        <p:tgtEl>
                                          <p:spTgt spid="18"/>
                                        </p:tgtEl>
                                        <p:attrNameLst>
                                          <p:attrName>ppt_h</p:attrName>
                                        </p:attrNameLst>
                                      </p:cBhvr>
                                      <p:tavLst>
                                        <p:tav tm="0">
                                          <p:val>
                                            <p:strVal val="#ppt_h"/>
                                          </p:val>
                                        </p:tav>
                                        <p:tav tm="100000">
                                          <p:val>
                                            <p:strVal val="#ppt_h"/>
                                          </p:val>
                                        </p:tav>
                                      </p:tavLst>
                                    </p:anim>
                                  </p:childTnLst>
                                </p:cTn>
                              </p:par>
                              <p:par>
                                <p:cTn id="98" presetID="17" presetClass="entr" presetSubtype="10" fill="hold" grpId="1" nodeType="withEffect">
                                  <p:stCondLst>
                                    <p:cond delay="0"/>
                                  </p:stCondLst>
                                  <p:childTnLst>
                                    <p:set>
                                      <p:cBhvr>
                                        <p:cTn id="99" dur="1" fill="hold">
                                          <p:stCondLst>
                                            <p:cond delay="0"/>
                                          </p:stCondLst>
                                        </p:cTn>
                                        <p:tgtEl>
                                          <p:spTgt spid="19"/>
                                        </p:tgtEl>
                                        <p:attrNameLst>
                                          <p:attrName>style.visibility</p:attrName>
                                        </p:attrNameLst>
                                      </p:cBhvr>
                                      <p:to>
                                        <p:strVal val="visible"/>
                                      </p:to>
                                    </p:set>
                                    <p:anim calcmode="lin" valueType="num">
                                      <p:cBhvr>
                                        <p:cTn id="100" dur="500" fill="hold"/>
                                        <p:tgtEl>
                                          <p:spTgt spid="19"/>
                                        </p:tgtEl>
                                        <p:attrNameLst>
                                          <p:attrName>ppt_w</p:attrName>
                                        </p:attrNameLst>
                                      </p:cBhvr>
                                      <p:tavLst>
                                        <p:tav tm="0">
                                          <p:val>
                                            <p:fltVal val="0"/>
                                          </p:val>
                                        </p:tav>
                                        <p:tav tm="100000">
                                          <p:val>
                                            <p:strVal val="#ppt_w"/>
                                          </p:val>
                                        </p:tav>
                                      </p:tavLst>
                                    </p:anim>
                                    <p:anim calcmode="lin" valueType="num">
                                      <p:cBhvr>
                                        <p:cTn id="101" dur="500" fill="hold"/>
                                        <p:tgtEl>
                                          <p:spTgt spid="19"/>
                                        </p:tgtEl>
                                        <p:attrNameLst>
                                          <p:attrName>ppt_h</p:attrName>
                                        </p:attrNameLst>
                                      </p:cBhvr>
                                      <p:tavLst>
                                        <p:tav tm="0">
                                          <p:val>
                                            <p:strVal val="#ppt_h"/>
                                          </p:val>
                                        </p:tav>
                                        <p:tav tm="100000">
                                          <p:val>
                                            <p:strVal val="#ppt_h"/>
                                          </p:val>
                                        </p:tav>
                                      </p:tavLst>
                                    </p:anim>
                                  </p:childTnLst>
                                </p:cTn>
                              </p:par>
                              <p:par>
                                <p:cTn id="102" presetID="17" presetClass="entr" presetSubtype="10" fill="hold" grpId="1" nodeType="withEffect">
                                  <p:stCondLst>
                                    <p:cond delay="0"/>
                                  </p:stCondLst>
                                  <p:childTnLst>
                                    <p:set>
                                      <p:cBhvr>
                                        <p:cTn id="103" dur="1" fill="hold">
                                          <p:stCondLst>
                                            <p:cond delay="0"/>
                                          </p:stCondLst>
                                        </p:cTn>
                                        <p:tgtEl>
                                          <p:spTgt spid="20"/>
                                        </p:tgtEl>
                                        <p:attrNameLst>
                                          <p:attrName>style.visibility</p:attrName>
                                        </p:attrNameLst>
                                      </p:cBhvr>
                                      <p:to>
                                        <p:strVal val="visible"/>
                                      </p:to>
                                    </p:set>
                                    <p:anim calcmode="lin" valueType="num">
                                      <p:cBhvr>
                                        <p:cTn id="104" dur="500" fill="hold"/>
                                        <p:tgtEl>
                                          <p:spTgt spid="20"/>
                                        </p:tgtEl>
                                        <p:attrNameLst>
                                          <p:attrName>ppt_w</p:attrName>
                                        </p:attrNameLst>
                                      </p:cBhvr>
                                      <p:tavLst>
                                        <p:tav tm="0">
                                          <p:val>
                                            <p:fltVal val="0"/>
                                          </p:val>
                                        </p:tav>
                                        <p:tav tm="100000">
                                          <p:val>
                                            <p:strVal val="#ppt_w"/>
                                          </p:val>
                                        </p:tav>
                                      </p:tavLst>
                                    </p:anim>
                                    <p:anim calcmode="lin" valueType="num">
                                      <p:cBhvr>
                                        <p:cTn id="105" dur="500" fill="hold"/>
                                        <p:tgtEl>
                                          <p:spTgt spid="20"/>
                                        </p:tgtEl>
                                        <p:attrNameLst>
                                          <p:attrName>ppt_h</p:attrName>
                                        </p:attrNameLst>
                                      </p:cBhvr>
                                      <p:tavLst>
                                        <p:tav tm="0">
                                          <p:val>
                                            <p:strVal val="#ppt_h"/>
                                          </p:val>
                                        </p:tav>
                                        <p:tav tm="100000">
                                          <p:val>
                                            <p:strVal val="#ppt_h"/>
                                          </p:val>
                                        </p:tav>
                                      </p:tavLst>
                                    </p:anim>
                                  </p:childTnLst>
                                </p:cTn>
                              </p:par>
                              <p:par>
                                <p:cTn id="106" presetID="17" presetClass="entr" presetSubtype="10" fill="hold" grpId="1" nodeType="withEffect">
                                  <p:stCondLst>
                                    <p:cond delay="0"/>
                                  </p:stCondLst>
                                  <p:childTnLst>
                                    <p:set>
                                      <p:cBhvr>
                                        <p:cTn id="107" dur="1" fill="hold">
                                          <p:stCondLst>
                                            <p:cond delay="0"/>
                                          </p:stCondLst>
                                        </p:cTn>
                                        <p:tgtEl>
                                          <p:spTgt spid="21"/>
                                        </p:tgtEl>
                                        <p:attrNameLst>
                                          <p:attrName>style.visibility</p:attrName>
                                        </p:attrNameLst>
                                      </p:cBhvr>
                                      <p:to>
                                        <p:strVal val="visible"/>
                                      </p:to>
                                    </p:set>
                                    <p:anim calcmode="lin" valueType="num">
                                      <p:cBhvr>
                                        <p:cTn id="108" dur="500" fill="hold"/>
                                        <p:tgtEl>
                                          <p:spTgt spid="21"/>
                                        </p:tgtEl>
                                        <p:attrNameLst>
                                          <p:attrName>ppt_w</p:attrName>
                                        </p:attrNameLst>
                                      </p:cBhvr>
                                      <p:tavLst>
                                        <p:tav tm="0">
                                          <p:val>
                                            <p:fltVal val="0"/>
                                          </p:val>
                                        </p:tav>
                                        <p:tav tm="100000">
                                          <p:val>
                                            <p:strVal val="#ppt_w"/>
                                          </p:val>
                                        </p:tav>
                                      </p:tavLst>
                                    </p:anim>
                                    <p:anim calcmode="lin" valueType="num">
                                      <p:cBhvr>
                                        <p:cTn id="109" dur="500" fill="hold"/>
                                        <p:tgtEl>
                                          <p:spTgt spid="21"/>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9" grpId="1" animBg="1"/>
      <p:bldP spid="10" grpId="0" animBg="1"/>
      <p:bldP spid="10" grpId="1" animBg="1"/>
      <p:bldP spid="11" grpId="0" animBg="1"/>
      <p:bldP spid="11" grpId="1" animBg="1"/>
      <p:bldP spid="12" grpId="0" animBg="1"/>
      <p:bldP spid="12" grpId="1" animBg="1"/>
      <p:bldP spid="13" grpId="0" animBg="1"/>
      <p:bldP spid="13" grpId="1" animBg="1"/>
      <p:bldP spid="14" grpId="0" animBg="1"/>
      <p:bldP spid="14" grpId="1" animBg="1"/>
      <p:bldP spid="15" grpId="0" animBg="1"/>
      <p:bldP spid="15" grpId="1" animBg="1"/>
      <p:bldP spid="16" grpId="0" animBg="1"/>
      <p:bldP spid="16" grpId="1" animBg="1"/>
      <p:bldP spid="17" grpId="0" animBg="1"/>
      <p:bldP spid="17" grpId="1" animBg="1"/>
      <p:bldP spid="18" grpId="0" animBg="1"/>
      <p:bldP spid="18" grpId="1" animBg="1"/>
      <p:bldP spid="19" grpId="0" animBg="1"/>
      <p:bldP spid="19" grpId="1" animBg="1"/>
      <p:bldP spid="20" grpId="0"/>
      <p:bldP spid="20" grpId="1"/>
      <p:bldP spid="21" grpId="0"/>
      <p:bldP spid="21" grpId="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مجموعة 1"/>
          <p:cNvGrpSpPr/>
          <p:nvPr/>
        </p:nvGrpSpPr>
        <p:grpSpPr>
          <a:xfrm>
            <a:off x="-36512" y="-99392"/>
            <a:ext cx="2376264" cy="7128792"/>
            <a:chOff x="-36512" y="-99392"/>
            <a:chExt cx="2376264" cy="7128792"/>
          </a:xfrm>
        </p:grpSpPr>
        <p:pic>
          <p:nvPicPr>
            <p:cNvPr id="3" name="Picture 2" descr="C:\Users\acer\Pictures\Documents\Office Automation\lecture2\UNS37892.gif"/>
            <p:cNvPicPr>
              <a:picLocks noChangeAspect="1" noChangeArrowheads="1"/>
            </p:cNvPicPr>
            <p:nvPr/>
          </p:nvPicPr>
          <p:blipFill>
            <a:blip r:embed="rId2" cstate="print">
              <a:duotone>
                <a:schemeClr val="accent5">
                  <a:shade val="45000"/>
                  <a:satMod val="135000"/>
                </a:schemeClr>
                <a:prstClr val="white"/>
              </a:duotone>
            </a:blip>
            <a:srcRect l="51512" t="2520" r="10689" b="9281"/>
            <a:stretch>
              <a:fillRect/>
            </a:stretch>
          </p:blipFill>
          <p:spPr bwMode="auto">
            <a:xfrm>
              <a:off x="-36512" y="-99392"/>
              <a:ext cx="2376264" cy="7128792"/>
            </a:xfrm>
            <a:prstGeom prst="rect">
              <a:avLst/>
            </a:prstGeom>
            <a:noFill/>
          </p:spPr>
        </p:pic>
        <p:pic>
          <p:nvPicPr>
            <p:cNvPr id="4" name="Picture 3" descr="C:\Users\acer\Pictures\Documents\Office Automation\lecture2\offices4.jpg"/>
            <p:cNvPicPr>
              <a:picLocks noChangeAspect="1" noChangeArrowheads="1"/>
            </p:cNvPicPr>
            <p:nvPr/>
          </p:nvPicPr>
          <p:blipFill>
            <a:blip r:embed="rId3" cstate="print"/>
            <a:srcRect/>
            <a:stretch>
              <a:fillRect/>
            </a:stretch>
          </p:blipFill>
          <p:spPr bwMode="auto">
            <a:xfrm>
              <a:off x="395536" y="1628800"/>
              <a:ext cx="1368152" cy="1008112"/>
            </a:xfrm>
            <a:prstGeom prst="rect">
              <a:avLst/>
            </a:prstGeom>
            <a:noFill/>
          </p:spPr>
        </p:pic>
        <p:pic>
          <p:nvPicPr>
            <p:cNvPr id="5" name="Picture 4" descr="C:\Users\acer\Pictures\Documents\Office Automation\lecture2\large-offices-5.jpg"/>
            <p:cNvPicPr>
              <a:picLocks noChangeAspect="1" noChangeArrowheads="1"/>
            </p:cNvPicPr>
            <p:nvPr/>
          </p:nvPicPr>
          <p:blipFill>
            <a:blip r:embed="rId4" cstate="print"/>
            <a:srcRect/>
            <a:stretch>
              <a:fillRect/>
            </a:stretch>
          </p:blipFill>
          <p:spPr bwMode="auto">
            <a:xfrm>
              <a:off x="395536" y="188640"/>
              <a:ext cx="1368152" cy="1118865"/>
            </a:xfrm>
            <a:prstGeom prst="rect">
              <a:avLst/>
            </a:prstGeom>
            <a:noFill/>
          </p:spPr>
        </p:pic>
        <p:pic>
          <p:nvPicPr>
            <p:cNvPr id="6" name="Picture 2" descr="C:\Users\acer\Pictures\Documents\Office Automation\lecture2\549432-attorney-carol-stream-il-moroni-law-offices-attorney.jpg"/>
            <p:cNvPicPr>
              <a:picLocks noChangeAspect="1" noChangeArrowheads="1"/>
            </p:cNvPicPr>
            <p:nvPr/>
          </p:nvPicPr>
          <p:blipFill>
            <a:blip r:embed="rId5" cstate="print"/>
            <a:srcRect/>
            <a:stretch>
              <a:fillRect/>
            </a:stretch>
          </p:blipFill>
          <p:spPr bwMode="auto">
            <a:xfrm>
              <a:off x="395536" y="2996952"/>
              <a:ext cx="1376449" cy="1008112"/>
            </a:xfrm>
            <a:prstGeom prst="rect">
              <a:avLst/>
            </a:prstGeom>
            <a:noFill/>
          </p:spPr>
        </p:pic>
        <p:pic>
          <p:nvPicPr>
            <p:cNvPr id="7" name="Picture 3" descr="C:\Users\acer\Pictures\Documents\Office Automation\lecture1\pics\Home Office design and arrangement 2.jpg"/>
            <p:cNvPicPr>
              <a:picLocks noChangeAspect="1" noChangeArrowheads="1"/>
            </p:cNvPicPr>
            <p:nvPr/>
          </p:nvPicPr>
          <p:blipFill>
            <a:blip r:embed="rId6" cstate="print"/>
            <a:srcRect t="34372"/>
            <a:stretch>
              <a:fillRect/>
            </a:stretch>
          </p:blipFill>
          <p:spPr bwMode="auto">
            <a:xfrm>
              <a:off x="395535" y="4365104"/>
              <a:ext cx="1368153" cy="1008112"/>
            </a:xfrm>
            <a:prstGeom prst="rect">
              <a:avLst/>
            </a:prstGeom>
            <a:noFill/>
          </p:spPr>
        </p:pic>
        <p:pic>
          <p:nvPicPr>
            <p:cNvPr id="8" name="Picture 5" descr="C:\Users\acer\Pictures\Documents\Office Automation\lecture1\pics\papers.jpg"/>
            <p:cNvPicPr>
              <a:picLocks noChangeAspect="1" noChangeArrowheads="1"/>
            </p:cNvPicPr>
            <p:nvPr/>
          </p:nvPicPr>
          <p:blipFill>
            <a:blip r:embed="rId7" cstate="print"/>
            <a:srcRect/>
            <a:stretch>
              <a:fillRect/>
            </a:stretch>
          </p:blipFill>
          <p:spPr bwMode="auto">
            <a:xfrm>
              <a:off x="395536" y="5715254"/>
              <a:ext cx="1368152" cy="1026114"/>
            </a:xfrm>
            <a:prstGeom prst="rect">
              <a:avLst/>
            </a:prstGeom>
            <a:noFill/>
          </p:spPr>
        </p:pic>
      </p:grpSp>
      <p:sp>
        <p:nvSpPr>
          <p:cNvPr id="9" name="مستطيل 8"/>
          <p:cNvSpPr/>
          <p:nvPr/>
        </p:nvSpPr>
        <p:spPr>
          <a:xfrm>
            <a:off x="3923928" y="211287"/>
            <a:ext cx="5616624" cy="769441"/>
          </a:xfrm>
          <a:prstGeom prst="rect">
            <a:avLst/>
          </a:prstGeom>
          <a:noFill/>
        </p:spPr>
        <p:txBody>
          <a:bodyPr wrap="square" lIns="91440" tIns="45720" rIns="91440" bIns="45720">
            <a:spAutoFit/>
          </a:bodyPr>
          <a:lstStyle/>
          <a:p>
            <a:pPr algn="ctr"/>
            <a:r>
              <a:rPr lang="ar-SA" sz="4400" b="1" dirty="0" smtClean="0">
                <a:ln w="18000">
                  <a:solidFill>
                    <a:schemeClr val="accent5">
                      <a:lumMod val="60000"/>
                      <a:lumOff val="40000"/>
                    </a:schemeClr>
                  </a:solidFill>
                  <a:prstDash val="solid"/>
                  <a:miter lim="800000"/>
                </a:ln>
                <a:solidFill>
                  <a:schemeClr val="accent5">
                    <a:lumMod val="60000"/>
                    <a:lumOff val="40000"/>
                  </a:schemeClr>
                </a:solidFill>
                <a:effectLst>
                  <a:glow rad="228600">
                    <a:srgbClr val="663300">
                      <a:alpha val="40000"/>
                    </a:srgbClr>
                  </a:glow>
                  <a:outerShdw blurRad="25500" dist="23000" dir="7020000" algn="tl">
                    <a:srgbClr val="000000">
                      <a:alpha val="50000"/>
                    </a:srgbClr>
                  </a:outerShdw>
                </a:effectLst>
              </a:rPr>
              <a:t>مكونات أجزاء الحاسوب</a:t>
            </a:r>
            <a:endParaRPr lang="ar-SA" sz="4400" b="1" dirty="0">
              <a:ln w="18000">
                <a:solidFill>
                  <a:schemeClr val="accent5">
                    <a:lumMod val="60000"/>
                    <a:lumOff val="40000"/>
                  </a:schemeClr>
                </a:solidFill>
                <a:prstDash val="solid"/>
                <a:miter lim="800000"/>
              </a:ln>
              <a:solidFill>
                <a:schemeClr val="accent5">
                  <a:lumMod val="60000"/>
                  <a:lumOff val="40000"/>
                </a:schemeClr>
              </a:solidFill>
              <a:effectLst>
                <a:glow rad="228600">
                  <a:srgbClr val="663300">
                    <a:alpha val="40000"/>
                  </a:srgbClr>
                </a:glow>
                <a:outerShdw blurRad="25500" dist="23000" dir="7020000" algn="tl">
                  <a:srgbClr val="000000">
                    <a:alpha val="50000"/>
                  </a:srgbClr>
                </a:outerShdw>
              </a:effectLst>
            </a:endParaRPr>
          </a:p>
        </p:txBody>
      </p:sp>
      <p:sp>
        <p:nvSpPr>
          <p:cNvPr id="10" name="مستطيل 9"/>
          <p:cNvSpPr/>
          <p:nvPr/>
        </p:nvSpPr>
        <p:spPr>
          <a:xfrm>
            <a:off x="3059832" y="1052736"/>
            <a:ext cx="5814392" cy="1384995"/>
          </a:xfrm>
          <a:prstGeom prst="rect">
            <a:avLst/>
          </a:prstGeom>
        </p:spPr>
        <p:txBody>
          <a:bodyPr wrap="square">
            <a:spAutoFit/>
          </a:bodyPr>
          <a:lstStyle/>
          <a:p>
            <a:r>
              <a:rPr lang="ar-SA" sz="2800" dirty="0" smtClean="0">
                <a:solidFill>
                  <a:srgbClr val="663300"/>
                </a:solidFill>
              </a:rPr>
              <a:t>(1) وحدة الإدخال </a:t>
            </a:r>
            <a:r>
              <a:rPr lang="en-US" sz="2800" dirty="0" smtClean="0">
                <a:solidFill>
                  <a:srgbClr val="663300"/>
                </a:solidFill>
              </a:rPr>
              <a:t>Input Unit</a:t>
            </a:r>
            <a:r>
              <a:rPr lang="ar-SA" sz="2800" dirty="0" smtClean="0">
                <a:solidFill>
                  <a:srgbClr val="663300"/>
                </a:solidFill>
              </a:rPr>
              <a:t>.</a:t>
            </a:r>
          </a:p>
          <a:p>
            <a:r>
              <a:rPr lang="ar-SA" sz="2800" dirty="0" smtClean="0">
                <a:solidFill>
                  <a:srgbClr val="663300"/>
                </a:solidFill>
              </a:rPr>
              <a:t>(2) وحدة الإخراج </a:t>
            </a:r>
            <a:r>
              <a:rPr lang="en-US" sz="2800" dirty="0" smtClean="0">
                <a:solidFill>
                  <a:srgbClr val="663300"/>
                </a:solidFill>
              </a:rPr>
              <a:t>Output Unit</a:t>
            </a:r>
            <a:r>
              <a:rPr lang="ar-SA" sz="2800" dirty="0" smtClean="0">
                <a:solidFill>
                  <a:srgbClr val="663300"/>
                </a:solidFill>
              </a:rPr>
              <a:t>.</a:t>
            </a:r>
          </a:p>
          <a:p>
            <a:r>
              <a:rPr lang="ar-SA" sz="2800" dirty="0" smtClean="0">
                <a:solidFill>
                  <a:srgbClr val="663300"/>
                </a:solidFill>
              </a:rPr>
              <a:t>(3) وحدة المعالجة المركزية.</a:t>
            </a:r>
            <a:endParaRPr lang="ar-SA" sz="2800" dirty="0">
              <a:solidFill>
                <a:srgbClr val="663300"/>
              </a:solidFill>
            </a:endParaRPr>
          </a:p>
        </p:txBody>
      </p:sp>
      <p:sp>
        <p:nvSpPr>
          <p:cNvPr id="11" name="مستطيل 10"/>
          <p:cNvSpPr/>
          <p:nvPr/>
        </p:nvSpPr>
        <p:spPr>
          <a:xfrm>
            <a:off x="2267744" y="2610778"/>
            <a:ext cx="6840760" cy="769441"/>
          </a:xfrm>
          <a:prstGeom prst="rect">
            <a:avLst/>
          </a:prstGeom>
          <a:noFill/>
        </p:spPr>
        <p:txBody>
          <a:bodyPr wrap="square" lIns="91440" tIns="45720" rIns="91440" bIns="45720">
            <a:spAutoFit/>
          </a:bodyPr>
          <a:lstStyle/>
          <a:p>
            <a:pPr algn="ctr"/>
            <a:r>
              <a:rPr lang="ar-SA" sz="4400" b="1" dirty="0" smtClean="0">
                <a:ln w="18000">
                  <a:solidFill>
                    <a:schemeClr val="accent5">
                      <a:lumMod val="60000"/>
                      <a:lumOff val="40000"/>
                    </a:schemeClr>
                  </a:solidFill>
                  <a:prstDash val="solid"/>
                  <a:miter lim="800000"/>
                </a:ln>
                <a:solidFill>
                  <a:schemeClr val="accent5">
                    <a:lumMod val="60000"/>
                    <a:lumOff val="40000"/>
                  </a:schemeClr>
                </a:solidFill>
                <a:effectLst>
                  <a:glow rad="228600">
                    <a:srgbClr val="663300">
                      <a:alpha val="40000"/>
                    </a:srgbClr>
                  </a:glow>
                  <a:outerShdw blurRad="25500" dist="23000" dir="7020000" algn="tl">
                    <a:srgbClr val="000000">
                      <a:alpha val="50000"/>
                    </a:srgbClr>
                  </a:outerShdw>
                </a:effectLst>
              </a:rPr>
              <a:t>تأثير الحواسيب على العمل المكتبي</a:t>
            </a:r>
            <a:endParaRPr lang="ar-SA" sz="4400" b="1" dirty="0">
              <a:ln w="18000">
                <a:solidFill>
                  <a:schemeClr val="accent5">
                    <a:lumMod val="60000"/>
                    <a:lumOff val="40000"/>
                  </a:schemeClr>
                </a:solidFill>
                <a:prstDash val="solid"/>
                <a:miter lim="800000"/>
              </a:ln>
              <a:solidFill>
                <a:schemeClr val="accent5">
                  <a:lumMod val="60000"/>
                  <a:lumOff val="40000"/>
                </a:schemeClr>
              </a:solidFill>
              <a:effectLst>
                <a:glow rad="228600">
                  <a:srgbClr val="663300">
                    <a:alpha val="40000"/>
                  </a:srgbClr>
                </a:glow>
                <a:outerShdw blurRad="25500" dist="23000" dir="7020000" algn="tl">
                  <a:srgbClr val="000000">
                    <a:alpha val="50000"/>
                  </a:srgbClr>
                </a:outerShdw>
              </a:effectLst>
            </a:endParaRPr>
          </a:p>
        </p:txBody>
      </p:sp>
      <p:sp>
        <p:nvSpPr>
          <p:cNvPr id="12" name="مستطيل 11"/>
          <p:cNvSpPr/>
          <p:nvPr/>
        </p:nvSpPr>
        <p:spPr>
          <a:xfrm>
            <a:off x="2843808" y="3429000"/>
            <a:ext cx="5886400" cy="2246769"/>
          </a:xfrm>
          <a:prstGeom prst="rect">
            <a:avLst/>
          </a:prstGeom>
        </p:spPr>
        <p:txBody>
          <a:bodyPr wrap="square">
            <a:spAutoFit/>
          </a:bodyPr>
          <a:lstStyle/>
          <a:p>
            <a:r>
              <a:rPr lang="ar-SA" sz="2800" dirty="0" smtClean="0">
                <a:solidFill>
                  <a:srgbClr val="663300"/>
                </a:solidFill>
              </a:rPr>
              <a:t>يمكن أن تتمثل هذه التأثيرات بما يلي : </a:t>
            </a:r>
          </a:p>
          <a:p>
            <a:r>
              <a:rPr lang="ar-SA" sz="2800" dirty="0" smtClean="0">
                <a:solidFill>
                  <a:srgbClr val="663300"/>
                </a:solidFill>
              </a:rPr>
              <a:t>	1- زيادة الفعالية (الإنتاجية) . </a:t>
            </a:r>
          </a:p>
          <a:p>
            <a:r>
              <a:rPr lang="ar-SA" sz="2800" dirty="0" smtClean="0">
                <a:solidFill>
                  <a:srgbClr val="663300"/>
                </a:solidFill>
              </a:rPr>
              <a:t>	2- توفير الوقت والجهد المبذول . </a:t>
            </a:r>
          </a:p>
          <a:p>
            <a:r>
              <a:rPr lang="ar-SA" sz="2800" dirty="0" smtClean="0">
                <a:solidFill>
                  <a:srgbClr val="663300"/>
                </a:solidFill>
              </a:rPr>
              <a:t>	3- الدقة والسرعة في عملية الإنجاز . </a:t>
            </a:r>
          </a:p>
          <a:p>
            <a:r>
              <a:rPr lang="ar-SA" sz="2800" dirty="0" smtClean="0">
                <a:solidFill>
                  <a:srgbClr val="663300"/>
                </a:solidFill>
              </a:rPr>
              <a:t>	4- تقليل الكلفة . </a:t>
            </a:r>
            <a:endParaRPr lang="ar-SA" sz="2800" dirty="0">
              <a:solidFill>
                <a:srgbClr val="663300"/>
              </a:solidFill>
            </a:endParaRP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from="(-#ppt_w/2)" to="(#ppt_x)" calcmode="lin" valueType="num">
                                      <p:cBhvr>
                                        <p:cTn id="7" dur="600" fill="hold">
                                          <p:stCondLst>
                                            <p:cond delay="0"/>
                                          </p:stCondLst>
                                        </p:cTn>
                                        <p:tgtEl>
                                          <p:spTgt spid="9"/>
                                        </p:tgtEl>
                                        <p:attrNameLst>
                                          <p:attrName>ppt_x</p:attrName>
                                        </p:attrNameLst>
                                      </p:cBhvr>
                                    </p:anim>
                                    <p:anim from="0" to="-1.0" calcmode="lin" valueType="num">
                                      <p:cBhvr>
                                        <p:cTn id="8" dur="200" decel="50000" autoRev="1" fill="hold">
                                          <p:stCondLst>
                                            <p:cond delay="600"/>
                                          </p:stCondLst>
                                        </p:cTn>
                                        <p:tgtEl>
                                          <p:spTgt spid="9"/>
                                        </p:tgtEl>
                                        <p:attrNameLst>
                                          <p:attrName>xshear</p:attrName>
                                        </p:attrNameLst>
                                      </p:cBhvr>
                                    </p:anim>
                                    <p:animScale>
                                      <p:cBhvr>
                                        <p:cTn id="9" dur="200" decel="100000" autoRev="1" fill="hold">
                                          <p:stCondLst>
                                            <p:cond delay="600"/>
                                          </p:stCondLst>
                                        </p:cTn>
                                        <p:tgtEl>
                                          <p:spTgt spid="9"/>
                                        </p:tgtEl>
                                      </p:cBhvr>
                                      <p:from x="100000" y="100000"/>
                                      <p:to x="80000" y="100000"/>
                                    </p:animScale>
                                    <p:anim by="(#ppt_h/3+#ppt_w*0.1)" calcmode="lin" valueType="num">
                                      <p:cBhvr additive="sum">
                                        <p:cTn id="10" dur="200" decel="100000" autoRev="1" fill="hold">
                                          <p:stCondLst>
                                            <p:cond delay="600"/>
                                          </p:stCondLst>
                                        </p:cTn>
                                        <p:tgtEl>
                                          <p:spTgt spid="9"/>
                                        </p:tgtEl>
                                        <p:attrNameLst>
                                          <p:attrName>ppt_x</p:attrName>
                                        </p:attrNameLst>
                                      </p:cBhvr>
                                    </p:anim>
                                  </p:childTnLst>
                                </p:cTn>
                              </p:par>
                            </p:childTnLst>
                          </p:cTn>
                        </p:par>
                      </p:childTnLst>
                    </p:cTn>
                  </p:par>
                  <p:par>
                    <p:cTn id="11" fill="hold">
                      <p:stCondLst>
                        <p:cond delay="indefinite"/>
                      </p:stCondLst>
                      <p:childTnLst>
                        <p:par>
                          <p:cTn id="12" fill="hold">
                            <p:stCondLst>
                              <p:cond delay="0"/>
                            </p:stCondLst>
                            <p:childTnLst>
                              <p:par>
                                <p:cTn id="13" presetID="34"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anim from="(-#ppt_w/2)" to="(#ppt_x)" calcmode="lin" valueType="num">
                                      <p:cBhvr>
                                        <p:cTn id="15" dur="600" fill="hold">
                                          <p:stCondLst>
                                            <p:cond delay="0"/>
                                          </p:stCondLst>
                                        </p:cTn>
                                        <p:tgtEl>
                                          <p:spTgt spid="10"/>
                                        </p:tgtEl>
                                        <p:attrNameLst>
                                          <p:attrName>ppt_x</p:attrName>
                                        </p:attrNameLst>
                                      </p:cBhvr>
                                    </p:anim>
                                    <p:anim from="0" to="-1.0" calcmode="lin" valueType="num">
                                      <p:cBhvr>
                                        <p:cTn id="16" dur="200" decel="50000" autoRev="1" fill="hold">
                                          <p:stCondLst>
                                            <p:cond delay="600"/>
                                          </p:stCondLst>
                                        </p:cTn>
                                        <p:tgtEl>
                                          <p:spTgt spid="10"/>
                                        </p:tgtEl>
                                        <p:attrNameLst>
                                          <p:attrName>xshear</p:attrName>
                                        </p:attrNameLst>
                                      </p:cBhvr>
                                    </p:anim>
                                    <p:animScale>
                                      <p:cBhvr>
                                        <p:cTn id="17" dur="200" decel="100000" autoRev="1" fill="hold">
                                          <p:stCondLst>
                                            <p:cond delay="600"/>
                                          </p:stCondLst>
                                        </p:cTn>
                                        <p:tgtEl>
                                          <p:spTgt spid="10"/>
                                        </p:tgtEl>
                                      </p:cBhvr>
                                      <p:from x="100000" y="100000"/>
                                      <p:to x="80000" y="100000"/>
                                    </p:animScale>
                                    <p:anim by="(#ppt_h/3+#ppt_w*0.1)" calcmode="lin" valueType="num">
                                      <p:cBhvr additive="sum">
                                        <p:cTn id="18" dur="200" decel="100000" autoRev="1" fill="hold">
                                          <p:stCondLst>
                                            <p:cond delay="600"/>
                                          </p:stCondLst>
                                        </p:cTn>
                                        <p:tgtEl>
                                          <p:spTgt spid="10"/>
                                        </p:tgtEl>
                                        <p:attrNameLst>
                                          <p:attrName>ppt_x</p:attrName>
                                        </p:attrNameLst>
                                      </p:cBhvr>
                                    </p:anim>
                                  </p:childTnLst>
                                </p:cTn>
                              </p:par>
                            </p:childTnLst>
                          </p:cTn>
                        </p:par>
                      </p:childTnLst>
                    </p:cTn>
                  </p:par>
                  <p:par>
                    <p:cTn id="19" fill="hold">
                      <p:stCondLst>
                        <p:cond delay="indefinite"/>
                      </p:stCondLst>
                      <p:childTnLst>
                        <p:par>
                          <p:cTn id="20" fill="hold">
                            <p:stCondLst>
                              <p:cond delay="0"/>
                            </p:stCondLst>
                            <p:childTnLst>
                              <p:par>
                                <p:cTn id="21" presetID="34" presetClass="entr" presetSubtype="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anim from="(-#ppt_w/2)" to="(#ppt_x)" calcmode="lin" valueType="num">
                                      <p:cBhvr>
                                        <p:cTn id="23" dur="600" fill="hold">
                                          <p:stCondLst>
                                            <p:cond delay="0"/>
                                          </p:stCondLst>
                                        </p:cTn>
                                        <p:tgtEl>
                                          <p:spTgt spid="11"/>
                                        </p:tgtEl>
                                        <p:attrNameLst>
                                          <p:attrName>ppt_x</p:attrName>
                                        </p:attrNameLst>
                                      </p:cBhvr>
                                    </p:anim>
                                    <p:anim from="0" to="-1.0" calcmode="lin" valueType="num">
                                      <p:cBhvr>
                                        <p:cTn id="24" dur="200" decel="50000" autoRev="1" fill="hold">
                                          <p:stCondLst>
                                            <p:cond delay="600"/>
                                          </p:stCondLst>
                                        </p:cTn>
                                        <p:tgtEl>
                                          <p:spTgt spid="11"/>
                                        </p:tgtEl>
                                        <p:attrNameLst>
                                          <p:attrName>xshear</p:attrName>
                                        </p:attrNameLst>
                                      </p:cBhvr>
                                    </p:anim>
                                    <p:animScale>
                                      <p:cBhvr>
                                        <p:cTn id="25" dur="200" decel="100000" autoRev="1" fill="hold">
                                          <p:stCondLst>
                                            <p:cond delay="600"/>
                                          </p:stCondLst>
                                        </p:cTn>
                                        <p:tgtEl>
                                          <p:spTgt spid="11"/>
                                        </p:tgtEl>
                                      </p:cBhvr>
                                      <p:from x="100000" y="100000"/>
                                      <p:to x="80000" y="100000"/>
                                    </p:animScale>
                                    <p:anim by="(#ppt_h/3+#ppt_w*0.1)" calcmode="lin" valueType="num">
                                      <p:cBhvr additive="sum">
                                        <p:cTn id="26" dur="200" decel="100000" autoRev="1" fill="hold">
                                          <p:stCondLst>
                                            <p:cond delay="600"/>
                                          </p:stCondLst>
                                        </p:cTn>
                                        <p:tgtEl>
                                          <p:spTgt spid="11"/>
                                        </p:tgtEl>
                                        <p:attrNameLst>
                                          <p:attrName>ppt_x</p:attrName>
                                        </p:attrNameLst>
                                      </p:cBhvr>
                                    </p:anim>
                                  </p:childTnLst>
                                </p:cTn>
                              </p:par>
                            </p:childTnLst>
                          </p:cTn>
                        </p:par>
                      </p:childTnLst>
                    </p:cTn>
                  </p:par>
                  <p:par>
                    <p:cTn id="27" fill="hold">
                      <p:stCondLst>
                        <p:cond delay="indefinite"/>
                      </p:stCondLst>
                      <p:childTnLst>
                        <p:par>
                          <p:cTn id="28" fill="hold">
                            <p:stCondLst>
                              <p:cond delay="0"/>
                            </p:stCondLst>
                            <p:childTnLst>
                              <p:par>
                                <p:cTn id="29" presetID="34" presetClass="entr" presetSubtype="0" fill="hold" grpId="0" nodeType="clickEffect">
                                  <p:stCondLst>
                                    <p:cond delay="0"/>
                                  </p:stCondLst>
                                  <p:childTnLst>
                                    <p:set>
                                      <p:cBhvr>
                                        <p:cTn id="30" dur="1" fill="hold">
                                          <p:stCondLst>
                                            <p:cond delay="0"/>
                                          </p:stCondLst>
                                        </p:cTn>
                                        <p:tgtEl>
                                          <p:spTgt spid="12"/>
                                        </p:tgtEl>
                                        <p:attrNameLst>
                                          <p:attrName>style.visibility</p:attrName>
                                        </p:attrNameLst>
                                      </p:cBhvr>
                                      <p:to>
                                        <p:strVal val="visible"/>
                                      </p:to>
                                    </p:set>
                                    <p:anim from="(-#ppt_w/2)" to="(#ppt_x)" calcmode="lin" valueType="num">
                                      <p:cBhvr>
                                        <p:cTn id="31" dur="600" fill="hold">
                                          <p:stCondLst>
                                            <p:cond delay="0"/>
                                          </p:stCondLst>
                                        </p:cTn>
                                        <p:tgtEl>
                                          <p:spTgt spid="12"/>
                                        </p:tgtEl>
                                        <p:attrNameLst>
                                          <p:attrName>ppt_x</p:attrName>
                                        </p:attrNameLst>
                                      </p:cBhvr>
                                    </p:anim>
                                    <p:anim from="0" to="-1.0" calcmode="lin" valueType="num">
                                      <p:cBhvr>
                                        <p:cTn id="32" dur="200" decel="50000" autoRev="1" fill="hold">
                                          <p:stCondLst>
                                            <p:cond delay="600"/>
                                          </p:stCondLst>
                                        </p:cTn>
                                        <p:tgtEl>
                                          <p:spTgt spid="12"/>
                                        </p:tgtEl>
                                        <p:attrNameLst>
                                          <p:attrName>xshear</p:attrName>
                                        </p:attrNameLst>
                                      </p:cBhvr>
                                    </p:anim>
                                    <p:animScale>
                                      <p:cBhvr>
                                        <p:cTn id="33" dur="200" decel="100000" autoRev="1" fill="hold">
                                          <p:stCondLst>
                                            <p:cond delay="600"/>
                                          </p:stCondLst>
                                        </p:cTn>
                                        <p:tgtEl>
                                          <p:spTgt spid="12"/>
                                        </p:tgtEl>
                                      </p:cBhvr>
                                      <p:from x="100000" y="100000"/>
                                      <p:to x="80000" y="100000"/>
                                    </p:animScale>
                                    <p:anim by="(#ppt_h/3+#ppt_w*0.1)" calcmode="lin" valueType="num">
                                      <p:cBhvr additive="sum">
                                        <p:cTn id="34" dur="200" decel="100000" autoRev="1" fill="hold">
                                          <p:stCondLst>
                                            <p:cond delay="600"/>
                                          </p:stCondLst>
                                        </p:cTn>
                                        <p:tgtEl>
                                          <p:spTgt spid="12"/>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P spid="1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مجموعة 1"/>
          <p:cNvGrpSpPr/>
          <p:nvPr/>
        </p:nvGrpSpPr>
        <p:grpSpPr>
          <a:xfrm>
            <a:off x="-36512" y="-99392"/>
            <a:ext cx="2376264" cy="7128792"/>
            <a:chOff x="-36512" y="-99392"/>
            <a:chExt cx="2376264" cy="7128792"/>
          </a:xfrm>
        </p:grpSpPr>
        <p:pic>
          <p:nvPicPr>
            <p:cNvPr id="3" name="Picture 2" descr="C:\Users\acer\Pictures\Documents\Office Automation\lecture2\UNS37892.gif"/>
            <p:cNvPicPr>
              <a:picLocks noChangeAspect="1" noChangeArrowheads="1"/>
            </p:cNvPicPr>
            <p:nvPr/>
          </p:nvPicPr>
          <p:blipFill>
            <a:blip r:embed="rId2" cstate="print">
              <a:duotone>
                <a:schemeClr val="accent5">
                  <a:shade val="45000"/>
                  <a:satMod val="135000"/>
                </a:schemeClr>
                <a:prstClr val="white"/>
              </a:duotone>
            </a:blip>
            <a:srcRect l="51512" t="2520" r="10689" b="9281"/>
            <a:stretch>
              <a:fillRect/>
            </a:stretch>
          </p:blipFill>
          <p:spPr bwMode="auto">
            <a:xfrm>
              <a:off x="-36512" y="-99392"/>
              <a:ext cx="2376264" cy="7128792"/>
            </a:xfrm>
            <a:prstGeom prst="rect">
              <a:avLst/>
            </a:prstGeom>
            <a:noFill/>
          </p:spPr>
        </p:pic>
        <p:pic>
          <p:nvPicPr>
            <p:cNvPr id="4" name="Picture 3" descr="C:\Users\acer\Pictures\Documents\Office Automation\lecture2\offices4.jpg"/>
            <p:cNvPicPr>
              <a:picLocks noChangeAspect="1" noChangeArrowheads="1"/>
            </p:cNvPicPr>
            <p:nvPr/>
          </p:nvPicPr>
          <p:blipFill>
            <a:blip r:embed="rId3" cstate="print"/>
            <a:srcRect/>
            <a:stretch>
              <a:fillRect/>
            </a:stretch>
          </p:blipFill>
          <p:spPr bwMode="auto">
            <a:xfrm>
              <a:off x="395536" y="1628800"/>
              <a:ext cx="1368152" cy="1008112"/>
            </a:xfrm>
            <a:prstGeom prst="rect">
              <a:avLst/>
            </a:prstGeom>
            <a:noFill/>
          </p:spPr>
        </p:pic>
        <p:pic>
          <p:nvPicPr>
            <p:cNvPr id="5" name="Picture 4" descr="C:\Users\acer\Pictures\Documents\Office Automation\lecture2\large-offices-5.jpg"/>
            <p:cNvPicPr>
              <a:picLocks noChangeAspect="1" noChangeArrowheads="1"/>
            </p:cNvPicPr>
            <p:nvPr/>
          </p:nvPicPr>
          <p:blipFill>
            <a:blip r:embed="rId4" cstate="print"/>
            <a:srcRect/>
            <a:stretch>
              <a:fillRect/>
            </a:stretch>
          </p:blipFill>
          <p:spPr bwMode="auto">
            <a:xfrm>
              <a:off x="395536" y="188640"/>
              <a:ext cx="1368152" cy="1118865"/>
            </a:xfrm>
            <a:prstGeom prst="rect">
              <a:avLst/>
            </a:prstGeom>
            <a:noFill/>
          </p:spPr>
        </p:pic>
        <p:pic>
          <p:nvPicPr>
            <p:cNvPr id="6" name="Picture 2" descr="C:\Users\acer\Pictures\Documents\Office Automation\lecture2\549432-attorney-carol-stream-il-moroni-law-offices-attorney.jpg"/>
            <p:cNvPicPr>
              <a:picLocks noChangeAspect="1" noChangeArrowheads="1"/>
            </p:cNvPicPr>
            <p:nvPr/>
          </p:nvPicPr>
          <p:blipFill>
            <a:blip r:embed="rId5" cstate="print"/>
            <a:srcRect/>
            <a:stretch>
              <a:fillRect/>
            </a:stretch>
          </p:blipFill>
          <p:spPr bwMode="auto">
            <a:xfrm>
              <a:off x="395536" y="2996952"/>
              <a:ext cx="1376449" cy="1008112"/>
            </a:xfrm>
            <a:prstGeom prst="rect">
              <a:avLst/>
            </a:prstGeom>
            <a:noFill/>
          </p:spPr>
        </p:pic>
        <p:pic>
          <p:nvPicPr>
            <p:cNvPr id="7" name="Picture 3" descr="C:\Users\acer\Pictures\Documents\Office Automation\lecture1\pics\Home Office design and arrangement 2.jpg"/>
            <p:cNvPicPr>
              <a:picLocks noChangeAspect="1" noChangeArrowheads="1"/>
            </p:cNvPicPr>
            <p:nvPr/>
          </p:nvPicPr>
          <p:blipFill>
            <a:blip r:embed="rId6" cstate="print"/>
            <a:srcRect t="34372"/>
            <a:stretch>
              <a:fillRect/>
            </a:stretch>
          </p:blipFill>
          <p:spPr bwMode="auto">
            <a:xfrm>
              <a:off x="395535" y="4365104"/>
              <a:ext cx="1368153" cy="1008112"/>
            </a:xfrm>
            <a:prstGeom prst="rect">
              <a:avLst/>
            </a:prstGeom>
            <a:noFill/>
          </p:spPr>
        </p:pic>
        <p:pic>
          <p:nvPicPr>
            <p:cNvPr id="8" name="Picture 5" descr="C:\Users\acer\Pictures\Documents\Office Automation\lecture1\pics\papers.jpg"/>
            <p:cNvPicPr>
              <a:picLocks noChangeAspect="1" noChangeArrowheads="1"/>
            </p:cNvPicPr>
            <p:nvPr/>
          </p:nvPicPr>
          <p:blipFill>
            <a:blip r:embed="rId7" cstate="print"/>
            <a:srcRect/>
            <a:stretch>
              <a:fillRect/>
            </a:stretch>
          </p:blipFill>
          <p:spPr bwMode="auto">
            <a:xfrm>
              <a:off x="395536" y="5715254"/>
              <a:ext cx="1368152" cy="1026114"/>
            </a:xfrm>
            <a:prstGeom prst="rect">
              <a:avLst/>
            </a:prstGeom>
            <a:noFill/>
          </p:spPr>
        </p:pic>
      </p:grpSp>
      <p:sp>
        <p:nvSpPr>
          <p:cNvPr id="10" name="مستطيل 9"/>
          <p:cNvSpPr/>
          <p:nvPr/>
        </p:nvSpPr>
        <p:spPr>
          <a:xfrm>
            <a:off x="2483768" y="161345"/>
            <a:ext cx="6408712" cy="1569660"/>
          </a:xfrm>
          <a:prstGeom prst="rect">
            <a:avLst/>
          </a:prstGeom>
          <a:noFill/>
        </p:spPr>
        <p:txBody>
          <a:bodyPr wrap="square" lIns="91440" tIns="45720" rIns="91440" bIns="45720">
            <a:spAutoFit/>
          </a:bodyPr>
          <a:lstStyle/>
          <a:p>
            <a:pPr algn="ctr"/>
            <a:r>
              <a:rPr lang="ar-SA" sz="4800" b="1" dirty="0" smtClean="0">
                <a:ln w="18000">
                  <a:solidFill>
                    <a:schemeClr val="accent5">
                      <a:lumMod val="60000"/>
                      <a:lumOff val="40000"/>
                    </a:schemeClr>
                  </a:solidFill>
                  <a:prstDash val="solid"/>
                  <a:miter lim="800000"/>
                </a:ln>
                <a:solidFill>
                  <a:schemeClr val="accent5">
                    <a:lumMod val="60000"/>
                    <a:lumOff val="40000"/>
                  </a:schemeClr>
                </a:solidFill>
                <a:effectLst>
                  <a:glow rad="228600">
                    <a:srgbClr val="663300">
                      <a:alpha val="40000"/>
                    </a:srgbClr>
                  </a:glow>
                  <a:outerShdw blurRad="25500" dist="23000" dir="7020000" algn="tl">
                    <a:srgbClr val="000000">
                      <a:alpha val="50000"/>
                    </a:srgbClr>
                  </a:outerShdw>
                </a:effectLst>
              </a:rPr>
              <a:t>نظرة إلى المفهوم تقنية (تكنولوجيا) المعلومات..</a:t>
            </a:r>
            <a:endParaRPr lang="ar-SA" sz="4800" b="1" dirty="0">
              <a:ln w="18000">
                <a:solidFill>
                  <a:schemeClr val="accent5">
                    <a:lumMod val="60000"/>
                    <a:lumOff val="40000"/>
                  </a:schemeClr>
                </a:solidFill>
                <a:prstDash val="solid"/>
                <a:miter lim="800000"/>
              </a:ln>
              <a:solidFill>
                <a:schemeClr val="accent5">
                  <a:lumMod val="60000"/>
                  <a:lumOff val="40000"/>
                </a:schemeClr>
              </a:solidFill>
              <a:effectLst>
                <a:glow rad="228600">
                  <a:srgbClr val="663300">
                    <a:alpha val="40000"/>
                  </a:srgbClr>
                </a:glow>
                <a:outerShdw blurRad="25500" dist="23000" dir="7020000" algn="tl">
                  <a:srgbClr val="000000">
                    <a:alpha val="50000"/>
                  </a:srgbClr>
                </a:outerShdw>
              </a:effectLst>
            </a:endParaRPr>
          </a:p>
        </p:txBody>
      </p:sp>
      <p:sp>
        <p:nvSpPr>
          <p:cNvPr id="11" name="مستطيل 10"/>
          <p:cNvSpPr/>
          <p:nvPr/>
        </p:nvSpPr>
        <p:spPr>
          <a:xfrm>
            <a:off x="2267744" y="1844824"/>
            <a:ext cx="6606480" cy="1815882"/>
          </a:xfrm>
          <a:prstGeom prst="rect">
            <a:avLst/>
          </a:prstGeom>
        </p:spPr>
        <p:txBody>
          <a:bodyPr wrap="square">
            <a:spAutoFit/>
          </a:bodyPr>
          <a:lstStyle/>
          <a:p>
            <a:pPr algn="ctr"/>
            <a:r>
              <a:rPr lang="ar-SA" sz="2800" dirty="0" smtClean="0">
                <a:solidFill>
                  <a:srgbClr val="663300"/>
                </a:solidFill>
              </a:rPr>
              <a:t>أصبح مفهوم تكنولوجيا المعلومات عبارة عن كل التقنيات المتطورة التي تستخدم في تحويل البيانات بمختلف أشكالها إلى معلومات مختلفة لتستخدم من قبل المستفيدين في كافة مجالات الحياة. </a:t>
            </a:r>
            <a:endParaRPr lang="en-US" sz="2800" dirty="0">
              <a:solidFill>
                <a:srgbClr val="663300"/>
              </a:solidFill>
            </a:endParaRP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p:cTn id="7" dur="500" fill="hold"/>
                                        <p:tgtEl>
                                          <p:spTgt spid="10"/>
                                        </p:tgtEl>
                                        <p:attrNameLst>
                                          <p:attrName>ppt_w</p:attrName>
                                        </p:attrNameLst>
                                      </p:cBhvr>
                                      <p:tavLst>
                                        <p:tav tm="0">
                                          <p:val>
                                            <p:fltVal val="0"/>
                                          </p:val>
                                        </p:tav>
                                        <p:tav tm="100000">
                                          <p:val>
                                            <p:strVal val="#ppt_w"/>
                                          </p:val>
                                        </p:tav>
                                      </p:tavLst>
                                    </p:anim>
                                    <p:anim calcmode="lin" valueType="num">
                                      <p:cBhvr>
                                        <p:cTn id="8" dur="500" fill="hold"/>
                                        <p:tgtEl>
                                          <p:spTgt spid="10"/>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0" fill="hold" grpId="0" nodeType="clickEffect">
                                  <p:stCondLst>
                                    <p:cond delay="0"/>
                                  </p:stCondLst>
                                  <p:childTnLst>
                                    <p:set>
                                      <p:cBhvr>
                                        <p:cTn id="12" dur="1" fill="hold">
                                          <p:stCondLst>
                                            <p:cond delay="0"/>
                                          </p:stCondLst>
                                        </p:cTn>
                                        <p:tgtEl>
                                          <p:spTgt spid="11"/>
                                        </p:tgtEl>
                                        <p:attrNameLst>
                                          <p:attrName>style.visibility</p:attrName>
                                        </p:attrNameLst>
                                      </p:cBhvr>
                                      <p:to>
                                        <p:strVal val="visible"/>
                                      </p:to>
                                    </p:set>
                                    <p:anim calcmode="lin" valueType="num">
                                      <p:cBhvr>
                                        <p:cTn id="13" dur="500" fill="hold"/>
                                        <p:tgtEl>
                                          <p:spTgt spid="11"/>
                                        </p:tgtEl>
                                        <p:attrNameLst>
                                          <p:attrName>ppt_w</p:attrName>
                                        </p:attrNameLst>
                                      </p:cBhvr>
                                      <p:tavLst>
                                        <p:tav tm="0">
                                          <p:val>
                                            <p:fltVal val="0"/>
                                          </p:val>
                                        </p:tav>
                                        <p:tav tm="100000">
                                          <p:val>
                                            <p:strVal val="#ppt_w"/>
                                          </p:val>
                                        </p:tav>
                                      </p:tavLst>
                                    </p:anim>
                                    <p:anim calcmode="lin" valueType="num">
                                      <p:cBhvr>
                                        <p:cTn id="14" dur="500" fill="hold"/>
                                        <p:tgtEl>
                                          <p:spTgt spid="11"/>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0" y="0"/>
            <a:ext cx="9144000" cy="6858000"/>
          </a:xfrm>
          <a:prstGeom prst="rect">
            <a:avLst/>
          </a:prstGeom>
          <a:solidFill>
            <a:schemeClr val="accent5">
              <a:lumMod val="20000"/>
              <a:lumOff val="80000"/>
            </a:schemeClr>
          </a:solidFill>
          <a:ln>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3" name="مستطيل 2"/>
          <p:cNvSpPr/>
          <p:nvPr/>
        </p:nvSpPr>
        <p:spPr>
          <a:xfrm>
            <a:off x="323528" y="332656"/>
            <a:ext cx="8424936" cy="6192688"/>
          </a:xfrm>
          <a:prstGeom prst="rect">
            <a:avLst/>
          </a:prstGeom>
          <a:solidFill>
            <a:schemeClr val="accent1">
              <a:lumMod val="50000"/>
            </a:schemeClr>
          </a:solidFill>
          <a:ln>
            <a:solidFill>
              <a:srgbClr val="6633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4" name="Picture 3" descr="C:\Users\acer\Pictures\sha5bee6\n010.gif"/>
          <p:cNvPicPr>
            <a:picLocks noChangeAspect="1" noChangeArrowheads="1" noCrop="1"/>
          </p:cNvPicPr>
          <p:nvPr/>
        </p:nvPicPr>
        <p:blipFill>
          <a:blip r:embed="rId2" cstate="print">
            <a:duotone>
              <a:schemeClr val="accent5">
                <a:shade val="45000"/>
                <a:satMod val="135000"/>
              </a:schemeClr>
              <a:prstClr val="white"/>
            </a:duotone>
          </a:blip>
          <a:srcRect/>
          <a:stretch>
            <a:fillRect/>
          </a:stretch>
        </p:blipFill>
        <p:spPr bwMode="auto">
          <a:xfrm>
            <a:off x="-252536" y="3789040"/>
            <a:ext cx="3563888" cy="3307734"/>
          </a:xfrm>
          <a:prstGeom prst="rect">
            <a:avLst/>
          </a:prstGeom>
          <a:noFill/>
        </p:spPr>
      </p:pic>
      <p:sp>
        <p:nvSpPr>
          <p:cNvPr id="5" name="مستطيل 4"/>
          <p:cNvSpPr/>
          <p:nvPr/>
        </p:nvSpPr>
        <p:spPr>
          <a:xfrm>
            <a:off x="1187624" y="832644"/>
            <a:ext cx="6552728" cy="2308324"/>
          </a:xfrm>
          <a:prstGeom prst="rect">
            <a:avLst/>
          </a:prstGeom>
          <a:noFill/>
        </p:spPr>
        <p:txBody>
          <a:bodyPr wrap="square" lIns="91440" tIns="45720" rIns="91440" bIns="45720">
            <a:spAutoFit/>
          </a:bodyPr>
          <a:lstStyle/>
          <a:p>
            <a:pPr algn="ctr"/>
            <a:r>
              <a:rPr lang="ar-SA" sz="7200" b="1" dirty="0" smtClean="0">
                <a:ln w="18000">
                  <a:solidFill>
                    <a:schemeClr val="accent5">
                      <a:lumMod val="40000"/>
                      <a:lumOff val="60000"/>
                    </a:schemeClr>
                  </a:solidFill>
                  <a:prstDash val="solid"/>
                  <a:miter lim="800000"/>
                </a:ln>
                <a:solidFill>
                  <a:schemeClr val="accent5">
                    <a:lumMod val="75000"/>
                  </a:schemeClr>
                </a:solidFill>
                <a:effectLst>
                  <a:glow rad="228600">
                    <a:schemeClr val="accent5">
                      <a:lumMod val="40000"/>
                      <a:lumOff val="60000"/>
                      <a:alpha val="40000"/>
                    </a:schemeClr>
                  </a:glow>
                  <a:outerShdw blurRad="25500" dist="23000" dir="7020000" algn="tl">
                    <a:srgbClr val="000000">
                      <a:alpha val="50000"/>
                    </a:srgbClr>
                  </a:outerShdw>
                </a:effectLst>
              </a:rPr>
              <a:t>مفهوم المكتب وأتمتة المكاتب</a:t>
            </a:r>
            <a:endParaRPr lang="ar-SA" sz="7200" b="1" dirty="0">
              <a:ln w="18000">
                <a:solidFill>
                  <a:schemeClr val="accent5">
                    <a:lumMod val="40000"/>
                    <a:lumOff val="60000"/>
                  </a:schemeClr>
                </a:solidFill>
                <a:prstDash val="solid"/>
                <a:miter lim="800000"/>
              </a:ln>
              <a:solidFill>
                <a:schemeClr val="accent5">
                  <a:lumMod val="75000"/>
                </a:schemeClr>
              </a:solidFill>
              <a:effectLst>
                <a:glow rad="228600">
                  <a:schemeClr val="accent5">
                    <a:lumMod val="40000"/>
                    <a:lumOff val="60000"/>
                    <a:alpha val="40000"/>
                  </a:schemeClr>
                </a:glow>
                <a:outerShdw blurRad="25500" dist="23000" dir="7020000" algn="tl">
                  <a:srgbClr val="000000">
                    <a:alpha val="50000"/>
                  </a:srgbClr>
                </a:outerShdw>
              </a:effectLst>
            </a:endParaRPr>
          </a:p>
        </p:txBody>
      </p:sp>
      <p:sp>
        <p:nvSpPr>
          <p:cNvPr id="6" name="Text Box 4"/>
          <p:cNvSpPr txBox="1">
            <a:spLocks noChangeArrowheads="1"/>
          </p:cNvSpPr>
          <p:nvPr/>
        </p:nvSpPr>
        <p:spPr bwMode="auto">
          <a:xfrm>
            <a:off x="2435700" y="3284984"/>
            <a:ext cx="4008508" cy="584775"/>
          </a:xfrm>
          <a:prstGeom prst="rect">
            <a:avLst/>
          </a:prstGeom>
          <a:noFill/>
          <a:ln w="9525">
            <a:noFill/>
            <a:miter lim="800000"/>
            <a:headEnd/>
            <a:tailEnd/>
          </a:ln>
          <a:effectLst/>
        </p:spPr>
        <p:txBody>
          <a:bodyPr wrap="square">
            <a:spAutoFit/>
          </a:bodyPr>
          <a:lstStyle/>
          <a:p>
            <a:pPr algn="ctr">
              <a:spcBef>
                <a:spcPct val="50000"/>
              </a:spcBef>
            </a:pPr>
            <a:r>
              <a:rPr lang="ar-SA" sz="3200" b="1" dirty="0">
                <a:solidFill>
                  <a:schemeClr val="accent1">
                    <a:lumMod val="20000"/>
                    <a:lumOff val="80000"/>
                  </a:schemeClr>
                </a:solidFill>
              </a:rPr>
              <a:t>الجزء </a:t>
            </a:r>
            <a:r>
              <a:rPr lang="ar-SA" sz="3200" b="1" dirty="0" smtClean="0">
                <a:solidFill>
                  <a:schemeClr val="accent1">
                    <a:lumMod val="20000"/>
                    <a:lumOff val="80000"/>
                  </a:schemeClr>
                </a:solidFill>
              </a:rPr>
              <a:t>الثاني: أتمتة المكاتب </a:t>
            </a:r>
            <a:endParaRPr lang="en-US" sz="3200" b="1" dirty="0">
              <a:solidFill>
                <a:schemeClr val="accent1">
                  <a:lumMod val="20000"/>
                  <a:lumOff val="80000"/>
                </a:schemeClr>
              </a:solidFill>
            </a:endParaRP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from="(-#ppt_w/2)" to="(#ppt_x)" calcmode="lin" valueType="num">
                                      <p:cBhvr>
                                        <p:cTn id="7" dur="600" fill="hold">
                                          <p:stCondLst>
                                            <p:cond delay="0"/>
                                          </p:stCondLst>
                                        </p:cTn>
                                        <p:tgtEl>
                                          <p:spTgt spid="5"/>
                                        </p:tgtEl>
                                        <p:attrNameLst>
                                          <p:attrName>ppt_x</p:attrName>
                                        </p:attrNameLst>
                                      </p:cBhvr>
                                    </p:anim>
                                    <p:anim from="0" to="-1.0" calcmode="lin" valueType="num">
                                      <p:cBhvr>
                                        <p:cTn id="8" dur="200" decel="50000" autoRev="1" fill="hold">
                                          <p:stCondLst>
                                            <p:cond delay="600"/>
                                          </p:stCondLst>
                                        </p:cTn>
                                        <p:tgtEl>
                                          <p:spTgt spid="5"/>
                                        </p:tgtEl>
                                        <p:attrNameLst>
                                          <p:attrName>xshear</p:attrName>
                                        </p:attrNameLst>
                                      </p:cBhvr>
                                    </p:anim>
                                    <p:animScale>
                                      <p:cBhvr>
                                        <p:cTn id="9" dur="200" decel="100000" autoRev="1" fill="hold">
                                          <p:stCondLst>
                                            <p:cond delay="600"/>
                                          </p:stCondLst>
                                        </p:cTn>
                                        <p:tgtEl>
                                          <p:spTgt spid="5"/>
                                        </p:tgtEl>
                                      </p:cBhvr>
                                      <p:from x="100000" y="100000"/>
                                      <p:to x="80000" y="100000"/>
                                    </p:animScale>
                                    <p:anim by="(#ppt_h/3+#ppt_w*0.1)" calcmode="lin" valueType="num">
                                      <p:cBhvr additive="sum">
                                        <p:cTn id="10" dur="200" decel="100000" autoRev="1" fill="hold">
                                          <p:stCondLst>
                                            <p:cond delay="600"/>
                                          </p:stCondLst>
                                        </p:cTn>
                                        <p:tgtEl>
                                          <p:spTgt spid="5"/>
                                        </p:tgtEl>
                                        <p:attrNameLst>
                                          <p:attrName>ppt_x</p:attrName>
                                        </p:attrNameLst>
                                      </p:cBhvr>
                                    </p:anim>
                                  </p:childTnLst>
                                </p:cTn>
                              </p:par>
                            </p:childTnLst>
                          </p:cTn>
                        </p:par>
                      </p:childTnLst>
                    </p:cTn>
                  </p:par>
                  <p:par>
                    <p:cTn id="11" fill="hold">
                      <p:stCondLst>
                        <p:cond delay="indefinite"/>
                      </p:stCondLst>
                      <p:childTnLst>
                        <p:par>
                          <p:cTn id="12" fill="hold">
                            <p:stCondLst>
                              <p:cond delay="0"/>
                            </p:stCondLst>
                            <p:childTnLst>
                              <p:par>
                                <p:cTn id="13" presetID="34"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 from="(-#ppt_w/2)" to="(#ppt_x)" calcmode="lin" valueType="num">
                                      <p:cBhvr>
                                        <p:cTn id="15" dur="600" fill="hold">
                                          <p:stCondLst>
                                            <p:cond delay="0"/>
                                          </p:stCondLst>
                                        </p:cTn>
                                        <p:tgtEl>
                                          <p:spTgt spid="6"/>
                                        </p:tgtEl>
                                        <p:attrNameLst>
                                          <p:attrName>ppt_x</p:attrName>
                                        </p:attrNameLst>
                                      </p:cBhvr>
                                    </p:anim>
                                    <p:anim from="0" to="-1.0" calcmode="lin" valueType="num">
                                      <p:cBhvr>
                                        <p:cTn id="16" dur="200" decel="50000" autoRev="1" fill="hold">
                                          <p:stCondLst>
                                            <p:cond delay="600"/>
                                          </p:stCondLst>
                                        </p:cTn>
                                        <p:tgtEl>
                                          <p:spTgt spid="6"/>
                                        </p:tgtEl>
                                        <p:attrNameLst>
                                          <p:attrName>xshear</p:attrName>
                                        </p:attrNameLst>
                                      </p:cBhvr>
                                    </p:anim>
                                    <p:animScale>
                                      <p:cBhvr>
                                        <p:cTn id="17" dur="200" decel="100000" autoRev="1" fill="hold">
                                          <p:stCondLst>
                                            <p:cond delay="600"/>
                                          </p:stCondLst>
                                        </p:cTn>
                                        <p:tgtEl>
                                          <p:spTgt spid="6"/>
                                        </p:tgtEl>
                                      </p:cBhvr>
                                      <p:from x="100000" y="100000"/>
                                      <p:to x="80000" y="100000"/>
                                    </p:animScale>
                                    <p:anim by="(#ppt_h/3+#ppt_w*0.1)" calcmode="lin" valueType="num">
                                      <p:cBhvr additive="sum">
                                        <p:cTn id="18" dur="200" decel="100000" autoRev="1" fill="hold">
                                          <p:stCondLst>
                                            <p:cond delay="600"/>
                                          </p:stCondLst>
                                        </p:cTn>
                                        <p:tgtEl>
                                          <p:spTgt spid="6"/>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مجموعة 1"/>
          <p:cNvGrpSpPr/>
          <p:nvPr/>
        </p:nvGrpSpPr>
        <p:grpSpPr>
          <a:xfrm>
            <a:off x="-36512" y="-99392"/>
            <a:ext cx="2376264" cy="7128792"/>
            <a:chOff x="-36512" y="-99392"/>
            <a:chExt cx="2376264" cy="7128792"/>
          </a:xfrm>
        </p:grpSpPr>
        <p:pic>
          <p:nvPicPr>
            <p:cNvPr id="3" name="Picture 2" descr="C:\Users\acer\Pictures\Documents\Office Automation\lecture2\UNS37892.gif"/>
            <p:cNvPicPr>
              <a:picLocks noChangeAspect="1" noChangeArrowheads="1"/>
            </p:cNvPicPr>
            <p:nvPr/>
          </p:nvPicPr>
          <p:blipFill>
            <a:blip r:embed="rId2" cstate="print">
              <a:duotone>
                <a:schemeClr val="accent5">
                  <a:shade val="45000"/>
                  <a:satMod val="135000"/>
                </a:schemeClr>
                <a:prstClr val="white"/>
              </a:duotone>
            </a:blip>
            <a:srcRect l="51512" t="2520" r="10689" b="9281"/>
            <a:stretch>
              <a:fillRect/>
            </a:stretch>
          </p:blipFill>
          <p:spPr bwMode="auto">
            <a:xfrm>
              <a:off x="-36512" y="-99392"/>
              <a:ext cx="2376264" cy="7128792"/>
            </a:xfrm>
            <a:prstGeom prst="rect">
              <a:avLst/>
            </a:prstGeom>
            <a:noFill/>
          </p:spPr>
        </p:pic>
        <p:pic>
          <p:nvPicPr>
            <p:cNvPr id="4" name="Picture 3" descr="C:\Users\acer\Pictures\Documents\Office Automation\lecture2\offices4.jpg"/>
            <p:cNvPicPr>
              <a:picLocks noChangeAspect="1" noChangeArrowheads="1"/>
            </p:cNvPicPr>
            <p:nvPr/>
          </p:nvPicPr>
          <p:blipFill>
            <a:blip r:embed="rId3" cstate="print"/>
            <a:srcRect/>
            <a:stretch>
              <a:fillRect/>
            </a:stretch>
          </p:blipFill>
          <p:spPr bwMode="auto">
            <a:xfrm>
              <a:off x="395536" y="1628800"/>
              <a:ext cx="1368152" cy="1008112"/>
            </a:xfrm>
            <a:prstGeom prst="rect">
              <a:avLst/>
            </a:prstGeom>
            <a:noFill/>
          </p:spPr>
        </p:pic>
        <p:pic>
          <p:nvPicPr>
            <p:cNvPr id="5" name="Picture 4" descr="C:\Users\acer\Pictures\Documents\Office Automation\lecture2\large-offices-5.jpg"/>
            <p:cNvPicPr>
              <a:picLocks noChangeAspect="1" noChangeArrowheads="1"/>
            </p:cNvPicPr>
            <p:nvPr/>
          </p:nvPicPr>
          <p:blipFill>
            <a:blip r:embed="rId4" cstate="print"/>
            <a:srcRect/>
            <a:stretch>
              <a:fillRect/>
            </a:stretch>
          </p:blipFill>
          <p:spPr bwMode="auto">
            <a:xfrm>
              <a:off x="395536" y="188640"/>
              <a:ext cx="1368152" cy="1118865"/>
            </a:xfrm>
            <a:prstGeom prst="rect">
              <a:avLst/>
            </a:prstGeom>
            <a:noFill/>
          </p:spPr>
        </p:pic>
        <p:pic>
          <p:nvPicPr>
            <p:cNvPr id="6" name="Picture 2" descr="C:\Users\acer\Pictures\Documents\Office Automation\lecture2\549432-attorney-carol-stream-il-moroni-law-offices-attorney.jpg"/>
            <p:cNvPicPr>
              <a:picLocks noChangeAspect="1" noChangeArrowheads="1"/>
            </p:cNvPicPr>
            <p:nvPr/>
          </p:nvPicPr>
          <p:blipFill>
            <a:blip r:embed="rId5" cstate="print"/>
            <a:srcRect/>
            <a:stretch>
              <a:fillRect/>
            </a:stretch>
          </p:blipFill>
          <p:spPr bwMode="auto">
            <a:xfrm>
              <a:off x="395536" y="2996952"/>
              <a:ext cx="1376449" cy="1008112"/>
            </a:xfrm>
            <a:prstGeom prst="rect">
              <a:avLst/>
            </a:prstGeom>
            <a:noFill/>
          </p:spPr>
        </p:pic>
        <p:pic>
          <p:nvPicPr>
            <p:cNvPr id="7" name="Picture 3" descr="C:\Users\acer\Pictures\Documents\Office Automation\lecture1\pics\Home Office design and arrangement 2.jpg"/>
            <p:cNvPicPr>
              <a:picLocks noChangeAspect="1" noChangeArrowheads="1"/>
            </p:cNvPicPr>
            <p:nvPr/>
          </p:nvPicPr>
          <p:blipFill>
            <a:blip r:embed="rId6" cstate="print"/>
            <a:srcRect t="34372"/>
            <a:stretch>
              <a:fillRect/>
            </a:stretch>
          </p:blipFill>
          <p:spPr bwMode="auto">
            <a:xfrm>
              <a:off x="395535" y="4365104"/>
              <a:ext cx="1368153" cy="1008112"/>
            </a:xfrm>
            <a:prstGeom prst="rect">
              <a:avLst/>
            </a:prstGeom>
            <a:noFill/>
          </p:spPr>
        </p:pic>
        <p:pic>
          <p:nvPicPr>
            <p:cNvPr id="8" name="Picture 5" descr="C:\Users\acer\Pictures\Documents\Office Automation\lecture1\pics\papers.jpg"/>
            <p:cNvPicPr>
              <a:picLocks noChangeAspect="1" noChangeArrowheads="1"/>
            </p:cNvPicPr>
            <p:nvPr/>
          </p:nvPicPr>
          <p:blipFill>
            <a:blip r:embed="rId7" cstate="print"/>
            <a:srcRect/>
            <a:stretch>
              <a:fillRect/>
            </a:stretch>
          </p:blipFill>
          <p:spPr bwMode="auto">
            <a:xfrm>
              <a:off x="395536" y="5715254"/>
              <a:ext cx="1368152" cy="1026114"/>
            </a:xfrm>
            <a:prstGeom prst="rect">
              <a:avLst/>
            </a:prstGeom>
            <a:noFill/>
          </p:spPr>
        </p:pic>
      </p:grpSp>
      <p:sp>
        <p:nvSpPr>
          <p:cNvPr id="10" name="مستطيل 9"/>
          <p:cNvSpPr/>
          <p:nvPr/>
        </p:nvSpPr>
        <p:spPr>
          <a:xfrm>
            <a:off x="4427984" y="161345"/>
            <a:ext cx="4752528" cy="769441"/>
          </a:xfrm>
          <a:prstGeom prst="rect">
            <a:avLst/>
          </a:prstGeom>
          <a:noFill/>
        </p:spPr>
        <p:txBody>
          <a:bodyPr wrap="square" lIns="91440" tIns="45720" rIns="91440" bIns="45720">
            <a:spAutoFit/>
          </a:bodyPr>
          <a:lstStyle/>
          <a:p>
            <a:pPr algn="ctr"/>
            <a:r>
              <a:rPr lang="ar-SA" sz="4400" b="1" dirty="0" smtClean="0">
                <a:ln w="18000">
                  <a:solidFill>
                    <a:schemeClr val="accent5">
                      <a:lumMod val="60000"/>
                      <a:lumOff val="40000"/>
                    </a:schemeClr>
                  </a:solidFill>
                  <a:prstDash val="solid"/>
                  <a:miter lim="800000"/>
                </a:ln>
                <a:solidFill>
                  <a:schemeClr val="accent5">
                    <a:lumMod val="60000"/>
                    <a:lumOff val="40000"/>
                  </a:schemeClr>
                </a:solidFill>
                <a:effectLst>
                  <a:glow rad="228600">
                    <a:srgbClr val="663300">
                      <a:alpha val="40000"/>
                    </a:srgbClr>
                  </a:glow>
                  <a:outerShdw blurRad="25500" dist="23000" dir="7020000" algn="tl">
                    <a:srgbClr val="000000">
                      <a:alpha val="50000"/>
                    </a:srgbClr>
                  </a:outerShdw>
                </a:effectLst>
              </a:rPr>
              <a:t>تعريف أتمتة المكاتب</a:t>
            </a:r>
            <a:endParaRPr lang="ar-SA" sz="4400" b="1" dirty="0">
              <a:ln w="18000">
                <a:solidFill>
                  <a:schemeClr val="accent5">
                    <a:lumMod val="60000"/>
                    <a:lumOff val="40000"/>
                  </a:schemeClr>
                </a:solidFill>
                <a:prstDash val="solid"/>
                <a:miter lim="800000"/>
              </a:ln>
              <a:solidFill>
                <a:schemeClr val="accent5">
                  <a:lumMod val="60000"/>
                  <a:lumOff val="40000"/>
                </a:schemeClr>
              </a:solidFill>
              <a:effectLst>
                <a:glow rad="228600">
                  <a:srgbClr val="663300">
                    <a:alpha val="40000"/>
                  </a:srgbClr>
                </a:glow>
                <a:outerShdw blurRad="25500" dist="23000" dir="7020000" algn="tl">
                  <a:srgbClr val="000000">
                    <a:alpha val="50000"/>
                  </a:srgbClr>
                </a:outerShdw>
              </a:effectLst>
            </a:endParaRPr>
          </a:p>
        </p:txBody>
      </p:sp>
      <p:sp>
        <p:nvSpPr>
          <p:cNvPr id="11" name="مستطيل 10"/>
          <p:cNvSpPr/>
          <p:nvPr/>
        </p:nvSpPr>
        <p:spPr>
          <a:xfrm>
            <a:off x="2267744" y="908720"/>
            <a:ext cx="6858000" cy="2677656"/>
          </a:xfrm>
          <a:prstGeom prst="rect">
            <a:avLst/>
          </a:prstGeom>
        </p:spPr>
        <p:txBody>
          <a:bodyPr wrap="square">
            <a:spAutoFit/>
          </a:bodyPr>
          <a:lstStyle/>
          <a:p>
            <a:pPr marL="342900" indent="-342900" algn="ctr"/>
            <a:r>
              <a:rPr lang="ar-SA" sz="2800" dirty="0" smtClean="0">
                <a:solidFill>
                  <a:srgbClr val="663300"/>
                </a:solidFill>
              </a:rPr>
              <a:t>تعتبر أتمتة المكاتب من التقنيات التي دخلت مجالات العمل المختلفة وبسرعة هائلة، وهي باختصار العملية التي تتم بها مكننة العمل في المكاتب أو المنظمات بشكل عام وجعله تلقائياً أو أوتوماتيكياً لغرض التقليل من العمل اليدوي والسرعة في الأداء ودقة النتائج المطلوب الحصول عليه. </a:t>
            </a:r>
            <a:endParaRPr lang="ar-SA" sz="2800" dirty="0">
              <a:solidFill>
                <a:srgbClr val="663300"/>
              </a:solidFill>
            </a:endParaRPr>
          </a:p>
        </p:txBody>
      </p:sp>
      <p:sp>
        <p:nvSpPr>
          <p:cNvPr id="12" name="مستطيل 11"/>
          <p:cNvSpPr/>
          <p:nvPr/>
        </p:nvSpPr>
        <p:spPr>
          <a:xfrm>
            <a:off x="4427984" y="3595663"/>
            <a:ext cx="4752528" cy="769441"/>
          </a:xfrm>
          <a:prstGeom prst="rect">
            <a:avLst/>
          </a:prstGeom>
          <a:noFill/>
        </p:spPr>
        <p:txBody>
          <a:bodyPr wrap="square" lIns="91440" tIns="45720" rIns="91440" bIns="45720">
            <a:spAutoFit/>
          </a:bodyPr>
          <a:lstStyle/>
          <a:p>
            <a:pPr algn="ctr"/>
            <a:r>
              <a:rPr lang="ar-SA" sz="4400" b="1" dirty="0" smtClean="0">
                <a:ln w="18000">
                  <a:solidFill>
                    <a:schemeClr val="accent5">
                      <a:lumMod val="60000"/>
                      <a:lumOff val="40000"/>
                    </a:schemeClr>
                  </a:solidFill>
                  <a:prstDash val="solid"/>
                  <a:miter lim="800000"/>
                </a:ln>
                <a:solidFill>
                  <a:schemeClr val="accent5">
                    <a:lumMod val="60000"/>
                    <a:lumOff val="40000"/>
                  </a:schemeClr>
                </a:solidFill>
                <a:effectLst>
                  <a:glow rad="228600">
                    <a:srgbClr val="663300">
                      <a:alpha val="40000"/>
                    </a:srgbClr>
                  </a:glow>
                  <a:outerShdw blurRad="25500" dist="23000" dir="7020000" algn="tl">
                    <a:srgbClr val="000000">
                      <a:alpha val="50000"/>
                    </a:srgbClr>
                  </a:outerShdw>
                </a:effectLst>
              </a:rPr>
              <a:t>تطبيق أتمتة المكاتب</a:t>
            </a:r>
            <a:endParaRPr lang="ar-SA" sz="4400" b="1" dirty="0">
              <a:ln w="18000">
                <a:solidFill>
                  <a:schemeClr val="accent5">
                    <a:lumMod val="60000"/>
                    <a:lumOff val="40000"/>
                  </a:schemeClr>
                </a:solidFill>
                <a:prstDash val="solid"/>
                <a:miter lim="800000"/>
              </a:ln>
              <a:solidFill>
                <a:schemeClr val="accent5">
                  <a:lumMod val="60000"/>
                  <a:lumOff val="40000"/>
                </a:schemeClr>
              </a:solidFill>
              <a:effectLst>
                <a:glow rad="228600">
                  <a:srgbClr val="663300">
                    <a:alpha val="40000"/>
                  </a:srgbClr>
                </a:glow>
                <a:outerShdw blurRad="25500" dist="23000" dir="7020000" algn="tl">
                  <a:srgbClr val="000000">
                    <a:alpha val="50000"/>
                  </a:srgbClr>
                </a:outerShdw>
              </a:effectLst>
            </a:endParaRPr>
          </a:p>
        </p:txBody>
      </p:sp>
      <p:sp>
        <p:nvSpPr>
          <p:cNvPr id="13" name="مستطيل 12"/>
          <p:cNvSpPr/>
          <p:nvPr/>
        </p:nvSpPr>
        <p:spPr>
          <a:xfrm>
            <a:off x="2267744" y="4365104"/>
            <a:ext cx="6624736" cy="2246769"/>
          </a:xfrm>
          <a:prstGeom prst="rect">
            <a:avLst/>
          </a:prstGeom>
        </p:spPr>
        <p:txBody>
          <a:bodyPr wrap="square">
            <a:spAutoFit/>
          </a:bodyPr>
          <a:lstStyle/>
          <a:p>
            <a:pPr marL="342900" indent="-342900" algn="just"/>
            <a:r>
              <a:rPr lang="ar-SA" sz="2800" dirty="0" smtClean="0">
                <a:solidFill>
                  <a:srgbClr val="663300"/>
                </a:solidFill>
              </a:rPr>
              <a:t>عن المعدات والأجهزة الإلكترونية الحديثة من أهم المظاهر التي تحدد ملامح المكتب الآلي والتعامل معها يكون وفق أحد مبدأين : </a:t>
            </a:r>
          </a:p>
          <a:p>
            <a:pPr marL="342900" indent="-342900" algn="just"/>
            <a:r>
              <a:rPr lang="ar-SA" sz="2800" dirty="0" smtClean="0">
                <a:solidFill>
                  <a:srgbClr val="663300"/>
                </a:solidFill>
              </a:rPr>
              <a:t>(1) مبدأ الاستقلالية  </a:t>
            </a:r>
            <a:r>
              <a:rPr lang="en-US" sz="2800" dirty="0" smtClean="0">
                <a:solidFill>
                  <a:srgbClr val="663300"/>
                </a:solidFill>
              </a:rPr>
              <a:t>Standalone</a:t>
            </a:r>
            <a:r>
              <a:rPr lang="ar-SA" sz="2800" dirty="0" smtClean="0">
                <a:solidFill>
                  <a:srgbClr val="663300"/>
                </a:solidFill>
              </a:rPr>
              <a:t> .</a:t>
            </a:r>
          </a:p>
          <a:p>
            <a:pPr marL="342900" indent="-342900" algn="just"/>
            <a:r>
              <a:rPr lang="ar-SA" sz="2800" dirty="0" smtClean="0">
                <a:solidFill>
                  <a:srgbClr val="663300"/>
                </a:solidFill>
              </a:rPr>
              <a:t>(2) مبدأ التكامل  </a:t>
            </a:r>
            <a:r>
              <a:rPr lang="en-US" sz="2800" dirty="0" smtClean="0">
                <a:solidFill>
                  <a:srgbClr val="663300"/>
                </a:solidFill>
              </a:rPr>
              <a:t>Integration</a:t>
            </a:r>
            <a:r>
              <a:rPr lang="ar-SA" sz="2800" dirty="0" smtClean="0">
                <a:solidFill>
                  <a:srgbClr val="663300"/>
                </a:solidFill>
              </a:rPr>
              <a:t> .</a:t>
            </a:r>
            <a:endParaRPr lang="ar-SA" sz="2800" dirty="0">
              <a:solidFill>
                <a:srgbClr val="663300"/>
              </a:solidFill>
            </a:endParaRP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p:cTn id="7" dur="500" fill="hold"/>
                                        <p:tgtEl>
                                          <p:spTgt spid="10"/>
                                        </p:tgtEl>
                                        <p:attrNameLst>
                                          <p:attrName>ppt_w</p:attrName>
                                        </p:attrNameLst>
                                      </p:cBhvr>
                                      <p:tavLst>
                                        <p:tav tm="0">
                                          <p:val>
                                            <p:fltVal val="0"/>
                                          </p:val>
                                        </p:tav>
                                        <p:tav tm="100000">
                                          <p:val>
                                            <p:strVal val="#ppt_w"/>
                                          </p:val>
                                        </p:tav>
                                      </p:tavLst>
                                    </p:anim>
                                    <p:anim calcmode="lin" valueType="num">
                                      <p:cBhvr>
                                        <p:cTn id="8" dur="500" fill="hold"/>
                                        <p:tgtEl>
                                          <p:spTgt spid="10"/>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0" fill="hold" grpId="0" nodeType="clickEffect">
                                  <p:stCondLst>
                                    <p:cond delay="0"/>
                                  </p:stCondLst>
                                  <p:childTnLst>
                                    <p:set>
                                      <p:cBhvr>
                                        <p:cTn id="12" dur="1" fill="hold">
                                          <p:stCondLst>
                                            <p:cond delay="0"/>
                                          </p:stCondLst>
                                        </p:cTn>
                                        <p:tgtEl>
                                          <p:spTgt spid="11"/>
                                        </p:tgtEl>
                                        <p:attrNameLst>
                                          <p:attrName>style.visibility</p:attrName>
                                        </p:attrNameLst>
                                      </p:cBhvr>
                                      <p:to>
                                        <p:strVal val="visible"/>
                                      </p:to>
                                    </p:set>
                                    <p:anim calcmode="lin" valueType="num">
                                      <p:cBhvr>
                                        <p:cTn id="13" dur="500" fill="hold"/>
                                        <p:tgtEl>
                                          <p:spTgt spid="11"/>
                                        </p:tgtEl>
                                        <p:attrNameLst>
                                          <p:attrName>ppt_w</p:attrName>
                                        </p:attrNameLst>
                                      </p:cBhvr>
                                      <p:tavLst>
                                        <p:tav tm="0">
                                          <p:val>
                                            <p:fltVal val="0"/>
                                          </p:val>
                                        </p:tav>
                                        <p:tav tm="100000">
                                          <p:val>
                                            <p:strVal val="#ppt_w"/>
                                          </p:val>
                                        </p:tav>
                                      </p:tavLst>
                                    </p:anim>
                                    <p:anim calcmode="lin" valueType="num">
                                      <p:cBhvr>
                                        <p:cTn id="14" dur="500" fill="hold"/>
                                        <p:tgtEl>
                                          <p:spTgt spid="11"/>
                                        </p:tgtEl>
                                        <p:attrNameLst>
                                          <p:attrName>ppt_h</p:attrName>
                                        </p:attrNameLst>
                                      </p:cBhvr>
                                      <p:tavLst>
                                        <p:tav tm="0">
                                          <p:val>
                                            <p:strVal val="#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17" presetClass="entr" presetSubtype="1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anim calcmode="lin" valueType="num">
                                      <p:cBhvr>
                                        <p:cTn id="19" dur="500" fill="hold"/>
                                        <p:tgtEl>
                                          <p:spTgt spid="12"/>
                                        </p:tgtEl>
                                        <p:attrNameLst>
                                          <p:attrName>ppt_w</p:attrName>
                                        </p:attrNameLst>
                                      </p:cBhvr>
                                      <p:tavLst>
                                        <p:tav tm="0">
                                          <p:val>
                                            <p:fltVal val="0"/>
                                          </p:val>
                                        </p:tav>
                                        <p:tav tm="100000">
                                          <p:val>
                                            <p:strVal val="#ppt_w"/>
                                          </p:val>
                                        </p:tav>
                                      </p:tavLst>
                                    </p:anim>
                                    <p:anim calcmode="lin" valueType="num">
                                      <p:cBhvr>
                                        <p:cTn id="20" dur="500" fill="hold"/>
                                        <p:tgtEl>
                                          <p:spTgt spid="12"/>
                                        </p:tgtEl>
                                        <p:attrNameLst>
                                          <p:attrName>ppt_h</p:attrName>
                                        </p:attrNameLst>
                                      </p:cBhvr>
                                      <p:tavLst>
                                        <p:tav tm="0">
                                          <p:val>
                                            <p:strVal val="#ppt_h"/>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17" presetClass="entr" presetSubtype="10" fill="hold" grpId="0" nodeType="clickEffect">
                                  <p:stCondLst>
                                    <p:cond delay="0"/>
                                  </p:stCondLst>
                                  <p:childTnLst>
                                    <p:set>
                                      <p:cBhvr>
                                        <p:cTn id="24" dur="1" fill="hold">
                                          <p:stCondLst>
                                            <p:cond delay="0"/>
                                          </p:stCondLst>
                                        </p:cTn>
                                        <p:tgtEl>
                                          <p:spTgt spid="13"/>
                                        </p:tgtEl>
                                        <p:attrNameLst>
                                          <p:attrName>style.visibility</p:attrName>
                                        </p:attrNameLst>
                                      </p:cBhvr>
                                      <p:to>
                                        <p:strVal val="visible"/>
                                      </p:to>
                                    </p:set>
                                    <p:anim calcmode="lin" valueType="num">
                                      <p:cBhvr>
                                        <p:cTn id="25" dur="500" fill="hold"/>
                                        <p:tgtEl>
                                          <p:spTgt spid="13"/>
                                        </p:tgtEl>
                                        <p:attrNameLst>
                                          <p:attrName>ppt_w</p:attrName>
                                        </p:attrNameLst>
                                      </p:cBhvr>
                                      <p:tavLst>
                                        <p:tav tm="0">
                                          <p:val>
                                            <p:fltVal val="0"/>
                                          </p:val>
                                        </p:tav>
                                        <p:tav tm="100000">
                                          <p:val>
                                            <p:strVal val="#ppt_w"/>
                                          </p:val>
                                        </p:tav>
                                      </p:tavLst>
                                    </p:anim>
                                    <p:anim calcmode="lin" valueType="num">
                                      <p:cBhvr>
                                        <p:cTn id="26" dur="500" fill="hold"/>
                                        <p:tgtEl>
                                          <p:spTgt spid="13"/>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P spid="13"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مجموعة 1"/>
          <p:cNvGrpSpPr/>
          <p:nvPr/>
        </p:nvGrpSpPr>
        <p:grpSpPr>
          <a:xfrm>
            <a:off x="-36512" y="-99392"/>
            <a:ext cx="2376264" cy="7128792"/>
            <a:chOff x="-36512" y="-99392"/>
            <a:chExt cx="2376264" cy="7128792"/>
          </a:xfrm>
        </p:grpSpPr>
        <p:pic>
          <p:nvPicPr>
            <p:cNvPr id="3" name="Picture 2" descr="C:\Users\acer\Pictures\Documents\Office Automation\lecture2\UNS37892.gif"/>
            <p:cNvPicPr>
              <a:picLocks noChangeAspect="1" noChangeArrowheads="1"/>
            </p:cNvPicPr>
            <p:nvPr/>
          </p:nvPicPr>
          <p:blipFill>
            <a:blip r:embed="rId2" cstate="print">
              <a:duotone>
                <a:schemeClr val="accent5">
                  <a:shade val="45000"/>
                  <a:satMod val="135000"/>
                </a:schemeClr>
                <a:prstClr val="white"/>
              </a:duotone>
            </a:blip>
            <a:srcRect l="51512" t="2520" r="10689" b="9281"/>
            <a:stretch>
              <a:fillRect/>
            </a:stretch>
          </p:blipFill>
          <p:spPr bwMode="auto">
            <a:xfrm>
              <a:off x="-36512" y="-99392"/>
              <a:ext cx="2376264" cy="7128792"/>
            </a:xfrm>
            <a:prstGeom prst="rect">
              <a:avLst/>
            </a:prstGeom>
            <a:noFill/>
          </p:spPr>
        </p:pic>
        <p:pic>
          <p:nvPicPr>
            <p:cNvPr id="4" name="Picture 3" descr="C:\Users\acer\Pictures\Documents\Office Automation\lecture2\offices4.jpg"/>
            <p:cNvPicPr>
              <a:picLocks noChangeAspect="1" noChangeArrowheads="1"/>
            </p:cNvPicPr>
            <p:nvPr/>
          </p:nvPicPr>
          <p:blipFill>
            <a:blip r:embed="rId3" cstate="print"/>
            <a:srcRect/>
            <a:stretch>
              <a:fillRect/>
            </a:stretch>
          </p:blipFill>
          <p:spPr bwMode="auto">
            <a:xfrm>
              <a:off x="395536" y="1628800"/>
              <a:ext cx="1368152" cy="1008112"/>
            </a:xfrm>
            <a:prstGeom prst="rect">
              <a:avLst/>
            </a:prstGeom>
            <a:noFill/>
          </p:spPr>
        </p:pic>
        <p:pic>
          <p:nvPicPr>
            <p:cNvPr id="5" name="Picture 4" descr="C:\Users\acer\Pictures\Documents\Office Automation\lecture2\large-offices-5.jpg"/>
            <p:cNvPicPr>
              <a:picLocks noChangeAspect="1" noChangeArrowheads="1"/>
            </p:cNvPicPr>
            <p:nvPr/>
          </p:nvPicPr>
          <p:blipFill>
            <a:blip r:embed="rId4" cstate="print"/>
            <a:srcRect/>
            <a:stretch>
              <a:fillRect/>
            </a:stretch>
          </p:blipFill>
          <p:spPr bwMode="auto">
            <a:xfrm>
              <a:off x="395536" y="188640"/>
              <a:ext cx="1368152" cy="1118865"/>
            </a:xfrm>
            <a:prstGeom prst="rect">
              <a:avLst/>
            </a:prstGeom>
            <a:noFill/>
          </p:spPr>
        </p:pic>
        <p:pic>
          <p:nvPicPr>
            <p:cNvPr id="6" name="Picture 2" descr="C:\Users\acer\Pictures\Documents\Office Automation\lecture2\549432-attorney-carol-stream-il-moroni-law-offices-attorney.jpg"/>
            <p:cNvPicPr>
              <a:picLocks noChangeAspect="1" noChangeArrowheads="1"/>
            </p:cNvPicPr>
            <p:nvPr/>
          </p:nvPicPr>
          <p:blipFill>
            <a:blip r:embed="rId5" cstate="print"/>
            <a:srcRect/>
            <a:stretch>
              <a:fillRect/>
            </a:stretch>
          </p:blipFill>
          <p:spPr bwMode="auto">
            <a:xfrm>
              <a:off x="395536" y="2996952"/>
              <a:ext cx="1376449" cy="1008112"/>
            </a:xfrm>
            <a:prstGeom prst="rect">
              <a:avLst/>
            </a:prstGeom>
            <a:noFill/>
          </p:spPr>
        </p:pic>
        <p:pic>
          <p:nvPicPr>
            <p:cNvPr id="7" name="Picture 3" descr="C:\Users\acer\Pictures\Documents\Office Automation\lecture1\pics\Home Office design and arrangement 2.jpg"/>
            <p:cNvPicPr>
              <a:picLocks noChangeAspect="1" noChangeArrowheads="1"/>
            </p:cNvPicPr>
            <p:nvPr/>
          </p:nvPicPr>
          <p:blipFill>
            <a:blip r:embed="rId6" cstate="print"/>
            <a:srcRect t="34372"/>
            <a:stretch>
              <a:fillRect/>
            </a:stretch>
          </p:blipFill>
          <p:spPr bwMode="auto">
            <a:xfrm>
              <a:off x="395535" y="4365104"/>
              <a:ext cx="1368153" cy="1008112"/>
            </a:xfrm>
            <a:prstGeom prst="rect">
              <a:avLst/>
            </a:prstGeom>
            <a:noFill/>
          </p:spPr>
        </p:pic>
        <p:pic>
          <p:nvPicPr>
            <p:cNvPr id="8" name="Picture 5" descr="C:\Users\acer\Pictures\Documents\Office Automation\lecture1\pics\papers.jpg"/>
            <p:cNvPicPr>
              <a:picLocks noChangeAspect="1" noChangeArrowheads="1"/>
            </p:cNvPicPr>
            <p:nvPr/>
          </p:nvPicPr>
          <p:blipFill>
            <a:blip r:embed="rId7" cstate="print"/>
            <a:srcRect/>
            <a:stretch>
              <a:fillRect/>
            </a:stretch>
          </p:blipFill>
          <p:spPr bwMode="auto">
            <a:xfrm>
              <a:off x="395536" y="5715254"/>
              <a:ext cx="1368152" cy="1026114"/>
            </a:xfrm>
            <a:prstGeom prst="rect">
              <a:avLst/>
            </a:prstGeom>
            <a:noFill/>
          </p:spPr>
        </p:pic>
      </p:grpSp>
      <p:sp>
        <p:nvSpPr>
          <p:cNvPr id="9" name="مستطيل 8"/>
          <p:cNvSpPr/>
          <p:nvPr/>
        </p:nvSpPr>
        <p:spPr>
          <a:xfrm>
            <a:off x="2195736" y="254258"/>
            <a:ext cx="6840760" cy="1446550"/>
          </a:xfrm>
          <a:prstGeom prst="rect">
            <a:avLst/>
          </a:prstGeom>
          <a:noFill/>
        </p:spPr>
        <p:txBody>
          <a:bodyPr wrap="square" lIns="91440" tIns="45720" rIns="91440" bIns="45720">
            <a:spAutoFit/>
          </a:bodyPr>
          <a:lstStyle/>
          <a:p>
            <a:pPr algn="ctr"/>
            <a:r>
              <a:rPr lang="ar-SA" sz="4400" b="1" dirty="0" smtClean="0">
                <a:ln w="18000">
                  <a:solidFill>
                    <a:schemeClr val="accent5">
                      <a:lumMod val="60000"/>
                      <a:lumOff val="40000"/>
                    </a:schemeClr>
                  </a:solidFill>
                  <a:prstDash val="solid"/>
                  <a:miter lim="800000"/>
                </a:ln>
                <a:solidFill>
                  <a:schemeClr val="accent5">
                    <a:lumMod val="60000"/>
                    <a:lumOff val="40000"/>
                  </a:schemeClr>
                </a:solidFill>
                <a:effectLst>
                  <a:glow rad="228600">
                    <a:srgbClr val="663300">
                      <a:alpha val="40000"/>
                    </a:srgbClr>
                  </a:glow>
                  <a:outerShdw blurRad="25500" dist="23000" dir="7020000" algn="tl">
                    <a:srgbClr val="000000">
                      <a:alpha val="50000"/>
                    </a:srgbClr>
                  </a:outerShdw>
                </a:effectLst>
              </a:rPr>
              <a:t>الأسباب التي دعت إلى استخدام أتمتة المكاتب</a:t>
            </a:r>
            <a:endParaRPr lang="ar-SA" sz="4400" b="1" dirty="0">
              <a:ln w="18000">
                <a:solidFill>
                  <a:schemeClr val="accent5">
                    <a:lumMod val="60000"/>
                    <a:lumOff val="40000"/>
                  </a:schemeClr>
                </a:solidFill>
                <a:prstDash val="solid"/>
                <a:miter lim="800000"/>
              </a:ln>
              <a:solidFill>
                <a:schemeClr val="accent5">
                  <a:lumMod val="60000"/>
                  <a:lumOff val="40000"/>
                </a:schemeClr>
              </a:solidFill>
              <a:effectLst>
                <a:glow rad="228600">
                  <a:srgbClr val="663300">
                    <a:alpha val="40000"/>
                  </a:srgbClr>
                </a:glow>
                <a:outerShdw blurRad="25500" dist="23000" dir="7020000" algn="tl">
                  <a:srgbClr val="000000">
                    <a:alpha val="50000"/>
                  </a:srgbClr>
                </a:outerShdw>
              </a:effectLst>
            </a:endParaRPr>
          </a:p>
        </p:txBody>
      </p:sp>
      <p:sp>
        <p:nvSpPr>
          <p:cNvPr id="10" name="مستطيل 9"/>
          <p:cNvSpPr/>
          <p:nvPr/>
        </p:nvSpPr>
        <p:spPr>
          <a:xfrm>
            <a:off x="1907704" y="1700808"/>
            <a:ext cx="7092280" cy="2246769"/>
          </a:xfrm>
          <a:prstGeom prst="rect">
            <a:avLst/>
          </a:prstGeom>
        </p:spPr>
        <p:txBody>
          <a:bodyPr wrap="square">
            <a:spAutoFit/>
          </a:bodyPr>
          <a:lstStyle/>
          <a:p>
            <a:pPr marL="342900" indent="-342900"/>
            <a:r>
              <a:rPr lang="ar-SA" sz="2800" dirty="0" smtClean="0">
                <a:solidFill>
                  <a:srgbClr val="663300"/>
                </a:solidFill>
              </a:rPr>
              <a:t>(1) كتابة الرسائل. </a:t>
            </a:r>
          </a:p>
          <a:p>
            <a:pPr marL="342900" indent="-342900"/>
            <a:r>
              <a:rPr lang="ar-SA" sz="2800" dirty="0" smtClean="0">
                <a:solidFill>
                  <a:srgbClr val="663300"/>
                </a:solidFill>
              </a:rPr>
              <a:t>(2) دمج تقارير صغيرة من قواعد البيانات والرسومات في التقارير النصية. </a:t>
            </a:r>
          </a:p>
          <a:p>
            <a:pPr marL="342900" indent="-342900"/>
            <a:r>
              <a:rPr lang="ar-SA" sz="2800" dirty="0" smtClean="0">
                <a:solidFill>
                  <a:srgbClr val="663300"/>
                </a:solidFill>
              </a:rPr>
              <a:t>(3) السماح للمستخدم للوصول إلى حواسيب أخرى دون الحاجة لترك المكتب. </a:t>
            </a:r>
            <a:endParaRPr lang="en-US" sz="2800" dirty="0">
              <a:solidFill>
                <a:srgbClr val="663300"/>
              </a:solidFill>
            </a:endParaRP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from="(-#ppt_w/2)" to="(#ppt_x)" calcmode="lin" valueType="num">
                                      <p:cBhvr>
                                        <p:cTn id="7" dur="600" fill="hold">
                                          <p:stCondLst>
                                            <p:cond delay="0"/>
                                          </p:stCondLst>
                                        </p:cTn>
                                        <p:tgtEl>
                                          <p:spTgt spid="9"/>
                                        </p:tgtEl>
                                        <p:attrNameLst>
                                          <p:attrName>ppt_x</p:attrName>
                                        </p:attrNameLst>
                                      </p:cBhvr>
                                    </p:anim>
                                    <p:anim from="0" to="-1.0" calcmode="lin" valueType="num">
                                      <p:cBhvr>
                                        <p:cTn id="8" dur="200" decel="50000" autoRev="1" fill="hold">
                                          <p:stCondLst>
                                            <p:cond delay="600"/>
                                          </p:stCondLst>
                                        </p:cTn>
                                        <p:tgtEl>
                                          <p:spTgt spid="9"/>
                                        </p:tgtEl>
                                        <p:attrNameLst>
                                          <p:attrName>xshear</p:attrName>
                                        </p:attrNameLst>
                                      </p:cBhvr>
                                    </p:anim>
                                    <p:animScale>
                                      <p:cBhvr>
                                        <p:cTn id="9" dur="200" decel="100000" autoRev="1" fill="hold">
                                          <p:stCondLst>
                                            <p:cond delay="600"/>
                                          </p:stCondLst>
                                        </p:cTn>
                                        <p:tgtEl>
                                          <p:spTgt spid="9"/>
                                        </p:tgtEl>
                                      </p:cBhvr>
                                      <p:from x="100000" y="100000"/>
                                      <p:to x="80000" y="100000"/>
                                    </p:animScale>
                                    <p:anim by="(#ppt_h/3+#ppt_w*0.1)" calcmode="lin" valueType="num">
                                      <p:cBhvr additive="sum">
                                        <p:cTn id="10" dur="200" decel="100000" autoRev="1" fill="hold">
                                          <p:stCondLst>
                                            <p:cond delay="600"/>
                                          </p:stCondLst>
                                        </p:cTn>
                                        <p:tgtEl>
                                          <p:spTgt spid="9"/>
                                        </p:tgtEl>
                                        <p:attrNameLst>
                                          <p:attrName>ppt_x</p:attrName>
                                        </p:attrNameLst>
                                      </p:cBhvr>
                                    </p:anim>
                                  </p:childTnLst>
                                </p:cTn>
                              </p:par>
                            </p:childTnLst>
                          </p:cTn>
                        </p:par>
                      </p:childTnLst>
                    </p:cTn>
                  </p:par>
                  <p:par>
                    <p:cTn id="11" fill="hold">
                      <p:stCondLst>
                        <p:cond delay="indefinite"/>
                      </p:stCondLst>
                      <p:childTnLst>
                        <p:par>
                          <p:cTn id="12" fill="hold">
                            <p:stCondLst>
                              <p:cond delay="0"/>
                            </p:stCondLst>
                            <p:childTnLst>
                              <p:par>
                                <p:cTn id="13" presetID="34"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anim from="(-#ppt_w/2)" to="(#ppt_x)" calcmode="lin" valueType="num">
                                      <p:cBhvr>
                                        <p:cTn id="15" dur="600" fill="hold">
                                          <p:stCondLst>
                                            <p:cond delay="0"/>
                                          </p:stCondLst>
                                        </p:cTn>
                                        <p:tgtEl>
                                          <p:spTgt spid="10"/>
                                        </p:tgtEl>
                                        <p:attrNameLst>
                                          <p:attrName>ppt_x</p:attrName>
                                        </p:attrNameLst>
                                      </p:cBhvr>
                                    </p:anim>
                                    <p:anim from="0" to="-1.0" calcmode="lin" valueType="num">
                                      <p:cBhvr>
                                        <p:cTn id="16" dur="200" decel="50000" autoRev="1" fill="hold">
                                          <p:stCondLst>
                                            <p:cond delay="600"/>
                                          </p:stCondLst>
                                        </p:cTn>
                                        <p:tgtEl>
                                          <p:spTgt spid="10"/>
                                        </p:tgtEl>
                                        <p:attrNameLst>
                                          <p:attrName>xshear</p:attrName>
                                        </p:attrNameLst>
                                      </p:cBhvr>
                                    </p:anim>
                                    <p:animScale>
                                      <p:cBhvr>
                                        <p:cTn id="17" dur="200" decel="100000" autoRev="1" fill="hold">
                                          <p:stCondLst>
                                            <p:cond delay="600"/>
                                          </p:stCondLst>
                                        </p:cTn>
                                        <p:tgtEl>
                                          <p:spTgt spid="10"/>
                                        </p:tgtEl>
                                      </p:cBhvr>
                                      <p:from x="100000" y="100000"/>
                                      <p:to x="80000" y="100000"/>
                                    </p:animScale>
                                    <p:anim by="(#ppt_h/3+#ppt_w*0.1)" calcmode="lin" valueType="num">
                                      <p:cBhvr additive="sum">
                                        <p:cTn id="18" dur="200" decel="100000" autoRev="1" fill="hold">
                                          <p:stCondLst>
                                            <p:cond delay="600"/>
                                          </p:stCondLst>
                                        </p:cTn>
                                        <p:tgtEl>
                                          <p:spTgt spid="10"/>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مجموعة 1"/>
          <p:cNvGrpSpPr/>
          <p:nvPr/>
        </p:nvGrpSpPr>
        <p:grpSpPr>
          <a:xfrm>
            <a:off x="-36512" y="-99392"/>
            <a:ext cx="2376264" cy="7128792"/>
            <a:chOff x="-36512" y="-99392"/>
            <a:chExt cx="2376264" cy="7128792"/>
          </a:xfrm>
        </p:grpSpPr>
        <p:pic>
          <p:nvPicPr>
            <p:cNvPr id="3" name="Picture 2" descr="C:\Users\acer\Pictures\Documents\Office Automation\lecture2\UNS37892.gif"/>
            <p:cNvPicPr>
              <a:picLocks noChangeAspect="1" noChangeArrowheads="1"/>
            </p:cNvPicPr>
            <p:nvPr/>
          </p:nvPicPr>
          <p:blipFill>
            <a:blip r:embed="rId2" cstate="print">
              <a:duotone>
                <a:schemeClr val="accent5">
                  <a:shade val="45000"/>
                  <a:satMod val="135000"/>
                </a:schemeClr>
                <a:prstClr val="white"/>
              </a:duotone>
            </a:blip>
            <a:srcRect l="51512" t="2520" r="10689" b="9281"/>
            <a:stretch>
              <a:fillRect/>
            </a:stretch>
          </p:blipFill>
          <p:spPr bwMode="auto">
            <a:xfrm>
              <a:off x="-36512" y="-99392"/>
              <a:ext cx="2376264" cy="7128792"/>
            </a:xfrm>
            <a:prstGeom prst="rect">
              <a:avLst/>
            </a:prstGeom>
            <a:noFill/>
          </p:spPr>
        </p:pic>
        <p:pic>
          <p:nvPicPr>
            <p:cNvPr id="4" name="Picture 3" descr="C:\Users\acer\Pictures\Documents\Office Automation\lecture2\offices4.jpg"/>
            <p:cNvPicPr>
              <a:picLocks noChangeAspect="1" noChangeArrowheads="1"/>
            </p:cNvPicPr>
            <p:nvPr/>
          </p:nvPicPr>
          <p:blipFill>
            <a:blip r:embed="rId3" cstate="print"/>
            <a:srcRect/>
            <a:stretch>
              <a:fillRect/>
            </a:stretch>
          </p:blipFill>
          <p:spPr bwMode="auto">
            <a:xfrm>
              <a:off x="395536" y="1628800"/>
              <a:ext cx="1368152" cy="1008112"/>
            </a:xfrm>
            <a:prstGeom prst="rect">
              <a:avLst/>
            </a:prstGeom>
            <a:noFill/>
          </p:spPr>
        </p:pic>
        <p:pic>
          <p:nvPicPr>
            <p:cNvPr id="5" name="Picture 4" descr="C:\Users\acer\Pictures\Documents\Office Automation\lecture2\large-offices-5.jpg"/>
            <p:cNvPicPr>
              <a:picLocks noChangeAspect="1" noChangeArrowheads="1"/>
            </p:cNvPicPr>
            <p:nvPr/>
          </p:nvPicPr>
          <p:blipFill>
            <a:blip r:embed="rId4" cstate="print"/>
            <a:srcRect/>
            <a:stretch>
              <a:fillRect/>
            </a:stretch>
          </p:blipFill>
          <p:spPr bwMode="auto">
            <a:xfrm>
              <a:off x="395536" y="188640"/>
              <a:ext cx="1368152" cy="1118865"/>
            </a:xfrm>
            <a:prstGeom prst="rect">
              <a:avLst/>
            </a:prstGeom>
            <a:noFill/>
          </p:spPr>
        </p:pic>
        <p:pic>
          <p:nvPicPr>
            <p:cNvPr id="6" name="Picture 2" descr="C:\Users\acer\Pictures\Documents\Office Automation\lecture2\549432-attorney-carol-stream-il-moroni-law-offices-attorney.jpg"/>
            <p:cNvPicPr>
              <a:picLocks noChangeAspect="1" noChangeArrowheads="1"/>
            </p:cNvPicPr>
            <p:nvPr/>
          </p:nvPicPr>
          <p:blipFill>
            <a:blip r:embed="rId5" cstate="print"/>
            <a:srcRect/>
            <a:stretch>
              <a:fillRect/>
            </a:stretch>
          </p:blipFill>
          <p:spPr bwMode="auto">
            <a:xfrm>
              <a:off x="395536" y="2996952"/>
              <a:ext cx="1376449" cy="1008112"/>
            </a:xfrm>
            <a:prstGeom prst="rect">
              <a:avLst/>
            </a:prstGeom>
            <a:noFill/>
          </p:spPr>
        </p:pic>
        <p:pic>
          <p:nvPicPr>
            <p:cNvPr id="7" name="Picture 3" descr="C:\Users\acer\Pictures\Documents\Office Automation\lecture1\pics\Home Office design and arrangement 2.jpg"/>
            <p:cNvPicPr>
              <a:picLocks noChangeAspect="1" noChangeArrowheads="1"/>
            </p:cNvPicPr>
            <p:nvPr/>
          </p:nvPicPr>
          <p:blipFill>
            <a:blip r:embed="rId6" cstate="print"/>
            <a:srcRect t="34372"/>
            <a:stretch>
              <a:fillRect/>
            </a:stretch>
          </p:blipFill>
          <p:spPr bwMode="auto">
            <a:xfrm>
              <a:off x="395535" y="4365104"/>
              <a:ext cx="1368153" cy="1008112"/>
            </a:xfrm>
            <a:prstGeom prst="rect">
              <a:avLst/>
            </a:prstGeom>
            <a:noFill/>
          </p:spPr>
        </p:pic>
        <p:pic>
          <p:nvPicPr>
            <p:cNvPr id="8" name="Picture 5" descr="C:\Users\acer\Pictures\Documents\Office Automation\lecture1\pics\papers.jpg"/>
            <p:cNvPicPr>
              <a:picLocks noChangeAspect="1" noChangeArrowheads="1"/>
            </p:cNvPicPr>
            <p:nvPr/>
          </p:nvPicPr>
          <p:blipFill>
            <a:blip r:embed="rId7" cstate="print"/>
            <a:srcRect/>
            <a:stretch>
              <a:fillRect/>
            </a:stretch>
          </p:blipFill>
          <p:spPr bwMode="auto">
            <a:xfrm>
              <a:off x="395536" y="5715254"/>
              <a:ext cx="1368152" cy="1026114"/>
            </a:xfrm>
            <a:prstGeom prst="rect">
              <a:avLst/>
            </a:prstGeom>
            <a:noFill/>
          </p:spPr>
        </p:pic>
      </p:grpSp>
      <p:sp>
        <p:nvSpPr>
          <p:cNvPr id="9" name="مستطيل 8"/>
          <p:cNvSpPr/>
          <p:nvPr/>
        </p:nvSpPr>
        <p:spPr>
          <a:xfrm>
            <a:off x="4211960" y="67271"/>
            <a:ext cx="5328592" cy="769441"/>
          </a:xfrm>
          <a:prstGeom prst="rect">
            <a:avLst/>
          </a:prstGeom>
          <a:noFill/>
        </p:spPr>
        <p:txBody>
          <a:bodyPr wrap="square" lIns="91440" tIns="45720" rIns="91440" bIns="45720">
            <a:spAutoFit/>
          </a:bodyPr>
          <a:lstStyle/>
          <a:p>
            <a:pPr algn="ctr"/>
            <a:r>
              <a:rPr lang="ar-SA" sz="4400" b="1" dirty="0" smtClean="0">
                <a:ln w="18000">
                  <a:solidFill>
                    <a:schemeClr val="accent5">
                      <a:lumMod val="60000"/>
                      <a:lumOff val="40000"/>
                    </a:schemeClr>
                  </a:solidFill>
                  <a:prstDash val="solid"/>
                  <a:miter lim="800000"/>
                </a:ln>
                <a:solidFill>
                  <a:schemeClr val="accent5">
                    <a:lumMod val="60000"/>
                    <a:lumOff val="40000"/>
                  </a:schemeClr>
                </a:solidFill>
                <a:effectLst>
                  <a:glow rad="228600">
                    <a:srgbClr val="663300">
                      <a:alpha val="40000"/>
                    </a:srgbClr>
                  </a:glow>
                  <a:outerShdw blurRad="25500" dist="23000" dir="7020000" algn="tl">
                    <a:srgbClr val="000000">
                      <a:alpha val="50000"/>
                    </a:srgbClr>
                  </a:outerShdw>
                </a:effectLst>
              </a:rPr>
              <a:t>أنواع المكاتب المؤتمتة</a:t>
            </a:r>
            <a:endParaRPr lang="ar-SA" sz="4400" b="1" dirty="0">
              <a:ln w="18000">
                <a:solidFill>
                  <a:schemeClr val="accent5">
                    <a:lumMod val="60000"/>
                    <a:lumOff val="40000"/>
                  </a:schemeClr>
                </a:solidFill>
                <a:prstDash val="solid"/>
                <a:miter lim="800000"/>
              </a:ln>
              <a:solidFill>
                <a:schemeClr val="accent5">
                  <a:lumMod val="60000"/>
                  <a:lumOff val="40000"/>
                </a:schemeClr>
              </a:solidFill>
              <a:effectLst>
                <a:glow rad="228600">
                  <a:srgbClr val="663300">
                    <a:alpha val="40000"/>
                  </a:srgbClr>
                </a:glow>
                <a:outerShdw blurRad="25500" dist="23000" dir="7020000" algn="tl">
                  <a:srgbClr val="000000">
                    <a:alpha val="50000"/>
                  </a:srgbClr>
                </a:outerShdw>
              </a:effectLst>
            </a:endParaRPr>
          </a:p>
        </p:txBody>
      </p:sp>
      <p:sp>
        <p:nvSpPr>
          <p:cNvPr id="10" name="مستطيل 9"/>
          <p:cNvSpPr/>
          <p:nvPr/>
        </p:nvSpPr>
        <p:spPr>
          <a:xfrm>
            <a:off x="2430016" y="764704"/>
            <a:ext cx="6678488" cy="954107"/>
          </a:xfrm>
          <a:prstGeom prst="rect">
            <a:avLst/>
          </a:prstGeom>
        </p:spPr>
        <p:txBody>
          <a:bodyPr wrap="square">
            <a:spAutoFit/>
          </a:bodyPr>
          <a:lstStyle/>
          <a:p>
            <a:pPr marL="342900" indent="-342900"/>
            <a:r>
              <a:rPr lang="ar-SA" sz="2800" dirty="0" smtClean="0">
                <a:solidFill>
                  <a:srgbClr val="663300"/>
                </a:solidFill>
              </a:rPr>
              <a:t>(1) المكتب المؤتمت </a:t>
            </a:r>
            <a:r>
              <a:rPr lang="en-US" sz="2800" dirty="0" smtClean="0">
                <a:solidFill>
                  <a:srgbClr val="663300"/>
                </a:solidFill>
              </a:rPr>
              <a:t>Automated office</a:t>
            </a:r>
            <a:r>
              <a:rPr lang="ar-SA" sz="2800" dirty="0" smtClean="0">
                <a:solidFill>
                  <a:srgbClr val="663300"/>
                </a:solidFill>
              </a:rPr>
              <a:t> .</a:t>
            </a:r>
          </a:p>
          <a:p>
            <a:pPr marL="342900" indent="-342900"/>
            <a:r>
              <a:rPr lang="ar-SA" sz="2800" dirty="0" smtClean="0">
                <a:solidFill>
                  <a:srgbClr val="663300"/>
                </a:solidFill>
              </a:rPr>
              <a:t>(2) المكتب الشبه المؤتمت </a:t>
            </a:r>
            <a:r>
              <a:rPr lang="en-US" sz="2800" dirty="0" smtClean="0">
                <a:solidFill>
                  <a:srgbClr val="663300"/>
                </a:solidFill>
              </a:rPr>
              <a:t>Simi-automated office</a:t>
            </a:r>
            <a:r>
              <a:rPr lang="ar-SA" sz="2800" dirty="0" smtClean="0">
                <a:solidFill>
                  <a:srgbClr val="663300"/>
                </a:solidFill>
              </a:rPr>
              <a:t> .</a:t>
            </a:r>
            <a:endParaRPr lang="ar-SA" sz="2800" dirty="0">
              <a:solidFill>
                <a:srgbClr val="663300"/>
              </a:solidFill>
            </a:endParaRPr>
          </a:p>
        </p:txBody>
      </p:sp>
      <p:sp>
        <p:nvSpPr>
          <p:cNvPr id="11" name="مستطيل 10"/>
          <p:cNvSpPr/>
          <p:nvPr/>
        </p:nvSpPr>
        <p:spPr>
          <a:xfrm>
            <a:off x="3635896" y="1700808"/>
            <a:ext cx="5328592" cy="769441"/>
          </a:xfrm>
          <a:prstGeom prst="rect">
            <a:avLst/>
          </a:prstGeom>
          <a:noFill/>
        </p:spPr>
        <p:txBody>
          <a:bodyPr wrap="square" lIns="91440" tIns="45720" rIns="91440" bIns="45720">
            <a:spAutoFit/>
          </a:bodyPr>
          <a:lstStyle/>
          <a:p>
            <a:pPr algn="ctr"/>
            <a:r>
              <a:rPr lang="ar-SA" sz="4400" b="1" dirty="0" smtClean="0">
                <a:ln w="18000">
                  <a:solidFill>
                    <a:schemeClr val="accent5">
                      <a:lumMod val="60000"/>
                      <a:lumOff val="40000"/>
                    </a:schemeClr>
                  </a:solidFill>
                  <a:prstDash val="solid"/>
                  <a:miter lim="800000"/>
                </a:ln>
                <a:solidFill>
                  <a:schemeClr val="accent5">
                    <a:lumMod val="60000"/>
                    <a:lumOff val="40000"/>
                  </a:schemeClr>
                </a:solidFill>
                <a:effectLst>
                  <a:glow rad="228600">
                    <a:srgbClr val="663300">
                      <a:alpha val="40000"/>
                    </a:srgbClr>
                  </a:glow>
                  <a:outerShdw blurRad="25500" dist="23000" dir="7020000" algn="tl">
                    <a:srgbClr val="000000">
                      <a:alpha val="50000"/>
                    </a:srgbClr>
                  </a:outerShdw>
                </a:effectLst>
              </a:rPr>
              <a:t>معوقات تطوير أتمتة المكاتب</a:t>
            </a:r>
            <a:endParaRPr lang="ar-SA" sz="4400" b="1" dirty="0">
              <a:ln w="18000">
                <a:solidFill>
                  <a:schemeClr val="accent5">
                    <a:lumMod val="60000"/>
                    <a:lumOff val="40000"/>
                  </a:schemeClr>
                </a:solidFill>
                <a:prstDash val="solid"/>
                <a:miter lim="800000"/>
              </a:ln>
              <a:solidFill>
                <a:schemeClr val="accent5">
                  <a:lumMod val="60000"/>
                  <a:lumOff val="40000"/>
                </a:schemeClr>
              </a:solidFill>
              <a:effectLst>
                <a:glow rad="228600">
                  <a:srgbClr val="663300">
                    <a:alpha val="40000"/>
                  </a:srgbClr>
                </a:glow>
                <a:outerShdw blurRad="25500" dist="23000" dir="7020000" algn="tl">
                  <a:srgbClr val="000000">
                    <a:alpha val="50000"/>
                  </a:srgbClr>
                </a:outerShdw>
              </a:effectLst>
            </a:endParaRPr>
          </a:p>
        </p:txBody>
      </p:sp>
      <p:sp>
        <p:nvSpPr>
          <p:cNvPr id="12" name="مستطيل 11"/>
          <p:cNvSpPr/>
          <p:nvPr/>
        </p:nvSpPr>
        <p:spPr>
          <a:xfrm>
            <a:off x="2051720" y="2420888"/>
            <a:ext cx="7092280" cy="4401205"/>
          </a:xfrm>
          <a:prstGeom prst="rect">
            <a:avLst/>
          </a:prstGeom>
        </p:spPr>
        <p:txBody>
          <a:bodyPr wrap="square">
            <a:spAutoFit/>
          </a:bodyPr>
          <a:lstStyle/>
          <a:p>
            <a:pPr marL="342900" indent="-342900"/>
            <a:r>
              <a:rPr lang="ar-SA" sz="2800" dirty="0" smtClean="0">
                <a:solidFill>
                  <a:srgbClr val="663300"/>
                </a:solidFill>
              </a:rPr>
              <a:t>(1) ارتفاع أسعار بعض الأجهزة والبرمجيات الحديثة. </a:t>
            </a:r>
          </a:p>
          <a:p>
            <a:pPr marL="342900" indent="-342900"/>
            <a:r>
              <a:rPr lang="ar-SA" sz="2800" dirty="0" smtClean="0">
                <a:solidFill>
                  <a:srgbClr val="663300"/>
                </a:solidFill>
              </a:rPr>
              <a:t>(2) صعوبة الربط بين الأجهزة والبرمجيات ذات القياسات والمواصفات داخل المكتب الواحد. </a:t>
            </a:r>
          </a:p>
          <a:p>
            <a:pPr marL="342900" indent="-342900"/>
            <a:r>
              <a:rPr lang="ar-SA" sz="2800" dirty="0" smtClean="0">
                <a:solidFill>
                  <a:srgbClr val="663300"/>
                </a:solidFill>
              </a:rPr>
              <a:t>(3) عدم قدرة العديد من الآلات والأجهزة على الاتصال مع الحاسوب ، فمثلاً من الصعب ربط آلة النسخ الحالية مع الحواسيب القديمة .. مع العلم أن الحديثة أصبحت ميسرة الاتصال. </a:t>
            </a:r>
          </a:p>
          <a:p>
            <a:pPr marL="342900" indent="-342900"/>
            <a:r>
              <a:rPr lang="ar-SA" sz="2800" dirty="0" smtClean="0">
                <a:solidFill>
                  <a:srgbClr val="663300"/>
                </a:solidFill>
              </a:rPr>
              <a:t>(4) نظام أتمتة المكاتب يحتاج إلى سعات </a:t>
            </a:r>
            <a:r>
              <a:rPr lang="ar-SA" sz="2800" dirty="0" err="1" smtClean="0">
                <a:solidFill>
                  <a:srgbClr val="663300"/>
                </a:solidFill>
              </a:rPr>
              <a:t>خزنية</a:t>
            </a:r>
            <a:r>
              <a:rPr lang="ar-SA" sz="2800" dirty="0" smtClean="0">
                <a:solidFill>
                  <a:srgbClr val="663300"/>
                </a:solidFill>
              </a:rPr>
              <a:t> كبيرة جداً لغرض خزن الرسومات والوثائق والبيانات بكل أنواعها مما يشكل معوقاً كبيراً </a:t>
            </a:r>
            <a:r>
              <a:rPr lang="ar-SA" sz="2800" dirty="0" err="1" smtClean="0">
                <a:solidFill>
                  <a:srgbClr val="663300"/>
                </a:solidFill>
              </a:rPr>
              <a:t>ف</a:t>
            </a:r>
            <a:r>
              <a:rPr lang="ar-SA" sz="2800" dirty="0" smtClean="0">
                <a:solidFill>
                  <a:srgbClr val="663300"/>
                </a:solidFill>
              </a:rPr>
              <a:t> يتطور هذه الأتمتة. </a:t>
            </a:r>
            <a:endParaRPr lang="ar-SA" sz="2800" dirty="0">
              <a:solidFill>
                <a:srgbClr val="663300"/>
              </a:solidFill>
            </a:endParaRP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500" fill="hold"/>
                                        <p:tgtEl>
                                          <p:spTgt spid="9"/>
                                        </p:tgtEl>
                                        <p:attrNameLst>
                                          <p:attrName>ppt_w</p:attrName>
                                        </p:attrNameLst>
                                      </p:cBhvr>
                                      <p:tavLst>
                                        <p:tav tm="0">
                                          <p:val>
                                            <p:fltVal val="0"/>
                                          </p:val>
                                        </p:tav>
                                        <p:tav tm="100000">
                                          <p:val>
                                            <p:strVal val="#ppt_w"/>
                                          </p:val>
                                        </p:tav>
                                      </p:tavLst>
                                    </p:anim>
                                    <p:anim calcmode="lin" valueType="num">
                                      <p:cBhvr>
                                        <p:cTn id="8" dur="500" fill="hold"/>
                                        <p:tgtEl>
                                          <p:spTgt spid="9"/>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0"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p:cTn id="13" dur="500" fill="hold"/>
                                        <p:tgtEl>
                                          <p:spTgt spid="10"/>
                                        </p:tgtEl>
                                        <p:attrNameLst>
                                          <p:attrName>ppt_w</p:attrName>
                                        </p:attrNameLst>
                                      </p:cBhvr>
                                      <p:tavLst>
                                        <p:tav tm="0">
                                          <p:val>
                                            <p:fltVal val="0"/>
                                          </p:val>
                                        </p:tav>
                                        <p:tav tm="100000">
                                          <p:val>
                                            <p:strVal val="#ppt_w"/>
                                          </p:val>
                                        </p:tav>
                                      </p:tavLst>
                                    </p:anim>
                                    <p:anim calcmode="lin" valueType="num">
                                      <p:cBhvr>
                                        <p:cTn id="14" dur="500" fill="hold"/>
                                        <p:tgtEl>
                                          <p:spTgt spid="10"/>
                                        </p:tgtEl>
                                        <p:attrNameLst>
                                          <p:attrName>ppt_h</p:attrName>
                                        </p:attrNameLst>
                                      </p:cBhvr>
                                      <p:tavLst>
                                        <p:tav tm="0">
                                          <p:val>
                                            <p:strVal val="#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17" presetClass="entr" presetSubtype="1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p:cTn id="19" dur="500" fill="hold"/>
                                        <p:tgtEl>
                                          <p:spTgt spid="11"/>
                                        </p:tgtEl>
                                        <p:attrNameLst>
                                          <p:attrName>ppt_w</p:attrName>
                                        </p:attrNameLst>
                                      </p:cBhvr>
                                      <p:tavLst>
                                        <p:tav tm="0">
                                          <p:val>
                                            <p:fltVal val="0"/>
                                          </p:val>
                                        </p:tav>
                                        <p:tav tm="100000">
                                          <p:val>
                                            <p:strVal val="#ppt_w"/>
                                          </p:val>
                                        </p:tav>
                                      </p:tavLst>
                                    </p:anim>
                                    <p:anim calcmode="lin" valueType="num">
                                      <p:cBhvr>
                                        <p:cTn id="20" dur="500" fill="hold"/>
                                        <p:tgtEl>
                                          <p:spTgt spid="11"/>
                                        </p:tgtEl>
                                        <p:attrNameLst>
                                          <p:attrName>ppt_h</p:attrName>
                                        </p:attrNameLst>
                                      </p:cBhvr>
                                      <p:tavLst>
                                        <p:tav tm="0">
                                          <p:val>
                                            <p:strVal val="#ppt_h"/>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17" presetClass="entr" presetSubtype="10" fill="hold" grpId="0" nodeType="clickEffect">
                                  <p:stCondLst>
                                    <p:cond delay="0"/>
                                  </p:stCondLst>
                                  <p:childTnLst>
                                    <p:set>
                                      <p:cBhvr>
                                        <p:cTn id="24" dur="1" fill="hold">
                                          <p:stCondLst>
                                            <p:cond delay="0"/>
                                          </p:stCondLst>
                                        </p:cTn>
                                        <p:tgtEl>
                                          <p:spTgt spid="12"/>
                                        </p:tgtEl>
                                        <p:attrNameLst>
                                          <p:attrName>style.visibility</p:attrName>
                                        </p:attrNameLst>
                                      </p:cBhvr>
                                      <p:to>
                                        <p:strVal val="visible"/>
                                      </p:to>
                                    </p:set>
                                    <p:anim calcmode="lin" valueType="num">
                                      <p:cBhvr>
                                        <p:cTn id="25" dur="500" fill="hold"/>
                                        <p:tgtEl>
                                          <p:spTgt spid="12"/>
                                        </p:tgtEl>
                                        <p:attrNameLst>
                                          <p:attrName>ppt_w</p:attrName>
                                        </p:attrNameLst>
                                      </p:cBhvr>
                                      <p:tavLst>
                                        <p:tav tm="0">
                                          <p:val>
                                            <p:fltVal val="0"/>
                                          </p:val>
                                        </p:tav>
                                        <p:tav tm="100000">
                                          <p:val>
                                            <p:strVal val="#ppt_w"/>
                                          </p:val>
                                        </p:tav>
                                      </p:tavLst>
                                    </p:anim>
                                    <p:anim calcmode="lin" valueType="num">
                                      <p:cBhvr>
                                        <p:cTn id="26" dur="500" fill="hold"/>
                                        <p:tgtEl>
                                          <p:spTgt spid="12"/>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P spid="1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مجموعة 1"/>
          <p:cNvGrpSpPr/>
          <p:nvPr/>
        </p:nvGrpSpPr>
        <p:grpSpPr>
          <a:xfrm>
            <a:off x="-36512" y="-99392"/>
            <a:ext cx="2376264" cy="7128792"/>
            <a:chOff x="-36512" y="-99392"/>
            <a:chExt cx="2376264" cy="7128792"/>
          </a:xfrm>
        </p:grpSpPr>
        <p:pic>
          <p:nvPicPr>
            <p:cNvPr id="3" name="Picture 2" descr="C:\Users\acer\Pictures\Documents\Office Automation\lecture2\UNS37892.gif"/>
            <p:cNvPicPr>
              <a:picLocks noChangeAspect="1" noChangeArrowheads="1"/>
            </p:cNvPicPr>
            <p:nvPr/>
          </p:nvPicPr>
          <p:blipFill>
            <a:blip r:embed="rId2" cstate="print">
              <a:duotone>
                <a:schemeClr val="accent5">
                  <a:shade val="45000"/>
                  <a:satMod val="135000"/>
                </a:schemeClr>
                <a:prstClr val="white"/>
              </a:duotone>
            </a:blip>
            <a:srcRect l="51512" t="2520" r="10689" b="9281"/>
            <a:stretch>
              <a:fillRect/>
            </a:stretch>
          </p:blipFill>
          <p:spPr bwMode="auto">
            <a:xfrm>
              <a:off x="-36512" y="-99392"/>
              <a:ext cx="2376264" cy="7128792"/>
            </a:xfrm>
            <a:prstGeom prst="rect">
              <a:avLst/>
            </a:prstGeom>
            <a:noFill/>
          </p:spPr>
        </p:pic>
        <p:pic>
          <p:nvPicPr>
            <p:cNvPr id="4" name="Picture 3" descr="C:\Users\acer\Pictures\Documents\Office Automation\lecture2\offices4.jpg"/>
            <p:cNvPicPr>
              <a:picLocks noChangeAspect="1" noChangeArrowheads="1"/>
            </p:cNvPicPr>
            <p:nvPr/>
          </p:nvPicPr>
          <p:blipFill>
            <a:blip r:embed="rId3" cstate="print"/>
            <a:srcRect/>
            <a:stretch>
              <a:fillRect/>
            </a:stretch>
          </p:blipFill>
          <p:spPr bwMode="auto">
            <a:xfrm>
              <a:off x="395536" y="1628800"/>
              <a:ext cx="1368152" cy="1008112"/>
            </a:xfrm>
            <a:prstGeom prst="rect">
              <a:avLst/>
            </a:prstGeom>
            <a:noFill/>
          </p:spPr>
        </p:pic>
        <p:pic>
          <p:nvPicPr>
            <p:cNvPr id="5" name="Picture 4" descr="C:\Users\acer\Pictures\Documents\Office Automation\lecture2\large-offices-5.jpg"/>
            <p:cNvPicPr>
              <a:picLocks noChangeAspect="1" noChangeArrowheads="1"/>
            </p:cNvPicPr>
            <p:nvPr/>
          </p:nvPicPr>
          <p:blipFill>
            <a:blip r:embed="rId4" cstate="print"/>
            <a:srcRect/>
            <a:stretch>
              <a:fillRect/>
            </a:stretch>
          </p:blipFill>
          <p:spPr bwMode="auto">
            <a:xfrm>
              <a:off x="395536" y="188640"/>
              <a:ext cx="1368152" cy="1118865"/>
            </a:xfrm>
            <a:prstGeom prst="rect">
              <a:avLst/>
            </a:prstGeom>
            <a:noFill/>
          </p:spPr>
        </p:pic>
        <p:pic>
          <p:nvPicPr>
            <p:cNvPr id="6" name="Picture 2" descr="C:\Users\acer\Pictures\Documents\Office Automation\lecture2\549432-attorney-carol-stream-il-moroni-law-offices-attorney.jpg"/>
            <p:cNvPicPr>
              <a:picLocks noChangeAspect="1" noChangeArrowheads="1"/>
            </p:cNvPicPr>
            <p:nvPr/>
          </p:nvPicPr>
          <p:blipFill>
            <a:blip r:embed="rId5" cstate="print"/>
            <a:srcRect/>
            <a:stretch>
              <a:fillRect/>
            </a:stretch>
          </p:blipFill>
          <p:spPr bwMode="auto">
            <a:xfrm>
              <a:off x="395536" y="2996952"/>
              <a:ext cx="1376449" cy="1008112"/>
            </a:xfrm>
            <a:prstGeom prst="rect">
              <a:avLst/>
            </a:prstGeom>
            <a:noFill/>
          </p:spPr>
        </p:pic>
        <p:pic>
          <p:nvPicPr>
            <p:cNvPr id="7" name="Picture 3" descr="C:\Users\acer\Pictures\Documents\Office Automation\lecture1\pics\Home Office design and arrangement 2.jpg"/>
            <p:cNvPicPr>
              <a:picLocks noChangeAspect="1" noChangeArrowheads="1"/>
            </p:cNvPicPr>
            <p:nvPr/>
          </p:nvPicPr>
          <p:blipFill>
            <a:blip r:embed="rId6" cstate="print"/>
            <a:srcRect t="34372"/>
            <a:stretch>
              <a:fillRect/>
            </a:stretch>
          </p:blipFill>
          <p:spPr bwMode="auto">
            <a:xfrm>
              <a:off x="395535" y="4365104"/>
              <a:ext cx="1368153" cy="1008112"/>
            </a:xfrm>
            <a:prstGeom prst="rect">
              <a:avLst/>
            </a:prstGeom>
            <a:noFill/>
          </p:spPr>
        </p:pic>
        <p:pic>
          <p:nvPicPr>
            <p:cNvPr id="8" name="Picture 5" descr="C:\Users\acer\Pictures\Documents\Office Automation\lecture1\pics\papers.jpg"/>
            <p:cNvPicPr>
              <a:picLocks noChangeAspect="1" noChangeArrowheads="1"/>
            </p:cNvPicPr>
            <p:nvPr/>
          </p:nvPicPr>
          <p:blipFill>
            <a:blip r:embed="rId7" cstate="print"/>
            <a:srcRect/>
            <a:stretch>
              <a:fillRect/>
            </a:stretch>
          </p:blipFill>
          <p:spPr bwMode="auto">
            <a:xfrm>
              <a:off x="395536" y="5715254"/>
              <a:ext cx="1368152" cy="1026114"/>
            </a:xfrm>
            <a:prstGeom prst="rect">
              <a:avLst/>
            </a:prstGeom>
            <a:noFill/>
          </p:spPr>
        </p:pic>
      </p:grpSp>
      <p:sp>
        <p:nvSpPr>
          <p:cNvPr id="9" name="مستطيل 8"/>
          <p:cNvSpPr/>
          <p:nvPr/>
        </p:nvSpPr>
        <p:spPr>
          <a:xfrm>
            <a:off x="2843808" y="773991"/>
            <a:ext cx="6408712" cy="769441"/>
          </a:xfrm>
          <a:prstGeom prst="rect">
            <a:avLst/>
          </a:prstGeom>
          <a:noFill/>
        </p:spPr>
        <p:txBody>
          <a:bodyPr wrap="square" lIns="91440" tIns="45720" rIns="91440" bIns="45720">
            <a:spAutoFit/>
          </a:bodyPr>
          <a:lstStyle/>
          <a:p>
            <a:pPr algn="ctr"/>
            <a:r>
              <a:rPr lang="ar-SA" sz="4400" b="1" dirty="0" smtClean="0">
                <a:ln w="18000">
                  <a:solidFill>
                    <a:schemeClr val="accent5">
                      <a:lumMod val="60000"/>
                      <a:lumOff val="40000"/>
                    </a:schemeClr>
                  </a:solidFill>
                  <a:prstDash val="solid"/>
                  <a:miter lim="800000"/>
                </a:ln>
                <a:solidFill>
                  <a:schemeClr val="accent5">
                    <a:lumMod val="60000"/>
                    <a:lumOff val="40000"/>
                  </a:schemeClr>
                </a:solidFill>
                <a:effectLst>
                  <a:glow rad="228600">
                    <a:srgbClr val="663300">
                      <a:alpha val="40000"/>
                    </a:srgbClr>
                  </a:glow>
                  <a:outerShdw blurRad="25500" dist="23000" dir="7020000" algn="tl">
                    <a:srgbClr val="000000">
                      <a:alpha val="50000"/>
                    </a:srgbClr>
                  </a:outerShdw>
                </a:effectLst>
              </a:rPr>
              <a:t>فوائد أتمتة المكاتب في المنظمة</a:t>
            </a:r>
            <a:endParaRPr lang="ar-SA" sz="4400" b="1" dirty="0">
              <a:ln w="18000">
                <a:solidFill>
                  <a:schemeClr val="accent5">
                    <a:lumMod val="60000"/>
                    <a:lumOff val="40000"/>
                  </a:schemeClr>
                </a:solidFill>
                <a:prstDash val="solid"/>
                <a:miter lim="800000"/>
              </a:ln>
              <a:solidFill>
                <a:schemeClr val="accent5">
                  <a:lumMod val="60000"/>
                  <a:lumOff val="40000"/>
                </a:schemeClr>
              </a:solidFill>
              <a:effectLst>
                <a:glow rad="228600">
                  <a:srgbClr val="663300">
                    <a:alpha val="40000"/>
                  </a:srgbClr>
                </a:glow>
                <a:outerShdw blurRad="25500" dist="23000" dir="7020000" algn="tl">
                  <a:srgbClr val="000000">
                    <a:alpha val="50000"/>
                  </a:srgbClr>
                </a:outerShdw>
              </a:effectLst>
            </a:endParaRPr>
          </a:p>
        </p:txBody>
      </p:sp>
      <p:sp>
        <p:nvSpPr>
          <p:cNvPr id="10" name="مستطيل 9"/>
          <p:cNvSpPr/>
          <p:nvPr/>
        </p:nvSpPr>
        <p:spPr>
          <a:xfrm>
            <a:off x="2411760" y="1903472"/>
            <a:ext cx="6534472" cy="2677656"/>
          </a:xfrm>
          <a:prstGeom prst="rect">
            <a:avLst/>
          </a:prstGeom>
        </p:spPr>
        <p:txBody>
          <a:bodyPr wrap="square">
            <a:spAutoFit/>
          </a:bodyPr>
          <a:lstStyle/>
          <a:p>
            <a:pPr marL="342900" indent="-342900"/>
            <a:r>
              <a:rPr lang="ar-SA" sz="2800" dirty="0" smtClean="0">
                <a:solidFill>
                  <a:srgbClr val="663300"/>
                </a:solidFill>
              </a:rPr>
              <a:t>1- تسهيل إجراءات العمل. </a:t>
            </a:r>
          </a:p>
          <a:p>
            <a:pPr marL="342900" indent="-342900"/>
            <a:r>
              <a:rPr lang="ar-SA" sz="2800" dirty="0" smtClean="0">
                <a:solidFill>
                  <a:srgbClr val="663300"/>
                </a:solidFill>
              </a:rPr>
              <a:t>2- اختصار الوقت. </a:t>
            </a:r>
          </a:p>
          <a:p>
            <a:pPr marL="342900" indent="-342900"/>
            <a:r>
              <a:rPr lang="ar-SA" sz="2800" dirty="0" smtClean="0">
                <a:solidFill>
                  <a:srgbClr val="663300"/>
                </a:solidFill>
              </a:rPr>
              <a:t>3- الدقة والوضوح في إجراءات العمل. </a:t>
            </a:r>
          </a:p>
          <a:p>
            <a:pPr marL="342900" indent="-342900"/>
            <a:r>
              <a:rPr lang="ar-SA" sz="2800" dirty="0" smtClean="0">
                <a:solidFill>
                  <a:srgbClr val="663300"/>
                </a:solidFill>
              </a:rPr>
              <a:t>4- تسهيل إجراءات الاتصال داخل المنشأة. </a:t>
            </a:r>
          </a:p>
          <a:p>
            <a:pPr marL="342900" indent="-342900"/>
            <a:r>
              <a:rPr lang="ar-SA" sz="2800" dirty="0" smtClean="0">
                <a:solidFill>
                  <a:srgbClr val="663300"/>
                </a:solidFill>
              </a:rPr>
              <a:t>5- تقليل استخدام الورق والأرشيف. </a:t>
            </a:r>
          </a:p>
          <a:p>
            <a:pPr marL="342900" indent="-342900"/>
            <a:r>
              <a:rPr lang="ar-SA" sz="2800" dirty="0" smtClean="0">
                <a:solidFill>
                  <a:srgbClr val="663300"/>
                </a:solidFill>
              </a:rPr>
              <a:t>6- تقلل الأتمتة من استخدام أماكن الأرشيف.</a:t>
            </a:r>
            <a:endParaRPr lang="en-US" sz="2800" dirty="0">
              <a:solidFill>
                <a:srgbClr val="663300"/>
              </a:solidFill>
            </a:endParaRP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from="(-#ppt_w/2)" to="(#ppt_x)" calcmode="lin" valueType="num">
                                      <p:cBhvr>
                                        <p:cTn id="7" dur="600" fill="hold">
                                          <p:stCondLst>
                                            <p:cond delay="0"/>
                                          </p:stCondLst>
                                        </p:cTn>
                                        <p:tgtEl>
                                          <p:spTgt spid="9"/>
                                        </p:tgtEl>
                                        <p:attrNameLst>
                                          <p:attrName>ppt_x</p:attrName>
                                        </p:attrNameLst>
                                      </p:cBhvr>
                                    </p:anim>
                                    <p:anim from="0" to="-1.0" calcmode="lin" valueType="num">
                                      <p:cBhvr>
                                        <p:cTn id="8" dur="200" decel="50000" autoRev="1" fill="hold">
                                          <p:stCondLst>
                                            <p:cond delay="600"/>
                                          </p:stCondLst>
                                        </p:cTn>
                                        <p:tgtEl>
                                          <p:spTgt spid="9"/>
                                        </p:tgtEl>
                                        <p:attrNameLst>
                                          <p:attrName>xshear</p:attrName>
                                        </p:attrNameLst>
                                      </p:cBhvr>
                                    </p:anim>
                                    <p:animScale>
                                      <p:cBhvr>
                                        <p:cTn id="9" dur="200" decel="100000" autoRev="1" fill="hold">
                                          <p:stCondLst>
                                            <p:cond delay="600"/>
                                          </p:stCondLst>
                                        </p:cTn>
                                        <p:tgtEl>
                                          <p:spTgt spid="9"/>
                                        </p:tgtEl>
                                      </p:cBhvr>
                                      <p:from x="100000" y="100000"/>
                                      <p:to x="80000" y="100000"/>
                                    </p:animScale>
                                    <p:anim by="(#ppt_h/3+#ppt_w*0.1)" calcmode="lin" valueType="num">
                                      <p:cBhvr additive="sum">
                                        <p:cTn id="10" dur="200" decel="100000" autoRev="1" fill="hold">
                                          <p:stCondLst>
                                            <p:cond delay="600"/>
                                          </p:stCondLst>
                                        </p:cTn>
                                        <p:tgtEl>
                                          <p:spTgt spid="9"/>
                                        </p:tgtEl>
                                        <p:attrNameLst>
                                          <p:attrName>ppt_x</p:attrName>
                                        </p:attrNameLst>
                                      </p:cBhvr>
                                    </p:anim>
                                  </p:childTnLst>
                                </p:cTn>
                              </p:par>
                            </p:childTnLst>
                          </p:cTn>
                        </p:par>
                      </p:childTnLst>
                    </p:cTn>
                  </p:par>
                  <p:par>
                    <p:cTn id="11" fill="hold">
                      <p:stCondLst>
                        <p:cond delay="indefinite"/>
                      </p:stCondLst>
                      <p:childTnLst>
                        <p:par>
                          <p:cTn id="12" fill="hold">
                            <p:stCondLst>
                              <p:cond delay="0"/>
                            </p:stCondLst>
                            <p:childTnLst>
                              <p:par>
                                <p:cTn id="13" presetID="34"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anim from="(-#ppt_w/2)" to="(#ppt_x)" calcmode="lin" valueType="num">
                                      <p:cBhvr>
                                        <p:cTn id="15" dur="600" fill="hold">
                                          <p:stCondLst>
                                            <p:cond delay="0"/>
                                          </p:stCondLst>
                                        </p:cTn>
                                        <p:tgtEl>
                                          <p:spTgt spid="10"/>
                                        </p:tgtEl>
                                        <p:attrNameLst>
                                          <p:attrName>ppt_x</p:attrName>
                                        </p:attrNameLst>
                                      </p:cBhvr>
                                    </p:anim>
                                    <p:anim from="0" to="-1.0" calcmode="lin" valueType="num">
                                      <p:cBhvr>
                                        <p:cTn id="16" dur="200" decel="50000" autoRev="1" fill="hold">
                                          <p:stCondLst>
                                            <p:cond delay="600"/>
                                          </p:stCondLst>
                                        </p:cTn>
                                        <p:tgtEl>
                                          <p:spTgt spid="10"/>
                                        </p:tgtEl>
                                        <p:attrNameLst>
                                          <p:attrName>xshear</p:attrName>
                                        </p:attrNameLst>
                                      </p:cBhvr>
                                    </p:anim>
                                    <p:animScale>
                                      <p:cBhvr>
                                        <p:cTn id="17" dur="200" decel="100000" autoRev="1" fill="hold">
                                          <p:stCondLst>
                                            <p:cond delay="600"/>
                                          </p:stCondLst>
                                        </p:cTn>
                                        <p:tgtEl>
                                          <p:spTgt spid="10"/>
                                        </p:tgtEl>
                                      </p:cBhvr>
                                      <p:from x="100000" y="100000"/>
                                      <p:to x="80000" y="100000"/>
                                    </p:animScale>
                                    <p:anim by="(#ppt_h/3+#ppt_w*0.1)" calcmode="lin" valueType="num">
                                      <p:cBhvr additive="sum">
                                        <p:cTn id="18" dur="200" decel="100000" autoRev="1" fill="hold">
                                          <p:stCondLst>
                                            <p:cond delay="600"/>
                                          </p:stCondLst>
                                        </p:cTn>
                                        <p:tgtEl>
                                          <p:spTgt spid="10"/>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مجموعة 1"/>
          <p:cNvGrpSpPr/>
          <p:nvPr/>
        </p:nvGrpSpPr>
        <p:grpSpPr>
          <a:xfrm>
            <a:off x="-36512" y="-99392"/>
            <a:ext cx="2376264" cy="7128792"/>
            <a:chOff x="-36512" y="-99392"/>
            <a:chExt cx="2376264" cy="7128792"/>
          </a:xfrm>
        </p:grpSpPr>
        <p:pic>
          <p:nvPicPr>
            <p:cNvPr id="3" name="Picture 2" descr="C:\Users\acer\Pictures\Documents\Office Automation\lecture2\UNS37892.gif"/>
            <p:cNvPicPr>
              <a:picLocks noChangeAspect="1" noChangeArrowheads="1"/>
            </p:cNvPicPr>
            <p:nvPr/>
          </p:nvPicPr>
          <p:blipFill>
            <a:blip r:embed="rId2" cstate="print">
              <a:duotone>
                <a:schemeClr val="accent5">
                  <a:shade val="45000"/>
                  <a:satMod val="135000"/>
                </a:schemeClr>
                <a:prstClr val="white"/>
              </a:duotone>
            </a:blip>
            <a:srcRect l="51512" t="2520" r="10689" b="9281"/>
            <a:stretch>
              <a:fillRect/>
            </a:stretch>
          </p:blipFill>
          <p:spPr bwMode="auto">
            <a:xfrm>
              <a:off x="-36512" y="-99392"/>
              <a:ext cx="2376264" cy="7128792"/>
            </a:xfrm>
            <a:prstGeom prst="rect">
              <a:avLst/>
            </a:prstGeom>
            <a:noFill/>
          </p:spPr>
        </p:pic>
        <p:pic>
          <p:nvPicPr>
            <p:cNvPr id="4" name="Picture 3" descr="C:\Users\acer\Pictures\Documents\Office Automation\lecture2\offices4.jpg"/>
            <p:cNvPicPr>
              <a:picLocks noChangeAspect="1" noChangeArrowheads="1"/>
            </p:cNvPicPr>
            <p:nvPr/>
          </p:nvPicPr>
          <p:blipFill>
            <a:blip r:embed="rId3" cstate="print"/>
            <a:srcRect/>
            <a:stretch>
              <a:fillRect/>
            </a:stretch>
          </p:blipFill>
          <p:spPr bwMode="auto">
            <a:xfrm>
              <a:off x="395536" y="1628800"/>
              <a:ext cx="1368152" cy="1008112"/>
            </a:xfrm>
            <a:prstGeom prst="rect">
              <a:avLst/>
            </a:prstGeom>
            <a:noFill/>
          </p:spPr>
        </p:pic>
        <p:pic>
          <p:nvPicPr>
            <p:cNvPr id="5" name="Picture 4" descr="C:\Users\acer\Pictures\Documents\Office Automation\lecture2\large-offices-5.jpg"/>
            <p:cNvPicPr>
              <a:picLocks noChangeAspect="1" noChangeArrowheads="1"/>
            </p:cNvPicPr>
            <p:nvPr/>
          </p:nvPicPr>
          <p:blipFill>
            <a:blip r:embed="rId4" cstate="print"/>
            <a:srcRect/>
            <a:stretch>
              <a:fillRect/>
            </a:stretch>
          </p:blipFill>
          <p:spPr bwMode="auto">
            <a:xfrm>
              <a:off x="395536" y="188640"/>
              <a:ext cx="1368152" cy="1118865"/>
            </a:xfrm>
            <a:prstGeom prst="rect">
              <a:avLst/>
            </a:prstGeom>
            <a:noFill/>
          </p:spPr>
        </p:pic>
        <p:pic>
          <p:nvPicPr>
            <p:cNvPr id="6" name="Picture 2" descr="C:\Users\acer\Pictures\Documents\Office Automation\lecture2\549432-attorney-carol-stream-il-moroni-law-offices-attorney.jpg"/>
            <p:cNvPicPr>
              <a:picLocks noChangeAspect="1" noChangeArrowheads="1"/>
            </p:cNvPicPr>
            <p:nvPr/>
          </p:nvPicPr>
          <p:blipFill>
            <a:blip r:embed="rId5" cstate="print"/>
            <a:srcRect/>
            <a:stretch>
              <a:fillRect/>
            </a:stretch>
          </p:blipFill>
          <p:spPr bwMode="auto">
            <a:xfrm>
              <a:off x="395536" y="2996952"/>
              <a:ext cx="1376449" cy="1008112"/>
            </a:xfrm>
            <a:prstGeom prst="rect">
              <a:avLst/>
            </a:prstGeom>
            <a:noFill/>
          </p:spPr>
        </p:pic>
        <p:pic>
          <p:nvPicPr>
            <p:cNvPr id="7" name="Picture 3" descr="C:\Users\acer\Pictures\Documents\Office Automation\lecture1\pics\Home Office design and arrangement 2.jpg"/>
            <p:cNvPicPr>
              <a:picLocks noChangeAspect="1" noChangeArrowheads="1"/>
            </p:cNvPicPr>
            <p:nvPr/>
          </p:nvPicPr>
          <p:blipFill>
            <a:blip r:embed="rId6" cstate="print"/>
            <a:srcRect t="34372"/>
            <a:stretch>
              <a:fillRect/>
            </a:stretch>
          </p:blipFill>
          <p:spPr bwMode="auto">
            <a:xfrm>
              <a:off x="395535" y="4365104"/>
              <a:ext cx="1368153" cy="1008112"/>
            </a:xfrm>
            <a:prstGeom prst="rect">
              <a:avLst/>
            </a:prstGeom>
            <a:noFill/>
          </p:spPr>
        </p:pic>
        <p:pic>
          <p:nvPicPr>
            <p:cNvPr id="8" name="Picture 5" descr="C:\Users\acer\Pictures\Documents\Office Automation\lecture1\pics\papers.jpg"/>
            <p:cNvPicPr>
              <a:picLocks noChangeAspect="1" noChangeArrowheads="1"/>
            </p:cNvPicPr>
            <p:nvPr/>
          </p:nvPicPr>
          <p:blipFill>
            <a:blip r:embed="rId7" cstate="print"/>
            <a:srcRect/>
            <a:stretch>
              <a:fillRect/>
            </a:stretch>
          </p:blipFill>
          <p:spPr bwMode="auto">
            <a:xfrm>
              <a:off x="395536" y="5715254"/>
              <a:ext cx="1368152" cy="1026114"/>
            </a:xfrm>
            <a:prstGeom prst="rect">
              <a:avLst/>
            </a:prstGeom>
            <a:noFill/>
          </p:spPr>
        </p:pic>
      </p:grpSp>
      <p:sp>
        <p:nvSpPr>
          <p:cNvPr id="9" name="مستطيل 8"/>
          <p:cNvSpPr/>
          <p:nvPr/>
        </p:nvSpPr>
        <p:spPr>
          <a:xfrm>
            <a:off x="2483768" y="272842"/>
            <a:ext cx="6912768" cy="707886"/>
          </a:xfrm>
          <a:prstGeom prst="rect">
            <a:avLst/>
          </a:prstGeom>
          <a:noFill/>
        </p:spPr>
        <p:txBody>
          <a:bodyPr wrap="square" lIns="91440" tIns="45720" rIns="91440" bIns="45720">
            <a:spAutoFit/>
          </a:bodyPr>
          <a:lstStyle/>
          <a:p>
            <a:pPr algn="ctr"/>
            <a:r>
              <a:rPr lang="ar-SA" sz="4000" b="1" dirty="0" smtClean="0">
                <a:ln w="18000">
                  <a:solidFill>
                    <a:schemeClr val="accent5">
                      <a:lumMod val="60000"/>
                      <a:lumOff val="40000"/>
                    </a:schemeClr>
                  </a:solidFill>
                  <a:prstDash val="solid"/>
                  <a:miter lim="800000"/>
                </a:ln>
                <a:solidFill>
                  <a:schemeClr val="accent5">
                    <a:lumMod val="60000"/>
                    <a:lumOff val="40000"/>
                  </a:schemeClr>
                </a:solidFill>
                <a:effectLst>
                  <a:glow rad="228600">
                    <a:srgbClr val="663300">
                      <a:alpha val="40000"/>
                    </a:srgbClr>
                  </a:glow>
                  <a:outerShdw blurRad="25500" dist="23000" dir="7020000" algn="tl">
                    <a:srgbClr val="000000">
                      <a:alpha val="50000"/>
                    </a:srgbClr>
                  </a:outerShdw>
                </a:effectLst>
              </a:rPr>
              <a:t>أهم العناصر الأساسية لأتمتة المكاتب</a:t>
            </a:r>
            <a:endParaRPr lang="ar-SA" sz="4000" b="1" dirty="0">
              <a:ln w="18000">
                <a:solidFill>
                  <a:schemeClr val="accent5">
                    <a:lumMod val="60000"/>
                    <a:lumOff val="40000"/>
                  </a:schemeClr>
                </a:solidFill>
                <a:prstDash val="solid"/>
                <a:miter lim="800000"/>
              </a:ln>
              <a:solidFill>
                <a:schemeClr val="accent5">
                  <a:lumMod val="60000"/>
                  <a:lumOff val="40000"/>
                </a:schemeClr>
              </a:solidFill>
              <a:effectLst>
                <a:glow rad="228600">
                  <a:srgbClr val="663300">
                    <a:alpha val="40000"/>
                  </a:srgbClr>
                </a:glow>
                <a:outerShdw blurRad="25500" dist="23000" dir="7020000" algn="tl">
                  <a:srgbClr val="000000">
                    <a:alpha val="50000"/>
                  </a:srgbClr>
                </a:outerShdw>
              </a:effectLst>
            </a:endParaRPr>
          </a:p>
        </p:txBody>
      </p:sp>
      <p:sp>
        <p:nvSpPr>
          <p:cNvPr id="10" name="مستطيل 9"/>
          <p:cNvSpPr/>
          <p:nvPr/>
        </p:nvSpPr>
        <p:spPr>
          <a:xfrm>
            <a:off x="2195736" y="1052736"/>
            <a:ext cx="6948264" cy="4832092"/>
          </a:xfrm>
          <a:prstGeom prst="rect">
            <a:avLst/>
          </a:prstGeom>
        </p:spPr>
        <p:txBody>
          <a:bodyPr wrap="square">
            <a:spAutoFit/>
          </a:bodyPr>
          <a:lstStyle/>
          <a:p>
            <a:pPr marL="342900" indent="-342900"/>
            <a:r>
              <a:rPr lang="ar-SA" sz="2800" dirty="0" smtClean="0">
                <a:solidFill>
                  <a:srgbClr val="663300"/>
                </a:solidFill>
              </a:rPr>
              <a:t>1- وسائل الاتصال باستخدام البيانات والأمواج الصوتية والنصوص . </a:t>
            </a:r>
          </a:p>
          <a:p>
            <a:pPr marL="342900" indent="-342900"/>
            <a:r>
              <a:rPr lang="ar-SA" sz="2800" dirty="0" smtClean="0">
                <a:solidFill>
                  <a:srgbClr val="663300"/>
                </a:solidFill>
              </a:rPr>
              <a:t>2- وسائل تخزين واسترجاع المعلومات وتنظيم الإشراف على إدارتها. </a:t>
            </a:r>
          </a:p>
          <a:p>
            <a:pPr marL="342900" indent="-342900"/>
            <a:r>
              <a:rPr lang="ar-SA" sz="2800" dirty="0" smtClean="0">
                <a:solidFill>
                  <a:srgbClr val="663300"/>
                </a:solidFill>
              </a:rPr>
              <a:t>3- وسائل إعداد وتحضير النصوص، أي استخدام معالج النصوص بدلاً من الآلات الطابعة القديمة. </a:t>
            </a:r>
          </a:p>
          <a:p>
            <a:pPr marL="342900" indent="-342900"/>
            <a:r>
              <a:rPr lang="ar-SA" sz="2800" dirty="0" smtClean="0">
                <a:solidFill>
                  <a:srgbClr val="663300"/>
                </a:solidFill>
              </a:rPr>
              <a:t>4- أدوات مساعدة تستخدم في جدولة الأعمال والتوقيت الإلكترونية. </a:t>
            </a:r>
          </a:p>
          <a:p>
            <a:pPr marL="342900" indent="-342900"/>
            <a:r>
              <a:rPr lang="ar-SA" sz="2800" dirty="0" smtClean="0">
                <a:solidFill>
                  <a:srgbClr val="663300"/>
                </a:solidFill>
              </a:rPr>
              <a:t>5- استخدام شاشات العرض المختصة من قبل المدراء، وذلك لتخفيف العمال المكتبية والحصول على المعلومات اللازمة لاتخاذ القرار. </a:t>
            </a:r>
            <a:endParaRPr lang="ar-SA" sz="2800" dirty="0">
              <a:solidFill>
                <a:srgbClr val="663300"/>
              </a:solidFill>
            </a:endParaRP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500" fill="hold"/>
                                        <p:tgtEl>
                                          <p:spTgt spid="9"/>
                                        </p:tgtEl>
                                        <p:attrNameLst>
                                          <p:attrName>ppt_w</p:attrName>
                                        </p:attrNameLst>
                                      </p:cBhvr>
                                      <p:tavLst>
                                        <p:tav tm="0">
                                          <p:val>
                                            <p:fltVal val="0"/>
                                          </p:val>
                                        </p:tav>
                                        <p:tav tm="100000">
                                          <p:val>
                                            <p:strVal val="#ppt_w"/>
                                          </p:val>
                                        </p:tav>
                                      </p:tavLst>
                                    </p:anim>
                                    <p:anim calcmode="lin" valueType="num">
                                      <p:cBhvr>
                                        <p:cTn id="8" dur="500" fill="hold"/>
                                        <p:tgtEl>
                                          <p:spTgt spid="9"/>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0"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p:cTn id="13" dur="500" fill="hold"/>
                                        <p:tgtEl>
                                          <p:spTgt spid="10"/>
                                        </p:tgtEl>
                                        <p:attrNameLst>
                                          <p:attrName>ppt_w</p:attrName>
                                        </p:attrNameLst>
                                      </p:cBhvr>
                                      <p:tavLst>
                                        <p:tav tm="0">
                                          <p:val>
                                            <p:fltVal val="0"/>
                                          </p:val>
                                        </p:tav>
                                        <p:tav tm="100000">
                                          <p:val>
                                            <p:strVal val="#ppt_w"/>
                                          </p:val>
                                        </p:tav>
                                      </p:tavLst>
                                    </p:anim>
                                    <p:anim calcmode="lin" valueType="num">
                                      <p:cBhvr>
                                        <p:cTn id="14" dur="500" fill="hold"/>
                                        <p:tgtEl>
                                          <p:spTgt spid="10"/>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مجموعة 1"/>
          <p:cNvGrpSpPr/>
          <p:nvPr/>
        </p:nvGrpSpPr>
        <p:grpSpPr>
          <a:xfrm>
            <a:off x="-36512" y="-99392"/>
            <a:ext cx="2376264" cy="7128792"/>
            <a:chOff x="-36512" y="-99392"/>
            <a:chExt cx="2376264" cy="7128792"/>
          </a:xfrm>
        </p:grpSpPr>
        <p:pic>
          <p:nvPicPr>
            <p:cNvPr id="3" name="Picture 2" descr="C:\Users\acer\Pictures\Documents\Office Automation\lecture2\UNS37892.gif"/>
            <p:cNvPicPr>
              <a:picLocks noChangeAspect="1" noChangeArrowheads="1"/>
            </p:cNvPicPr>
            <p:nvPr/>
          </p:nvPicPr>
          <p:blipFill>
            <a:blip r:embed="rId2" cstate="print">
              <a:duotone>
                <a:schemeClr val="accent5">
                  <a:shade val="45000"/>
                  <a:satMod val="135000"/>
                </a:schemeClr>
                <a:prstClr val="white"/>
              </a:duotone>
            </a:blip>
            <a:srcRect l="51512" t="2520" r="10689" b="9281"/>
            <a:stretch>
              <a:fillRect/>
            </a:stretch>
          </p:blipFill>
          <p:spPr bwMode="auto">
            <a:xfrm>
              <a:off x="-36512" y="-99392"/>
              <a:ext cx="2376264" cy="7128792"/>
            </a:xfrm>
            <a:prstGeom prst="rect">
              <a:avLst/>
            </a:prstGeom>
            <a:noFill/>
          </p:spPr>
        </p:pic>
        <p:pic>
          <p:nvPicPr>
            <p:cNvPr id="4" name="Picture 3" descr="C:\Users\acer\Pictures\Documents\Office Automation\lecture2\offices4.jpg"/>
            <p:cNvPicPr>
              <a:picLocks noChangeAspect="1" noChangeArrowheads="1"/>
            </p:cNvPicPr>
            <p:nvPr/>
          </p:nvPicPr>
          <p:blipFill>
            <a:blip r:embed="rId3" cstate="print"/>
            <a:srcRect/>
            <a:stretch>
              <a:fillRect/>
            </a:stretch>
          </p:blipFill>
          <p:spPr bwMode="auto">
            <a:xfrm>
              <a:off x="395536" y="1628800"/>
              <a:ext cx="1368152" cy="1008112"/>
            </a:xfrm>
            <a:prstGeom prst="rect">
              <a:avLst/>
            </a:prstGeom>
            <a:noFill/>
          </p:spPr>
        </p:pic>
        <p:pic>
          <p:nvPicPr>
            <p:cNvPr id="5" name="Picture 4" descr="C:\Users\acer\Pictures\Documents\Office Automation\lecture2\large-offices-5.jpg"/>
            <p:cNvPicPr>
              <a:picLocks noChangeAspect="1" noChangeArrowheads="1"/>
            </p:cNvPicPr>
            <p:nvPr/>
          </p:nvPicPr>
          <p:blipFill>
            <a:blip r:embed="rId4" cstate="print"/>
            <a:srcRect/>
            <a:stretch>
              <a:fillRect/>
            </a:stretch>
          </p:blipFill>
          <p:spPr bwMode="auto">
            <a:xfrm>
              <a:off x="395536" y="188640"/>
              <a:ext cx="1368152" cy="1118865"/>
            </a:xfrm>
            <a:prstGeom prst="rect">
              <a:avLst/>
            </a:prstGeom>
            <a:noFill/>
          </p:spPr>
        </p:pic>
        <p:pic>
          <p:nvPicPr>
            <p:cNvPr id="6" name="Picture 2" descr="C:\Users\acer\Pictures\Documents\Office Automation\lecture2\549432-attorney-carol-stream-il-moroni-law-offices-attorney.jpg"/>
            <p:cNvPicPr>
              <a:picLocks noChangeAspect="1" noChangeArrowheads="1"/>
            </p:cNvPicPr>
            <p:nvPr/>
          </p:nvPicPr>
          <p:blipFill>
            <a:blip r:embed="rId5" cstate="print"/>
            <a:srcRect/>
            <a:stretch>
              <a:fillRect/>
            </a:stretch>
          </p:blipFill>
          <p:spPr bwMode="auto">
            <a:xfrm>
              <a:off x="395536" y="2996952"/>
              <a:ext cx="1376449" cy="1008112"/>
            </a:xfrm>
            <a:prstGeom prst="rect">
              <a:avLst/>
            </a:prstGeom>
            <a:noFill/>
          </p:spPr>
        </p:pic>
        <p:pic>
          <p:nvPicPr>
            <p:cNvPr id="7" name="Picture 3" descr="C:\Users\acer\Pictures\Documents\Office Automation\lecture1\pics\Home Office design and arrangement 2.jpg"/>
            <p:cNvPicPr>
              <a:picLocks noChangeAspect="1" noChangeArrowheads="1"/>
            </p:cNvPicPr>
            <p:nvPr/>
          </p:nvPicPr>
          <p:blipFill>
            <a:blip r:embed="rId6" cstate="print"/>
            <a:srcRect t="34372"/>
            <a:stretch>
              <a:fillRect/>
            </a:stretch>
          </p:blipFill>
          <p:spPr bwMode="auto">
            <a:xfrm>
              <a:off x="395535" y="4365104"/>
              <a:ext cx="1368153" cy="1008112"/>
            </a:xfrm>
            <a:prstGeom prst="rect">
              <a:avLst/>
            </a:prstGeom>
            <a:noFill/>
          </p:spPr>
        </p:pic>
        <p:pic>
          <p:nvPicPr>
            <p:cNvPr id="8" name="Picture 5" descr="C:\Users\acer\Pictures\Documents\Office Automation\lecture1\pics\papers.jpg"/>
            <p:cNvPicPr>
              <a:picLocks noChangeAspect="1" noChangeArrowheads="1"/>
            </p:cNvPicPr>
            <p:nvPr/>
          </p:nvPicPr>
          <p:blipFill>
            <a:blip r:embed="rId7" cstate="print"/>
            <a:srcRect/>
            <a:stretch>
              <a:fillRect/>
            </a:stretch>
          </p:blipFill>
          <p:spPr bwMode="auto">
            <a:xfrm>
              <a:off x="395536" y="5715254"/>
              <a:ext cx="1368152" cy="1026114"/>
            </a:xfrm>
            <a:prstGeom prst="rect">
              <a:avLst/>
            </a:prstGeom>
            <a:noFill/>
          </p:spPr>
        </p:pic>
      </p:grpSp>
      <p:sp>
        <p:nvSpPr>
          <p:cNvPr id="10" name="مستطيل 9"/>
          <p:cNvSpPr/>
          <p:nvPr/>
        </p:nvSpPr>
        <p:spPr>
          <a:xfrm>
            <a:off x="2267744" y="1974319"/>
            <a:ext cx="6876256" cy="2246769"/>
          </a:xfrm>
          <a:prstGeom prst="rect">
            <a:avLst/>
          </a:prstGeom>
        </p:spPr>
        <p:txBody>
          <a:bodyPr wrap="square">
            <a:spAutoFit/>
          </a:bodyPr>
          <a:lstStyle/>
          <a:p>
            <a:pPr marL="265113" indent="-265113" algn="just"/>
            <a:r>
              <a:rPr lang="ar-SA" sz="2800" b="1" dirty="0" smtClean="0">
                <a:solidFill>
                  <a:schemeClr val="tx2"/>
                </a:solidFill>
              </a:rPr>
              <a:t>لقد ظل القرطاس والقلم هما الأداتان الأساسيتان في عمل المكتب الذي ظل كما هو لقرون طويلة، حتى ظهرت الآلة الكاتبة في منتصف القرن التاسع عشر وأخذت في الانتشار مع بدايات القرن العشرين، مما أحدث تغيرات في أسلوب وطبيعة العمل المكتبي.</a:t>
            </a:r>
          </a:p>
        </p:txBody>
      </p:sp>
      <p:sp>
        <p:nvSpPr>
          <p:cNvPr id="11" name="مستطيل 10"/>
          <p:cNvSpPr/>
          <p:nvPr/>
        </p:nvSpPr>
        <p:spPr>
          <a:xfrm>
            <a:off x="5292080" y="777478"/>
            <a:ext cx="3960440" cy="923330"/>
          </a:xfrm>
          <a:prstGeom prst="rect">
            <a:avLst/>
          </a:prstGeom>
          <a:noFill/>
        </p:spPr>
        <p:txBody>
          <a:bodyPr wrap="square" lIns="91440" tIns="45720" rIns="91440" bIns="45720">
            <a:spAutoFit/>
          </a:bodyPr>
          <a:lstStyle/>
          <a:p>
            <a:pPr algn="ctr"/>
            <a:r>
              <a:rPr lang="ar-SA" sz="5400" b="1" dirty="0" smtClean="0">
                <a:ln w="18000">
                  <a:solidFill>
                    <a:schemeClr val="accent5">
                      <a:lumMod val="60000"/>
                      <a:lumOff val="40000"/>
                    </a:schemeClr>
                  </a:solidFill>
                  <a:prstDash val="solid"/>
                  <a:miter lim="800000"/>
                </a:ln>
                <a:solidFill>
                  <a:schemeClr val="accent5">
                    <a:lumMod val="60000"/>
                    <a:lumOff val="40000"/>
                  </a:schemeClr>
                </a:solidFill>
                <a:effectLst>
                  <a:glow rad="228600">
                    <a:srgbClr val="663300">
                      <a:alpha val="40000"/>
                    </a:srgbClr>
                  </a:glow>
                  <a:outerShdw blurRad="25500" dist="23000" dir="7020000" algn="tl">
                    <a:srgbClr val="000000">
                      <a:alpha val="50000"/>
                    </a:srgbClr>
                  </a:outerShdw>
                </a:effectLst>
              </a:rPr>
              <a:t>مفهوم المكتب</a:t>
            </a:r>
            <a:endParaRPr lang="ar-SA" sz="5400" b="1" dirty="0">
              <a:ln w="18000">
                <a:solidFill>
                  <a:schemeClr val="accent5">
                    <a:lumMod val="60000"/>
                    <a:lumOff val="40000"/>
                  </a:schemeClr>
                </a:solidFill>
                <a:prstDash val="solid"/>
                <a:miter lim="800000"/>
              </a:ln>
              <a:solidFill>
                <a:schemeClr val="accent5">
                  <a:lumMod val="60000"/>
                  <a:lumOff val="40000"/>
                </a:schemeClr>
              </a:solidFill>
              <a:effectLst>
                <a:glow rad="228600">
                  <a:srgbClr val="663300">
                    <a:alpha val="40000"/>
                  </a:srgbClr>
                </a:glow>
                <a:outerShdw blurRad="25500" dist="23000" dir="7020000" algn="tl">
                  <a:srgbClr val="000000">
                    <a:alpha val="50000"/>
                  </a:srgbClr>
                </a:outerShdw>
              </a:effectLst>
            </a:endParaRP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p:cTn id="7" dur="500" fill="hold"/>
                                        <p:tgtEl>
                                          <p:spTgt spid="11"/>
                                        </p:tgtEl>
                                        <p:attrNameLst>
                                          <p:attrName>ppt_w</p:attrName>
                                        </p:attrNameLst>
                                      </p:cBhvr>
                                      <p:tavLst>
                                        <p:tav tm="0">
                                          <p:val>
                                            <p:fltVal val="0"/>
                                          </p:val>
                                        </p:tav>
                                        <p:tav tm="100000">
                                          <p:val>
                                            <p:strVal val="#ppt_w"/>
                                          </p:val>
                                        </p:tav>
                                      </p:tavLst>
                                    </p:anim>
                                    <p:anim calcmode="lin" valueType="num">
                                      <p:cBhvr>
                                        <p:cTn id="8" dur="500" fill="hold"/>
                                        <p:tgtEl>
                                          <p:spTgt spid="11"/>
                                        </p:tgtEl>
                                        <p:attrNameLst>
                                          <p:attrName>ppt_h</p:attrName>
                                        </p:attrNameLst>
                                      </p:cBhvr>
                                      <p:tavLst>
                                        <p:tav tm="0">
                                          <p:val>
                                            <p:strVal val="#ppt_h"/>
                                          </p:val>
                                        </p:tav>
                                        <p:tav tm="100000">
                                          <p:val>
                                            <p:strVal val="#ppt_h"/>
                                          </p:val>
                                        </p:tav>
                                      </p:tavLst>
                                    </p:anim>
                                  </p:childTnLst>
                                </p:cTn>
                              </p:par>
                              <p:par>
                                <p:cTn id="9" presetID="17" presetClass="entr" presetSubtype="10" fill="hold" grpId="0" nodeType="withEffect">
                                  <p:stCondLst>
                                    <p:cond delay="0"/>
                                  </p:stCondLst>
                                  <p:childTnLst>
                                    <p:set>
                                      <p:cBhvr>
                                        <p:cTn id="10" dur="1" fill="hold">
                                          <p:stCondLst>
                                            <p:cond delay="0"/>
                                          </p:stCondLst>
                                        </p:cTn>
                                        <p:tgtEl>
                                          <p:spTgt spid="10"/>
                                        </p:tgtEl>
                                        <p:attrNameLst>
                                          <p:attrName>style.visibility</p:attrName>
                                        </p:attrNameLst>
                                      </p:cBhvr>
                                      <p:to>
                                        <p:strVal val="visible"/>
                                      </p:to>
                                    </p:set>
                                    <p:anim calcmode="lin" valueType="num">
                                      <p:cBhvr>
                                        <p:cTn id="11" dur="500" fill="hold"/>
                                        <p:tgtEl>
                                          <p:spTgt spid="10"/>
                                        </p:tgtEl>
                                        <p:attrNameLst>
                                          <p:attrName>ppt_w</p:attrName>
                                        </p:attrNameLst>
                                      </p:cBhvr>
                                      <p:tavLst>
                                        <p:tav tm="0">
                                          <p:val>
                                            <p:fltVal val="0"/>
                                          </p:val>
                                        </p:tav>
                                        <p:tav tm="100000">
                                          <p:val>
                                            <p:strVal val="#ppt_w"/>
                                          </p:val>
                                        </p:tav>
                                      </p:tavLst>
                                    </p:anim>
                                    <p:anim calcmode="lin" valueType="num">
                                      <p:cBhvr>
                                        <p:cTn id="12" dur="500" fill="hold"/>
                                        <p:tgtEl>
                                          <p:spTgt spid="10"/>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مجموعة 1"/>
          <p:cNvGrpSpPr/>
          <p:nvPr/>
        </p:nvGrpSpPr>
        <p:grpSpPr>
          <a:xfrm>
            <a:off x="-36512" y="-99392"/>
            <a:ext cx="2376264" cy="7128792"/>
            <a:chOff x="-36512" y="-99392"/>
            <a:chExt cx="2376264" cy="7128792"/>
          </a:xfrm>
        </p:grpSpPr>
        <p:pic>
          <p:nvPicPr>
            <p:cNvPr id="3" name="Picture 2" descr="C:\Users\acer\Pictures\Documents\Office Automation\lecture2\UNS37892.gif"/>
            <p:cNvPicPr>
              <a:picLocks noChangeAspect="1" noChangeArrowheads="1"/>
            </p:cNvPicPr>
            <p:nvPr/>
          </p:nvPicPr>
          <p:blipFill>
            <a:blip r:embed="rId2" cstate="print">
              <a:duotone>
                <a:schemeClr val="accent5">
                  <a:shade val="45000"/>
                  <a:satMod val="135000"/>
                </a:schemeClr>
                <a:prstClr val="white"/>
              </a:duotone>
            </a:blip>
            <a:srcRect l="51512" t="2520" r="10689" b="9281"/>
            <a:stretch>
              <a:fillRect/>
            </a:stretch>
          </p:blipFill>
          <p:spPr bwMode="auto">
            <a:xfrm>
              <a:off x="-36512" y="-99392"/>
              <a:ext cx="2376264" cy="7128792"/>
            </a:xfrm>
            <a:prstGeom prst="rect">
              <a:avLst/>
            </a:prstGeom>
            <a:noFill/>
          </p:spPr>
        </p:pic>
        <p:pic>
          <p:nvPicPr>
            <p:cNvPr id="4" name="Picture 3" descr="C:\Users\acer\Pictures\Documents\Office Automation\lecture2\offices4.jpg"/>
            <p:cNvPicPr>
              <a:picLocks noChangeAspect="1" noChangeArrowheads="1"/>
            </p:cNvPicPr>
            <p:nvPr/>
          </p:nvPicPr>
          <p:blipFill>
            <a:blip r:embed="rId3" cstate="print"/>
            <a:srcRect/>
            <a:stretch>
              <a:fillRect/>
            </a:stretch>
          </p:blipFill>
          <p:spPr bwMode="auto">
            <a:xfrm>
              <a:off x="395536" y="1628800"/>
              <a:ext cx="1368152" cy="1008112"/>
            </a:xfrm>
            <a:prstGeom prst="rect">
              <a:avLst/>
            </a:prstGeom>
            <a:noFill/>
          </p:spPr>
        </p:pic>
        <p:pic>
          <p:nvPicPr>
            <p:cNvPr id="5" name="Picture 4" descr="C:\Users\acer\Pictures\Documents\Office Automation\lecture2\large-offices-5.jpg"/>
            <p:cNvPicPr>
              <a:picLocks noChangeAspect="1" noChangeArrowheads="1"/>
            </p:cNvPicPr>
            <p:nvPr/>
          </p:nvPicPr>
          <p:blipFill>
            <a:blip r:embed="rId4" cstate="print"/>
            <a:srcRect/>
            <a:stretch>
              <a:fillRect/>
            </a:stretch>
          </p:blipFill>
          <p:spPr bwMode="auto">
            <a:xfrm>
              <a:off x="395536" y="188640"/>
              <a:ext cx="1368152" cy="1118865"/>
            </a:xfrm>
            <a:prstGeom prst="rect">
              <a:avLst/>
            </a:prstGeom>
            <a:noFill/>
          </p:spPr>
        </p:pic>
        <p:pic>
          <p:nvPicPr>
            <p:cNvPr id="6" name="Picture 2" descr="C:\Users\acer\Pictures\Documents\Office Automation\lecture2\549432-attorney-carol-stream-il-moroni-law-offices-attorney.jpg"/>
            <p:cNvPicPr>
              <a:picLocks noChangeAspect="1" noChangeArrowheads="1"/>
            </p:cNvPicPr>
            <p:nvPr/>
          </p:nvPicPr>
          <p:blipFill>
            <a:blip r:embed="rId5" cstate="print"/>
            <a:srcRect/>
            <a:stretch>
              <a:fillRect/>
            </a:stretch>
          </p:blipFill>
          <p:spPr bwMode="auto">
            <a:xfrm>
              <a:off x="395536" y="2996952"/>
              <a:ext cx="1376449" cy="1008112"/>
            </a:xfrm>
            <a:prstGeom prst="rect">
              <a:avLst/>
            </a:prstGeom>
            <a:noFill/>
          </p:spPr>
        </p:pic>
        <p:pic>
          <p:nvPicPr>
            <p:cNvPr id="7" name="Picture 3" descr="C:\Users\acer\Pictures\Documents\Office Automation\lecture1\pics\Home Office design and arrangement 2.jpg"/>
            <p:cNvPicPr>
              <a:picLocks noChangeAspect="1" noChangeArrowheads="1"/>
            </p:cNvPicPr>
            <p:nvPr/>
          </p:nvPicPr>
          <p:blipFill>
            <a:blip r:embed="rId6" cstate="print"/>
            <a:srcRect t="34372"/>
            <a:stretch>
              <a:fillRect/>
            </a:stretch>
          </p:blipFill>
          <p:spPr bwMode="auto">
            <a:xfrm>
              <a:off x="395535" y="4365104"/>
              <a:ext cx="1368153" cy="1008112"/>
            </a:xfrm>
            <a:prstGeom prst="rect">
              <a:avLst/>
            </a:prstGeom>
            <a:noFill/>
          </p:spPr>
        </p:pic>
        <p:pic>
          <p:nvPicPr>
            <p:cNvPr id="8" name="Picture 5" descr="C:\Users\acer\Pictures\Documents\Office Automation\lecture1\pics\papers.jpg"/>
            <p:cNvPicPr>
              <a:picLocks noChangeAspect="1" noChangeArrowheads="1"/>
            </p:cNvPicPr>
            <p:nvPr/>
          </p:nvPicPr>
          <p:blipFill>
            <a:blip r:embed="rId7" cstate="print"/>
            <a:srcRect/>
            <a:stretch>
              <a:fillRect/>
            </a:stretch>
          </p:blipFill>
          <p:spPr bwMode="auto">
            <a:xfrm>
              <a:off x="395536" y="5715254"/>
              <a:ext cx="1368152" cy="1026114"/>
            </a:xfrm>
            <a:prstGeom prst="rect">
              <a:avLst/>
            </a:prstGeom>
            <a:noFill/>
          </p:spPr>
        </p:pic>
      </p:grpSp>
      <p:sp>
        <p:nvSpPr>
          <p:cNvPr id="10" name="مستطيل 9"/>
          <p:cNvSpPr/>
          <p:nvPr/>
        </p:nvSpPr>
        <p:spPr>
          <a:xfrm>
            <a:off x="2123728" y="188640"/>
            <a:ext cx="6912768" cy="1323439"/>
          </a:xfrm>
          <a:prstGeom prst="rect">
            <a:avLst/>
          </a:prstGeom>
          <a:noFill/>
        </p:spPr>
        <p:txBody>
          <a:bodyPr wrap="square" lIns="91440" tIns="45720" rIns="91440" bIns="45720">
            <a:spAutoFit/>
          </a:bodyPr>
          <a:lstStyle/>
          <a:p>
            <a:pPr algn="ctr"/>
            <a:r>
              <a:rPr lang="ar-SA" sz="4000" b="1" dirty="0" smtClean="0">
                <a:ln w="18000">
                  <a:solidFill>
                    <a:schemeClr val="accent5">
                      <a:lumMod val="60000"/>
                      <a:lumOff val="40000"/>
                    </a:schemeClr>
                  </a:solidFill>
                  <a:prstDash val="solid"/>
                  <a:miter lim="800000"/>
                </a:ln>
                <a:solidFill>
                  <a:schemeClr val="accent5">
                    <a:lumMod val="60000"/>
                    <a:lumOff val="40000"/>
                  </a:schemeClr>
                </a:solidFill>
                <a:effectLst>
                  <a:glow rad="228600">
                    <a:srgbClr val="663300">
                      <a:alpha val="40000"/>
                    </a:srgbClr>
                  </a:glow>
                  <a:outerShdw blurRad="25500" dist="23000" dir="7020000" algn="tl">
                    <a:srgbClr val="000000">
                      <a:alpha val="50000"/>
                    </a:srgbClr>
                  </a:outerShdw>
                </a:effectLst>
              </a:rPr>
              <a:t>أهم الأنظمة الحاسوبية المستخدمة  في أتمتة المكاتب</a:t>
            </a:r>
            <a:endParaRPr lang="ar-SA" sz="4000" b="1" dirty="0">
              <a:ln w="18000">
                <a:solidFill>
                  <a:schemeClr val="accent5">
                    <a:lumMod val="60000"/>
                    <a:lumOff val="40000"/>
                  </a:schemeClr>
                </a:solidFill>
                <a:prstDash val="solid"/>
                <a:miter lim="800000"/>
              </a:ln>
              <a:solidFill>
                <a:schemeClr val="accent5">
                  <a:lumMod val="60000"/>
                  <a:lumOff val="40000"/>
                </a:schemeClr>
              </a:solidFill>
              <a:effectLst>
                <a:glow rad="228600">
                  <a:srgbClr val="663300">
                    <a:alpha val="40000"/>
                  </a:srgbClr>
                </a:glow>
                <a:outerShdw blurRad="25500" dist="23000" dir="7020000" algn="tl">
                  <a:srgbClr val="000000">
                    <a:alpha val="50000"/>
                  </a:srgbClr>
                </a:outerShdw>
              </a:effectLst>
            </a:endParaRPr>
          </a:p>
        </p:txBody>
      </p:sp>
      <p:sp>
        <p:nvSpPr>
          <p:cNvPr id="11" name="مستطيل 10"/>
          <p:cNvSpPr/>
          <p:nvPr/>
        </p:nvSpPr>
        <p:spPr>
          <a:xfrm>
            <a:off x="2123728" y="1443841"/>
            <a:ext cx="7020272" cy="5262979"/>
          </a:xfrm>
          <a:prstGeom prst="rect">
            <a:avLst/>
          </a:prstGeom>
        </p:spPr>
        <p:txBody>
          <a:bodyPr wrap="square">
            <a:spAutoFit/>
          </a:bodyPr>
          <a:lstStyle/>
          <a:p>
            <a:pPr marL="342900" indent="-342900"/>
            <a:r>
              <a:rPr lang="ar-SA" sz="2800" dirty="0" smtClean="0">
                <a:solidFill>
                  <a:srgbClr val="663300"/>
                </a:solidFill>
              </a:rPr>
              <a:t>1- أنظمة التشغيل </a:t>
            </a:r>
            <a:r>
              <a:rPr lang="en-US" sz="2800" dirty="0" smtClean="0">
                <a:solidFill>
                  <a:srgbClr val="663300"/>
                </a:solidFill>
              </a:rPr>
              <a:t>Operating System</a:t>
            </a:r>
            <a:r>
              <a:rPr lang="ar-SA" sz="2800" dirty="0" smtClean="0">
                <a:solidFill>
                  <a:srgbClr val="663300"/>
                </a:solidFill>
              </a:rPr>
              <a:t>.</a:t>
            </a:r>
          </a:p>
          <a:p>
            <a:pPr marL="342900" indent="-342900"/>
            <a:r>
              <a:rPr lang="ar-SA" sz="2800" dirty="0" smtClean="0">
                <a:solidFill>
                  <a:srgbClr val="663300"/>
                </a:solidFill>
              </a:rPr>
              <a:t>2- نظام البريد الإلكتروني </a:t>
            </a:r>
            <a:r>
              <a:rPr lang="en-US" sz="2800" dirty="0" smtClean="0">
                <a:solidFill>
                  <a:srgbClr val="663300"/>
                </a:solidFill>
              </a:rPr>
              <a:t>Electronic Mail System E-Mail</a:t>
            </a:r>
            <a:r>
              <a:rPr lang="ar-SA" sz="2800" dirty="0" smtClean="0">
                <a:solidFill>
                  <a:srgbClr val="663300"/>
                </a:solidFill>
              </a:rPr>
              <a:t>.</a:t>
            </a:r>
          </a:p>
          <a:p>
            <a:pPr marL="342900" indent="-342900"/>
            <a:r>
              <a:rPr lang="ar-SA" sz="2800" dirty="0" smtClean="0">
                <a:solidFill>
                  <a:srgbClr val="663300"/>
                </a:solidFill>
              </a:rPr>
              <a:t>3- نظام البريد الصوتي </a:t>
            </a:r>
            <a:r>
              <a:rPr lang="en-US" sz="2800" dirty="0" smtClean="0">
                <a:solidFill>
                  <a:srgbClr val="663300"/>
                </a:solidFill>
              </a:rPr>
              <a:t>Voice Mail System</a:t>
            </a:r>
            <a:r>
              <a:rPr lang="ar-SA" sz="2800" dirty="0" smtClean="0">
                <a:solidFill>
                  <a:srgbClr val="663300"/>
                </a:solidFill>
              </a:rPr>
              <a:t>.</a:t>
            </a:r>
          </a:p>
          <a:p>
            <a:pPr marL="342900" indent="-342900"/>
            <a:r>
              <a:rPr lang="ar-SA" sz="2800" dirty="0" smtClean="0">
                <a:solidFill>
                  <a:srgbClr val="663300"/>
                </a:solidFill>
              </a:rPr>
              <a:t>4- نظام التقويم الإلكتروني </a:t>
            </a:r>
            <a:r>
              <a:rPr lang="en-US" sz="2800" dirty="0" smtClean="0">
                <a:solidFill>
                  <a:srgbClr val="663300"/>
                </a:solidFill>
              </a:rPr>
              <a:t>Electric Calendaring System</a:t>
            </a:r>
            <a:r>
              <a:rPr lang="ar-SA" sz="2800" dirty="0" smtClean="0">
                <a:solidFill>
                  <a:srgbClr val="663300"/>
                </a:solidFill>
              </a:rPr>
              <a:t>.</a:t>
            </a:r>
          </a:p>
          <a:p>
            <a:pPr marL="342900" indent="-342900"/>
            <a:r>
              <a:rPr lang="ar-SA" sz="2800" dirty="0" smtClean="0">
                <a:solidFill>
                  <a:srgbClr val="663300"/>
                </a:solidFill>
              </a:rPr>
              <a:t>5- نظام الاجتماعات السمعية </a:t>
            </a:r>
            <a:r>
              <a:rPr lang="en-US" sz="2800" dirty="0" smtClean="0">
                <a:solidFill>
                  <a:srgbClr val="663300"/>
                </a:solidFill>
              </a:rPr>
              <a:t>Audio Conferencing System</a:t>
            </a:r>
            <a:r>
              <a:rPr lang="ar-SA" sz="2800" dirty="0" smtClean="0">
                <a:solidFill>
                  <a:srgbClr val="663300"/>
                </a:solidFill>
              </a:rPr>
              <a:t>.</a:t>
            </a:r>
          </a:p>
          <a:p>
            <a:pPr marL="342900" indent="-342900"/>
            <a:r>
              <a:rPr lang="ar-SA" sz="2800" dirty="0" smtClean="0">
                <a:solidFill>
                  <a:srgbClr val="663300"/>
                </a:solidFill>
              </a:rPr>
              <a:t>6- نظام الاجتماع التليفزيوني </a:t>
            </a:r>
            <a:r>
              <a:rPr lang="en-US" sz="2800" dirty="0" smtClean="0">
                <a:solidFill>
                  <a:srgbClr val="663300"/>
                </a:solidFill>
              </a:rPr>
              <a:t>T.V Conference System</a:t>
            </a:r>
            <a:r>
              <a:rPr lang="ar-SA" sz="2800" dirty="0" smtClean="0">
                <a:solidFill>
                  <a:srgbClr val="663300"/>
                </a:solidFill>
              </a:rPr>
              <a:t>.</a:t>
            </a:r>
          </a:p>
          <a:p>
            <a:pPr marL="342900" indent="-342900"/>
            <a:r>
              <a:rPr lang="ar-SA" sz="2800" dirty="0" smtClean="0">
                <a:solidFill>
                  <a:srgbClr val="663300"/>
                </a:solidFill>
              </a:rPr>
              <a:t>7- نظام الاجتماع الفيديو </a:t>
            </a:r>
            <a:r>
              <a:rPr lang="en-US" sz="2800" dirty="0" smtClean="0">
                <a:solidFill>
                  <a:srgbClr val="663300"/>
                </a:solidFill>
              </a:rPr>
              <a:t>Video Conference System</a:t>
            </a:r>
            <a:r>
              <a:rPr lang="ar-SA" sz="2800" dirty="0" smtClean="0">
                <a:solidFill>
                  <a:srgbClr val="663300"/>
                </a:solidFill>
              </a:rPr>
              <a:t>.</a:t>
            </a:r>
          </a:p>
          <a:p>
            <a:pPr marL="342900" indent="-342900"/>
            <a:r>
              <a:rPr lang="ar-SA" sz="2800" dirty="0" smtClean="0">
                <a:solidFill>
                  <a:srgbClr val="663300"/>
                </a:solidFill>
              </a:rPr>
              <a:t>8- نظام إدارة الوثائق </a:t>
            </a:r>
            <a:r>
              <a:rPr lang="en-US" sz="2800" dirty="0" smtClean="0">
                <a:solidFill>
                  <a:srgbClr val="663300"/>
                </a:solidFill>
              </a:rPr>
              <a:t>Document Management System</a:t>
            </a:r>
            <a:r>
              <a:rPr lang="ar-SA" sz="2800" dirty="0" smtClean="0">
                <a:solidFill>
                  <a:srgbClr val="663300"/>
                </a:solidFill>
              </a:rPr>
              <a:t>.</a:t>
            </a:r>
            <a:endParaRPr lang="en-US" sz="2800" dirty="0">
              <a:solidFill>
                <a:srgbClr val="663300"/>
              </a:solidFill>
            </a:endParaRP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p:cTn id="7" dur="500" fill="hold"/>
                                        <p:tgtEl>
                                          <p:spTgt spid="10"/>
                                        </p:tgtEl>
                                        <p:attrNameLst>
                                          <p:attrName>ppt_w</p:attrName>
                                        </p:attrNameLst>
                                      </p:cBhvr>
                                      <p:tavLst>
                                        <p:tav tm="0">
                                          <p:val>
                                            <p:fltVal val="0"/>
                                          </p:val>
                                        </p:tav>
                                        <p:tav tm="100000">
                                          <p:val>
                                            <p:strVal val="#ppt_w"/>
                                          </p:val>
                                        </p:tav>
                                      </p:tavLst>
                                    </p:anim>
                                    <p:anim calcmode="lin" valueType="num">
                                      <p:cBhvr>
                                        <p:cTn id="8" dur="500" fill="hold"/>
                                        <p:tgtEl>
                                          <p:spTgt spid="10"/>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0" fill="hold" grpId="0" nodeType="clickEffect">
                                  <p:stCondLst>
                                    <p:cond delay="0"/>
                                  </p:stCondLst>
                                  <p:childTnLst>
                                    <p:set>
                                      <p:cBhvr>
                                        <p:cTn id="12" dur="1" fill="hold">
                                          <p:stCondLst>
                                            <p:cond delay="0"/>
                                          </p:stCondLst>
                                        </p:cTn>
                                        <p:tgtEl>
                                          <p:spTgt spid="11"/>
                                        </p:tgtEl>
                                        <p:attrNameLst>
                                          <p:attrName>style.visibility</p:attrName>
                                        </p:attrNameLst>
                                      </p:cBhvr>
                                      <p:to>
                                        <p:strVal val="visible"/>
                                      </p:to>
                                    </p:set>
                                    <p:anim calcmode="lin" valueType="num">
                                      <p:cBhvr>
                                        <p:cTn id="13" dur="500" fill="hold"/>
                                        <p:tgtEl>
                                          <p:spTgt spid="11"/>
                                        </p:tgtEl>
                                        <p:attrNameLst>
                                          <p:attrName>ppt_w</p:attrName>
                                        </p:attrNameLst>
                                      </p:cBhvr>
                                      <p:tavLst>
                                        <p:tav tm="0">
                                          <p:val>
                                            <p:fltVal val="0"/>
                                          </p:val>
                                        </p:tav>
                                        <p:tav tm="100000">
                                          <p:val>
                                            <p:strVal val="#ppt_w"/>
                                          </p:val>
                                        </p:tav>
                                      </p:tavLst>
                                    </p:anim>
                                    <p:anim calcmode="lin" valueType="num">
                                      <p:cBhvr>
                                        <p:cTn id="14" dur="500" fill="hold"/>
                                        <p:tgtEl>
                                          <p:spTgt spid="11"/>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مجموعة 1"/>
          <p:cNvGrpSpPr/>
          <p:nvPr/>
        </p:nvGrpSpPr>
        <p:grpSpPr>
          <a:xfrm>
            <a:off x="-36512" y="-99392"/>
            <a:ext cx="2376264" cy="7128792"/>
            <a:chOff x="-36512" y="-99392"/>
            <a:chExt cx="2376264" cy="7128792"/>
          </a:xfrm>
        </p:grpSpPr>
        <p:pic>
          <p:nvPicPr>
            <p:cNvPr id="3" name="Picture 2" descr="C:\Users\acer\Pictures\Documents\Office Automation\lecture2\UNS37892.gif"/>
            <p:cNvPicPr>
              <a:picLocks noChangeAspect="1" noChangeArrowheads="1"/>
            </p:cNvPicPr>
            <p:nvPr/>
          </p:nvPicPr>
          <p:blipFill>
            <a:blip r:embed="rId2" cstate="print">
              <a:duotone>
                <a:schemeClr val="accent5">
                  <a:shade val="45000"/>
                  <a:satMod val="135000"/>
                </a:schemeClr>
                <a:prstClr val="white"/>
              </a:duotone>
            </a:blip>
            <a:srcRect l="51512" t="2520" r="10689" b="9281"/>
            <a:stretch>
              <a:fillRect/>
            </a:stretch>
          </p:blipFill>
          <p:spPr bwMode="auto">
            <a:xfrm>
              <a:off x="-36512" y="-99392"/>
              <a:ext cx="2376264" cy="7128792"/>
            </a:xfrm>
            <a:prstGeom prst="rect">
              <a:avLst/>
            </a:prstGeom>
            <a:noFill/>
          </p:spPr>
        </p:pic>
        <p:pic>
          <p:nvPicPr>
            <p:cNvPr id="4" name="Picture 3" descr="C:\Users\acer\Pictures\Documents\Office Automation\lecture2\offices4.jpg"/>
            <p:cNvPicPr>
              <a:picLocks noChangeAspect="1" noChangeArrowheads="1"/>
            </p:cNvPicPr>
            <p:nvPr/>
          </p:nvPicPr>
          <p:blipFill>
            <a:blip r:embed="rId3" cstate="print"/>
            <a:srcRect/>
            <a:stretch>
              <a:fillRect/>
            </a:stretch>
          </p:blipFill>
          <p:spPr bwMode="auto">
            <a:xfrm>
              <a:off x="395536" y="1628800"/>
              <a:ext cx="1368152" cy="1008112"/>
            </a:xfrm>
            <a:prstGeom prst="rect">
              <a:avLst/>
            </a:prstGeom>
            <a:noFill/>
          </p:spPr>
        </p:pic>
        <p:pic>
          <p:nvPicPr>
            <p:cNvPr id="5" name="Picture 4" descr="C:\Users\acer\Pictures\Documents\Office Automation\lecture2\large-offices-5.jpg"/>
            <p:cNvPicPr>
              <a:picLocks noChangeAspect="1" noChangeArrowheads="1"/>
            </p:cNvPicPr>
            <p:nvPr/>
          </p:nvPicPr>
          <p:blipFill>
            <a:blip r:embed="rId4" cstate="print"/>
            <a:srcRect/>
            <a:stretch>
              <a:fillRect/>
            </a:stretch>
          </p:blipFill>
          <p:spPr bwMode="auto">
            <a:xfrm>
              <a:off x="395536" y="188640"/>
              <a:ext cx="1368152" cy="1118865"/>
            </a:xfrm>
            <a:prstGeom prst="rect">
              <a:avLst/>
            </a:prstGeom>
            <a:noFill/>
          </p:spPr>
        </p:pic>
        <p:pic>
          <p:nvPicPr>
            <p:cNvPr id="6" name="Picture 2" descr="C:\Users\acer\Pictures\Documents\Office Automation\lecture2\549432-attorney-carol-stream-il-moroni-law-offices-attorney.jpg"/>
            <p:cNvPicPr>
              <a:picLocks noChangeAspect="1" noChangeArrowheads="1"/>
            </p:cNvPicPr>
            <p:nvPr/>
          </p:nvPicPr>
          <p:blipFill>
            <a:blip r:embed="rId5" cstate="print"/>
            <a:srcRect/>
            <a:stretch>
              <a:fillRect/>
            </a:stretch>
          </p:blipFill>
          <p:spPr bwMode="auto">
            <a:xfrm>
              <a:off x="395536" y="2996952"/>
              <a:ext cx="1376449" cy="1008112"/>
            </a:xfrm>
            <a:prstGeom prst="rect">
              <a:avLst/>
            </a:prstGeom>
            <a:noFill/>
          </p:spPr>
        </p:pic>
        <p:pic>
          <p:nvPicPr>
            <p:cNvPr id="7" name="Picture 3" descr="C:\Users\acer\Pictures\Documents\Office Automation\lecture1\pics\Home Office design and arrangement 2.jpg"/>
            <p:cNvPicPr>
              <a:picLocks noChangeAspect="1" noChangeArrowheads="1"/>
            </p:cNvPicPr>
            <p:nvPr/>
          </p:nvPicPr>
          <p:blipFill>
            <a:blip r:embed="rId6" cstate="print"/>
            <a:srcRect t="34372"/>
            <a:stretch>
              <a:fillRect/>
            </a:stretch>
          </p:blipFill>
          <p:spPr bwMode="auto">
            <a:xfrm>
              <a:off x="395535" y="4365104"/>
              <a:ext cx="1368153" cy="1008112"/>
            </a:xfrm>
            <a:prstGeom prst="rect">
              <a:avLst/>
            </a:prstGeom>
            <a:noFill/>
          </p:spPr>
        </p:pic>
        <p:pic>
          <p:nvPicPr>
            <p:cNvPr id="8" name="Picture 5" descr="C:\Users\acer\Pictures\Documents\Office Automation\lecture1\pics\papers.jpg"/>
            <p:cNvPicPr>
              <a:picLocks noChangeAspect="1" noChangeArrowheads="1"/>
            </p:cNvPicPr>
            <p:nvPr/>
          </p:nvPicPr>
          <p:blipFill>
            <a:blip r:embed="rId7" cstate="print"/>
            <a:srcRect/>
            <a:stretch>
              <a:fillRect/>
            </a:stretch>
          </p:blipFill>
          <p:spPr bwMode="auto">
            <a:xfrm>
              <a:off x="395536" y="5715254"/>
              <a:ext cx="1368152" cy="1026114"/>
            </a:xfrm>
            <a:prstGeom prst="rect">
              <a:avLst/>
            </a:prstGeom>
            <a:noFill/>
          </p:spPr>
        </p:pic>
      </p:grpSp>
      <p:sp>
        <p:nvSpPr>
          <p:cNvPr id="10" name="مستطيل 9"/>
          <p:cNvSpPr/>
          <p:nvPr/>
        </p:nvSpPr>
        <p:spPr>
          <a:xfrm>
            <a:off x="2123728" y="188640"/>
            <a:ext cx="6912768" cy="1323439"/>
          </a:xfrm>
          <a:prstGeom prst="rect">
            <a:avLst/>
          </a:prstGeom>
          <a:noFill/>
        </p:spPr>
        <p:txBody>
          <a:bodyPr wrap="square" lIns="91440" tIns="45720" rIns="91440" bIns="45720">
            <a:spAutoFit/>
          </a:bodyPr>
          <a:lstStyle/>
          <a:p>
            <a:pPr algn="ctr"/>
            <a:r>
              <a:rPr lang="ar-SA" sz="4000" b="1" dirty="0" smtClean="0">
                <a:ln w="18000">
                  <a:solidFill>
                    <a:schemeClr val="accent5">
                      <a:lumMod val="60000"/>
                      <a:lumOff val="40000"/>
                    </a:schemeClr>
                  </a:solidFill>
                  <a:prstDash val="solid"/>
                  <a:miter lim="800000"/>
                </a:ln>
                <a:solidFill>
                  <a:schemeClr val="accent5">
                    <a:lumMod val="60000"/>
                    <a:lumOff val="40000"/>
                  </a:schemeClr>
                </a:solidFill>
                <a:effectLst>
                  <a:glow rad="228600">
                    <a:srgbClr val="663300">
                      <a:alpha val="40000"/>
                    </a:srgbClr>
                  </a:glow>
                  <a:outerShdw blurRad="25500" dist="23000" dir="7020000" algn="tl">
                    <a:srgbClr val="000000">
                      <a:alpha val="50000"/>
                    </a:srgbClr>
                  </a:outerShdw>
                </a:effectLst>
              </a:rPr>
              <a:t>البرمجيات الجاهزة التي تمثل أساس العمل في المكاتب المؤتمتة</a:t>
            </a:r>
            <a:endParaRPr lang="ar-SA" sz="4000" b="1" dirty="0">
              <a:ln w="18000">
                <a:solidFill>
                  <a:schemeClr val="accent5">
                    <a:lumMod val="60000"/>
                    <a:lumOff val="40000"/>
                  </a:schemeClr>
                </a:solidFill>
                <a:prstDash val="solid"/>
                <a:miter lim="800000"/>
              </a:ln>
              <a:solidFill>
                <a:schemeClr val="accent5">
                  <a:lumMod val="60000"/>
                  <a:lumOff val="40000"/>
                </a:schemeClr>
              </a:solidFill>
              <a:effectLst>
                <a:glow rad="228600">
                  <a:srgbClr val="663300">
                    <a:alpha val="40000"/>
                  </a:srgbClr>
                </a:glow>
                <a:outerShdw blurRad="25500" dist="23000" dir="7020000" algn="tl">
                  <a:srgbClr val="000000">
                    <a:alpha val="50000"/>
                  </a:srgbClr>
                </a:outerShdw>
              </a:effectLst>
            </a:endParaRPr>
          </a:p>
        </p:txBody>
      </p:sp>
      <p:sp>
        <p:nvSpPr>
          <p:cNvPr id="11" name="مستطيل 10"/>
          <p:cNvSpPr/>
          <p:nvPr/>
        </p:nvSpPr>
        <p:spPr>
          <a:xfrm>
            <a:off x="2195736" y="1628800"/>
            <a:ext cx="6948264" cy="4708981"/>
          </a:xfrm>
          <a:prstGeom prst="rect">
            <a:avLst/>
          </a:prstGeom>
        </p:spPr>
        <p:txBody>
          <a:bodyPr wrap="square">
            <a:spAutoFit/>
          </a:bodyPr>
          <a:lstStyle/>
          <a:p>
            <a:pPr marL="457200" indent="-457200"/>
            <a:r>
              <a:rPr lang="ar-SA" sz="2000" b="1" dirty="0" smtClean="0">
                <a:solidFill>
                  <a:srgbClr val="663300"/>
                </a:solidFill>
              </a:rPr>
              <a:t>1- برامج معالجة النصوص </a:t>
            </a:r>
            <a:r>
              <a:rPr lang="en-US" sz="2000" b="1" dirty="0" smtClean="0">
                <a:solidFill>
                  <a:srgbClr val="663300"/>
                </a:solidFill>
              </a:rPr>
              <a:t>Word Processing</a:t>
            </a:r>
            <a:r>
              <a:rPr lang="ar-SA" sz="2000" b="1" dirty="0" smtClean="0">
                <a:solidFill>
                  <a:srgbClr val="663300"/>
                </a:solidFill>
              </a:rPr>
              <a:t> : وتقوم بكتابة النصوص وتنسيقها ومن  أشهر هذه البرامج </a:t>
            </a:r>
            <a:r>
              <a:rPr lang="en-US" sz="2000" b="1" dirty="0" smtClean="0">
                <a:solidFill>
                  <a:srgbClr val="663300"/>
                </a:solidFill>
              </a:rPr>
              <a:t>Widows &amp; Word Perfect</a:t>
            </a:r>
            <a:r>
              <a:rPr lang="ar-SA" sz="2000" b="1" dirty="0" smtClean="0">
                <a:solidFill>
                  <a:srgbClr val="663300"/>
                </a:solidFill>
              </a:rPr>
              <a:t>.</a:t>
            </a:r>
          </a:p>
          <a:p>
            <a:pPr marL="457200" indent="-457200"/>
            <a:r>
              <a:rPr lang="ar-SA" sz="2000" b="1" dirty="0" smtClean="0">
                <a:solidFill>
                  <a:srgbClr val="663300"/>
                </a:solidFill>
              </a:rPr>
              <a:t>2- قواعد البيانات </a:t>
            </a:r>
            <a:r>
              <a:rPr lang="en-US" sz="2000" b="1" dirty="0" smtClean="0">
                <a:solidFill>
                  <a:srgbClr val="663300"/>
                </a:solidFill>
              </a:rPr>
              <a:t>Database</a:t>
            </a:r>
            <a:r>
              <a:rPr lang="ar-SA" sz="2000" b="1" dirty="0" smtClean="0">
                <a:solidFill>
                  <a:srgbClr val="663300"/>
                </a:solidFill>
              </a:rPr>
              <a:t> . وتختص بحفظ البيانات والمعلومات على شكل جداول. </a:t>
            </a:r>
          </a:p>
          <a:p>
            <a:pPr marL="457200" indent="-457200"/>
            <a:r>
              <a:rPr lang="ar-SA" sz="2000" b="1" dirty="0" smtClean="0">
                <a:solidFill>
                  <a:srgbClr val="663300"/>
                </a:solidFill>
              </a:rPr>
              <a:t>3- الناشر المكتبي </a:t>
            </a:r>
            <a:r>
              <a:rPr lang="en-US" sz="2000" b="1" dirty="0" smtClean="0">
                <a:solidFill>
                  <a:srgbClr val="663300"/>
                </a:solidFill>
              </a:rPr>
              <a:t>Desktop Publishing System </a:t>
            </a:r>
            <a:r>
              <a:rPr lang="ar-SA" sz="2000" b="1" dirty="0" smtClean="0">
                <a:solidFill>
                  <a:srgbClr val="663300"/>
                </a:solidFill>
              </a:rPr>
              <a:t> : ويعتبر هذا النوع من أحدث البرمجيات المستخدمة في أتمتة المكاتب. </a:t>
            </a:r>
          </a:p>
          <a:p>
            <a:pPr marL="457200" indent="-457200"/>
            <a:r>
              <a:rPr lang="ar-SA" sz="2000" b="1" dirty="0" smtClean="0">
                <a:solidFill>
                  <a:srgbClr val="663300"/>
                </a:solidFill>
              </a:rPr>
              <a:t>4- برامج البيانات المجدولة </a:t>
            </a:r>
            <a:r>
              <a:rPr lang="en-US" sz="2000" b="1" dirty="0" smtClean="0">
                <a:solidFill>
                  <a:srgbClr val="663300"/>
                </a:solidFill>
              </a:rPr>
              <a:t>Spreadsheets</a:t>
            </a:r>
            <a:r>
              <a:rPr lang="ar-SA" sz="2000" b="1" dirty="0" smtClean="0">
                <a:solidFill>
                  <a:srgbClr val="663300"/>
                </a:solidFill>
              </a:rPr>
              <a:t> وتقوم بإنشاء جداول إحصائية ومخططات ورسوم بيانية.</a:t>
            </a:r>
          </a:p>
          <a:p>
            <a:pPr marL="457200" indent="-457200"/>
            <a:r>
              <a:rPr lang="ar-SA" sz="2000" b="1" dirty="0" smtClean="0">
                <a:solidFill>
                  <a:srgbClr val="663300"/>
                </a:solidFill>
              </a:rPr>
              <a:t>5- برامج الوسائط المتعددة </a:t>
            </a:r>
            <a:r>
              <a:rPr lang="en-US" sz="2000" b="1" dirty="0" smtClean="0">
                <a:solidFill>
                  <a:srgbClr val="663300"/>
                </a:solidFill>
              </a:rPr>
              <a:t>Multimedia</a:t>
            </a:r>
            <a:r>
              <a:rPr lang="ar-SA" sz="2000" b="1" dirty="0" smtClean="0">
                <a:solidFill>
                  <a:srgbClr val="663300"/>
                </a:solidFill>
              </a:rPr>
              <a:t> وهي البرمجيات التي تتعامل مع الأصوات والموسيقى والصور والأفلام ... الخ. </a:t>
            </a:r>
          </a:p>
          <a:p>
            <a:pPr marL="457200" indent="-457200"/>
            <a:r>
              <a:rPr lang="ar-SA" sz="2000" b="1" dirty="0" smtClean="0">
                <a:solidFill>
                  <a:srgbClr val="663300"/>
                </a:solidFill>
              </a:rPr>
              <a:t>6- برامج الاتصالات والشبكات </a:t>
            </a:r>
            <a:r>
              <a:rPr lang="en-US" sz="2000" b="1" dirty="0" smtClean="0">
                <a:solidFill>
                  <a:srgbClr val="663300"/>
                </a:solidFill>
              </a:rPr>
              <a:t>Communication Software</a:t>
            </a:r>
            <a:r>
              <a:rPr lang="ar-SA" sz="2000" b="1" dirty="0" smtClean="0">
                <a:solidFill>
                  <a:srgbClr val="663300"/>
                </a:solidFill>
              </a:rPr>
              <a:t>.</a:t>
            </a:r>
          </a:p>
          <a:p>
            <a:pPr marL="457200" indent="-457200"/>
            <a:r>
              <a:rPr lang="ar-SA" sz="2000" b="1" dirty="0" smtClean="0">
                <a:solidFill>
                  <a:srgbClr val="663300"/>
                </a:solidFill>
              </a:rPr>
              <a:t>7- برامج خاصة بالأجهزة </a:t>
            </a:r>
            <a:r>
              <a:rPr lang="en-US" sz="2000" b="1" dirty="0" smtClean="0">
                <a:solidFill>
                  <a:srgbClr val="663300"/>
                </a:solidFill>
              </a:rPr>
              <a:t>Hardware Software</a:t>
            </a:r>
            <a:r>
              <a:rPr lang="ar-SA" sz="2000" b="1" dirty="0" smtClean="0">
                <a:solidFill>
                  <a:srgbClr val="663300"/>
                </a:solidFill>
              </a:rPr>
              <a:t>.</a:t>
            </a:r>
          </a:p>
          <a:p>
            <a:pPr marL="457200" indent="-457200"/>
            <a:r>
              <a:rPr lang="ar-SA" sz="2000" b="1" dirty="0" smtClean="0">
                <a:solidFill>
                  <a:srgbClr val="663300"/>
                </a:solidFill>
              </a:rPr>
              <a:t>8- برامج أخرى متفرقة : مثل برامج الرسم وبرامج لاحتياجات المكتب المؤتمت وهي الـ</a:t>
            </a:r>
            <a:r>
              <a:rPr lang="en-US" sz="2000" b="1" dirty="0" smtClean="0">
                <a:solidFill>
                  <a:srgbClr val="663300"/>
                </a:solidFill>
              </a:rPr>
              <a:t>Microsoft Office</a:t>
            </a:r>
            <a:r>
              <a:rPr lang="ar-SA" sz="2000" b="1" dirty="0" smtClean="0">
                <a:solidFill>
                  <a:srgbClr val="663300"/>
                </a:solidFill>
              </a:rPr>
              <a:t> والذي نعمل عليه ضمن التطبيق العملي لأتمتة المكاتب.</a:t>
            </a:r>
            <a:r>
              <a:rPr lang="ar-SA" sz="2000" dirty="0" smtClean="0">
                <a:solidFill>
                  <a:srgbClr val="663300"/>
                </a:solidFill>
              </a:rPr>
              <a:t> </a:t>
            </a:r>
            <a:endParaRPr lang="en-US" sz="2000" dirty="0">
              <a:solidFill>
                <a:srgbClr val="663300"/>
              </a:solidFill>
            </a:endParaRP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from="(-#ppt_w/2)" to="(#ppt_x)" calcmode="lin" valueType="num">
                                      <p:cBhvr>
                                        <p:cTn id="7" dur="600" fill="hold">
                                          <p:stCondLst>
                                            <p:cond delay="0"/>
                                          </p:stCondLst>
                                        </p:cTn>
                                        <p:tgtEl>
                                          <p:spTgt spid="10"/>
                                        </p:tgtEl>
                                        <p:attrNameLst>
                                          <p:attrName>ppt_x</p:attrName>
                                        </p:attrNameLst>
                                      </p:cBhvr>
                                    </p:anim>
                                    <p:anim from="0" to="-1.0" calcmode="lin" valueType="num">
                                      <p:cBhvr>
                                        <p:cTn id="8" dur="200" decel="50000" autoRev="1" fill="hold">
                                          <p:stCondLst>
                                            <p:cond delay="600"/>
                                          </p:stCondLst>
                                        </p:cTn>
                                        <p:tgtEl>
                                          <p:spTgt spid="10"/>
                                        </p:tgtEl>
                                        <p:attrNameLst>
                                          <p:attrName>xshear</p:attrName>
                                        </p:attrNameLst>
                                      </p:cBhvr>
                                    </p:anim>
                                    <p:animScale>
                                      <p:cBhvr>
                                        <p:cTn id="9" dur="200" decel="100000" autoRev="1" fill="hold">
                                          <p:stCondLst>
                                            <p:cond delay="600"/>
                                          </p:stCondLst>
                                        </p:cTn>
                                        <p:tgtEl>
                                          <p:spTgt spid="10"/>
                                        </p:tgtEl>
                                      </p:cBhvr>
                                      <p:from x="100000" y="100000"/>
                                      <p:to x="80000" y="100000"/>
                                    </p:animScale>
                                    <p:anim by="(#ppt_h/3+#ppt_w*0.1)" calcmode="lin" valueType="num">
                                      <p:cBhvr additive="sum">
                                        <p:cTn id="10" dur="200" decel="100000" autoRev="1" fill="hold">
                                          <p:stCondLst>
                                            <p:cond delay="600"/>
                                          </p:stCondLst>
                                        </p:cTn>
                                        <p:tgtEl>
                                          <p:spTgt spid="10"/>
                                        </p:tgtEl>
                                        <p:attrNameLst>
                                          <p:attrName>ppt_x</p:attrName>
                                        </p:attrNameLst>
                                      </p:cBhvr>
                                    </p:anim>
                                  </p:childTnLst>
                                </p:cTn>
                              </p:par>
                            </p:childTnLst>
                          </p:cTn>
                        </p:par>
                      </p:childTnLst>
                    </p:cTn>
                  </p:par>
                  <p:par>
                    <p:cTn id="11" fill="hold">
                      <p:stCondLst>
                        <p:cond delay="indefinite"/>
                      </p:stCondLst>
                      <p:childTnLst>
                        <p:par>
                          <p:cTn id="12" fill="hold">
                            <p:stCondLst>
                              <p:cond delay="0"/>
                            </p:stCondLst>
                            <p:childTnLst>
                              <p:par>
                                <p:cTn id="13" presetID="34"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anim from="(-#ppt_w/2)" to="(#ppt_x)" calcmode="lin" valueType="num">
                                      <p:cBhvr>
                                        <p:cTn id="15" dur="600" fill="hold">
                                          <p:stCondLst>
                                            <p:cond delay="0"/>
                                          </p:stCondLst>
                                        </p:cTn>
                                        <p:tgtEl>
                                          <p:spTgt spid="11"/>
                                        </p:tgtEl>
                                        <p:attrNameLst>
                                          <p:attrName>ppt_x</p:attrName>
                                        </p:attrNameLst>
                                      </p:cBhvr>
                                    </p:anim>
                                    <p:anim from="0" to="-1.0" calcmode="lin" valueType="num">
                                      <p:cBhvr>
                                        <p:cTn id="16" dur="200" decel="50000" autoRev="1" fill="hold">
                                          <p:stCondLst>
                                            <p:cond delay="600"/>
                                          </p:stCondLst>
                                        </p:cTn>
                                        <p:tgtEl>
                                          <p:spTgt spid="11"/>
                                        </p:tgtEl>
                                        <p:attrNameLst>
                                          <p:attrName>xshear</p:attrName>
                                        </p:attrNameLst>
                                      </p:cBhvr>
                                    </p:anim>
                                    <p:animScale>
                                      <p:cBhvr>
                                        <p:cTn id="17" dur="200" decel="100000" autoRev="1" fill="hold">
                                          <p:stCondLst>
                                            <p:cond delay="600"/>
                                          </p:stCondLst>
                                        </p:cTn>
                                        <p:tgtEl>
                                          <p:spTgt spid="11"/>
                                        </p:tgtEl>
                                      </p:cBhvr>
                                      <p:from x="100000" y="100000"/>
                                      <p:to x="80000" y="100000"/>
                                    </p:animScale>
                                    <p:anim by="(#ppt_h/3+#ppt_w*0.1)" calcmode="lin" valueType="num">
                                      <p:cBhvr additive="sum">
                                        <p:cTn id="18" dur="200" decel="100000" autoRev="1" fill="hold">
                                          <p:stCondLst>
                                            <p:cond delay="600"/>
                                          </p:stCondLst>
                                        </p:cTn>
                                        <p:tgtEl>
                                          <p:spTgt spid="11"/>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مجموعة 1"/>
          <p:cNvGrpSpPr/>
          <p:nvPr/>
        </p:nvGrpSpPr>
        <p:grpSpPr>
          <a:xfrm>
            <a:off x="-36512" y="-99392"/>
            <a:ext cx="2376264" cy="7128792"/>
            <a:chOff x="-36512" y="-99392"/>
            <a:chExt cx="2376264" cy="7128792"/>
          </a:xfrm>
        </p:grpSpPr>
        <p:pic>
          <p:nvPicPr>
            <p:cNvPr id="3" name="Picture 2" descr="C:\Users\acer\Pictures\Documents\Office Automation\lecture2\UNS37892.gif"/>
            <p:cNvPicPr>
              <a:picLocks noChangeAspect="1" noChangeArrowheads="1"/>
            </p:cNvPicPr>
            <p:nvPr/>
          </p:nvPicPr>
          <p:blipFill>
            <a:blip r:embed="rId2" cstate="print">
              <a:duotone>
                <a:schemeClr val="accent5">
                  <a:shade val="45000"/>
                  <a:satMod val="135000"/>
                </a:schemeClr>
                <a:prstClr val="white"/>
              </a:duotone>
            </a:blip>
            <a:srcRect l="51512" t="2520" r="10689" b="9281"/>
            <a:stretch>
              <a:fillRect/>
            </a:stretch>
          </p:blipFill>
          <p:spPr bwMode="auto">
            <a:xfrm>
              <a:off x="-36512" y="-99392"/>
              <a:ext cx="2376264" cy="7128792"/>
            </a:xfrm>
            <a:prstGeom prst="rect">
              <a:avLst/>
            </a:prstGeom>
            <a:noFill/>
          </p:spPr>
        </p:pic>
        <p:pic>
          <p:nvPicPr>
            <p:cNvPr id="4" name="Picture 3" descr="C:\Users\acer\Pictures\Documents\Office Automation\lecture2\offices4.jpg"/>
            <p:cNvPicPr>
              <a:picLocks noChangeAspect="1" noChangeArrowheads="1"/>
            </p:cNvPicPr>
            <p:nvPr/>
          </p:nvPicPr>
          <p:blipFill>
            <a:blip r:embed="rId3" cstate="print"/>
            <a:srcRect/>
            <a:stretch>
              <a:fillRect/>
            </a:stretch>
          </p:blipFill>
          <p:spPr bwMode="auto">
            <a:xfrm>
              <a:off x="395536" y="1628800"/>
              <a:ext cx="1368152" cy="1008112"/>
            </a:xfrm>
            <a:prstGeom prst="rect">
              <a:avLst/>
            </a:prstGeom>
            <a:noFill/>
          </p:spPr>
        </p:pic>
        <p:pic>
          <p:nvPicPr>
            <p:cNvPr id="5" name="Picture 4" descr="C:\Users\acer\Pictures\Documents\Office Automation\lecture2\large-offices-5.jpg"/>
            <p:cNvPicPr>
              <a:picLocks noChangeAspect="1" noChangeArrowheads="1"/>
            </p:cNvPicPr>
            <p:nvPr/>
          </p:nvPicPr>
          <p:blipFill>
            <a:blip r:embed="rId4" cstate="print"/>
            <a:srcRect/>
            <a:stretch>
              <a:fillRect/>
            </a:stretch>
          </p:blipFill>
          <p:spPr bwMode="auto">
            <a:xfrm>
              <a:off x="395536" y="188640"/>
              <a:ext cx="1368152" cy="1118865"/>
            </a:xfrm>
            <a:prstGeom prst="rect">
              <a:avLst/>
            </a:prstGeom>
            <a:noFill/>
          </p:spPr>
        </p:pic>
        <p:pic>
          <p:nvPicPr>
            <p:cNvPr id="6" name="Picture 2" descr="C:\Users\acer\Pictures\Documents\Office Automation\lecture2\549432-attorney-carol-stream-il-moroni-law-offices-attorney.jpg"/>
            <p:cNvPicPr>
              <a:picLocks noChangeAspect="1" noChangeArrowheads="1"/>
            </p:cNvPicPr>
            <p:nvPr/>
          </p:nvPicPr>
          <p:blipFill>
            <a:blip r:embed="rId5" cstate="print"/>
            <a:srcRect/>
            <a:stretch>
              <a:fillRect/>
            </a:stretch>
          </p:blipFill>
          <p:spPr bwMode="auto">
            <a:xfrm>
              <a:off x="395536" y="2996952"/>
              <a:ext cx="1376449" cy="1008112"/>
            </a:xfrm>
            <a:prstGeom prst="rect">
              <a:avLst/>
            </a:prstGeom>
            <a:noFill/>
          </p:spPr>
        </p:pic>
        <p:pic>
          <p:nvPicPr>
            <p:cNvPr id="7" name="Picture 3" descr="C:\Users\acer\Pictures\Documents\Office Automation\lecture1\pics\Home Office design and arrangement 2.jpg"/>
            <p:cNvPicPr>
              <a:picLocks noChangeAspect="1" noChangeArrowheads="1"/>
            </p:cNvPicPr>
            <p:nvPr/>
          </p:nvPicPr>
          <p:blipFill>
            <a:blip r:embed="rId6" cstate="print"/>
            <a:srcRect t="34372"/>
            <a:stretch>
              <a:fillRect/>
            </a:stretch>
          </p:blipFill>
          <p:spPr bwMode="auto">
            <a:xfrm>
              <a:off x="395535" y="4365104"/>
              <a:ext cx="1368153" cy="1008112"/>
            </a:xfrm>
            <a:prstGeom prst="rect">
              <a:avLst/>
            </a:prstGeom>
            <a:noFill/>
          </p:spPr>
        </p:pic>
        <p:pic>
          <p:nvPicPr>
            <p:cNvPr id="8" name="Picture 5" descr="C:\Users\acer\Pictures\Documents\Office Automation\lecture1\pics\papers.jpg"/>
            <p:cNvPicPr>
              <a:picLocks noChangeAspect="1" noChangeArrowheads="1"/>
            </p:cNvPicPr>
            <p:nvPr/>
          </p:nvPicPr>
          <p:blipFill>
            <a:blip r:embed="rId7" cstate="print"/>
            <a:srcRect/>
            <a:stretch>
              <a:fillRect/>
            </a:stretch>
          </p:blipFill>
          <p:spPr bwMode="auto">
            <a:xfrm>
              <a:off x="395536" y="5715254"/>
              <a:ext cx="1368152" cy="1026114"/>
            </a:xfrm>
            <a:prstGeom prst="rect">
              <a:avLst/>
            </a:prstGeom>
            <a:noFill/>
          </p:spPr>
        </p:pic>
      </p:grpSp>
      <p:sp>
        <p:nvSpPr>
          <p:cNvPr id="9" name="مستطيل 8"/>
          <p:cNvSpPr/>
          <p:nvPr/>
        </p:nvSpPr>
        <p:spPr>
          <a:xfrm>
            <a:off x="2123728" y="188640"/>
            <a:ext cx="6912768" cy="1323439"/>
          </a:xfrm>
          <a:prstGeom prst="rect">
            <a:avLst/>
          </a:prstGeom>
          <a:noFill/>
        </p:spPr>
        <p:txBody>
          <a:bodyPr wrap="square" lIns="91440" tIns="45720" rIns="91440" bIns="45720">
            <a:spAutoFit/>
          </a:bodyPr>
          <a:lstStyle/>
          <a:p>
            <a:pPr algn="ctr"/>
            <a:r>
              <a:rPr lang="ar-SA" sz="4000" b="1" dirty="0" smtClean="0">
                <a:ln w="18000">
                  <a:solidFill>
                    <a:schemeClr val="accent5">
                      <a:lumMod val="60000"/>
                      <a:lumOff val="40000"/>
                    </a:schemeClr>
                  </a:solidFill>
                  <a:prstDash val="solid"/>
                  <a:miter lim="800000"/>
                </a:ln>
                <a:solidFill>
                  <a:schemeClr val="accent5">
                    <a:lumMod val="60000"/>
                    <a:lumOff val="40000"/>
                  </a:schemeClr>
                </a:solidFill>
                <a:effectLst>
                  <a:glow rad="228600">
                    <a:srgbClr val="663300">
                      <a:alpha val="40000"/>
                    </a:srgbClr>
                  </a:glow>
                  <a:outerShdw blurRad="25500" dist="23000" dir="7020000" algn="tl">
                    <a:srgbClr val="000000">
                      <a:alpha val="50000"/>
                    </a:srgbClr>
                  </a:outerShdw>
                </a:effectLst>
              </a:rPr>
              <a:t>مستلزمات المكتب التكنولوجية من الأجهزة</a:t>
            </a:r>
            <a:endParaRPr lang="ar-SA" sz="4000" b="1" dirty="0">
              <a:ln w="18000">
                <a:solidFill>
                  <a:schemeClr val="accent5">
                    <a:lumMod val="60000"/>
                    <a:lumOff val="40000"/>
                  </a:schemeClr>
                </a:solidFill>
                <a:prstDash val="solid"/>
                <a:miter lim="800000"/>
              </a:ln>
              <a:solidFill>
                <a:schemeClr val="accent5">
                  <a:lumMod val="60000"/>
                  <a:lumOff val="40000"/>
                </a:schemeClr>
              </a:solidFill>
              <a:effectLst>
                <a:glow rad="228600">
                  <a:srgbClr val="663300">
                    <a:alpha val="40000"/>
                  </a:srgbClr>
                </a:glow>
                <a:outerShdw blurRad="25500" dist="23000" dir="7020000" algn="tl">
                  <a:srgbClr val="000000">
                    <a:alpha val="50000"/>
                  </a:srgbClr>
                </a:outerShdw>
              </a:effectLst>
            </a:endParaRPr>
          </a:p>
        </p:txBody>
      </p:sp>
      <p:sp>
        <p:nvSpPr>
          <p:cNvPr id="11" name="مستطيل 10"/>
          <p:cNvSpPr/>
          <p:nvPr/>
        </p:nvSpPr>
        <p:spPr>
          <a:xfrm>
            <a:off x="4176464" y="1628800"/>
            <a:ext cx="4572000" cy="1384995"/>
          </a:xfrm>
          <a:prstGeom prst="rect">
            <a:avLst/>
          </a:prstGeom>
        </p:spPr>
        <p:txBody>
          <a:bodyPr>
            <a:spAutoFit/>
          </a:bodyPr>
          <a:lstStyle/>
          <a:p>
            <a:pPr marL="457200" indent="-457200"/>
            <a:r>
              <a:rPr lang="ar-SA" sz="2800" b="1" dirty="0" smtClean="0">
                <a:solidFill>
                  <a:schemeClr val="accent5">
                    <a:lumMod val="75000"/>
                  </a:schemeClr>
                </a:solidFill>
              </a:rPr>
              <a:t>الهاتف</a:t>
            </a:r>
          </a:p>
          <a:p>
            <a:pPr marL="457200" indent="-457200"/>
            <a:r>
              <a:rPr lang="ar-SA" sz="2800" dirty="0" smtClean="0">
                <a:solidFill>
                  <a:schemeClr val="accent5">
                    <a:lumMod val="60000"/>
                    <a:lumOff val="40000"/>
                  </a:schemeClr>
                </a:solidFill>
              </a:rPr>
              <a:t>1-</a:t>
            </a:r>
            <a:r>
              <a:rPr lang="ar-SA" sz="2800" dirty="0" smtClean="0"/>
              <a:t> المودم </a:t>
            </a:r>
            <a:r>
              <a:rPr lang="en-US" sz="2800" dirty="0" smtClean="0"/>
              <a:t>Modem</a:t>
            </a:r>
            <a:r>
              <a:rPr lang="ar-SA" sz="2800" dirty="0" smtClean="0"/>
              <a:t>.</a:t>
            </a:r>
          </a:p>
          <a:p>
            <a:pPr marL="457200" indent="-457200"/>
            <a:r>
              <a:rPr lang="ar-SA" sz="2800" dirty="0" smtClean="0">
                <a:solidFill>
                  <a:schemeClr val="accent5">
                    <a:lumMod val="60000"/>
                    <a:lumOff val="40000"/>
                  </a:schemeClr>
                </a:solidFill>
              </a:rPr>
              <a:t>2-</a:t>
            </a:r>
            <a:r>
              <a:rPr lang="ar-SA" sz="2800" dirty="0" smtClean="0"/>
              <a:t> الفاكس </a:t>
            </a:r>
            <a:r>
              <a:rPr lang="en-US" sz="2800" dirty="0" smtClean="0"/>
              <a:t>Fax</a:t>
            </a:r>
            <a:r>
              <a:rPr lang="ar-SA" sz="2800" dirty="0" smtClean="0"/>
              <a:t>. </a:t>
            </a:r>
            <a:endParaRPr lang="ar-SA" sz="2800" dirty="0"/>
          </a:p>
        </p:txBody>
      </p:sp>
      <p:sp>
        <p:nvSpPr>
          <p:cNvPr id="12" name="مستطيل 11"/>
          <p:cNvSpPr/>
          <p:nvPr/>
        </p:nvSpPr>
        <p:spPr>
          <a:xfrm>
            <a:off x="4176464" y="2980109"/>
            <a:ext cx="4572000" cy="1384995"/>
          </a:xfrm>
          <a:prstGeom prst="rect">
            <a:avLst/>
          </a:prstGeom>
        </p:spPr>
        <p:txBody>
          <a:bodyPr>
            <a:spAutoFit/>
          </a:bodyPr>
          <a:lstStyle/>
          <a:p>
            <a:pPr marL="457200" indent="-457200"/>
            <a:r>
              <a:rPr lang="ar-SA" sz="2800" b="1" dirty="0" smtClean="0">
                <a:solidFill>
                  <a:schemeClr val="accent5">
                    <a:lumMod val="75000"/>
                  </a:schemeClr>
                </a:solidFill>
              </a:rPr>
              <a:t>المكونات الرئيسية لجهاز الفاكس </a:t>
            </a:r>
          </a:p>
          <a:p>
            <a:pPr marL="457200" indent="-457200"/>
            <a:r>
              <a:rPr lang="ar-SA" sz="2800" dirty="0" smtClean="0">
                <a:solidFill>
                  <a:schemeClr val="accent5">
                    <a:lumMod val="60000"/>
                    <a:lumOff val="40000"/>
                  </a:schemeClr>
                </a:solidFill>
              </a:rPr>
              <a:t>1- </a:t>
            </a:r>
            <a:r>
              <a:rPr lang="ar-SA" sz="2800" dirty="0" smtClean="0"/>
              <a:t>وحدة الإرسال. </a:t>
            </a:r>
          </a:p>
          <a:p>
            <a:pPr marL="457200" indent="-457200"/>
            <a:r>
              <a:rPr lang="ar-SA" sz="2800" dirty="0" smtClean="0">
                <a:solidFill>
                  <a:schemeClr val="accent5">
                    <a:lumMod val="60000"/>
                    <a:lumOff val="40000"/>
                  </a:schemeClr>
                </a:solidFill>
              </a:rPr>
              <a:t>2-</a:t>
            </a:r>
            <a:r>
              <a:rPr lang="ar-SA" sz="2800" dirty="0" smtClean="0"/>
              <a:t> وحدة الاستقبال. </a:t>
            </a:r>
            <a:endParaRPr lang="ar-SA" sz="2800" dirty="0"/>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from="(-#ppt_w/2)" to="(#ppt_x)" calcmode="lin" valueType="num">
                                      <p:cBhvr>
                                        <p:cTn id="7" dur="600" fill="hold">
                                          <p:stCondLst>
                                            <p:cond delay="0"/>
                                          </p:stCondLst>
                                        </p:cTn>
                                        <p:tgtEl>
                                          <p:spTgt spid="9"/>
                                        </p:tgtEl>
                                        <p:attrNameLst>
                                          <p:attrName>ppt_x</p:attrName>
                                        </p:attrNameLst>
                                      </p:cBhvr>
                                    </p:anim>
                                    <p:anim from="0" to="-1.0" calcmode="lin" valueType="num">
                                      <p:cBhvr>
                                        <p:cTn id="8" dur="200" decel="50000" autoRev="1" fill="hold">
                                          <p:stCondLst>
                                            <p:cond delay="600"/>
                                          </p:stCondLst>
                                        </p:cTn>
                                        <p:tgtEl>
                                          <p:spTgt spid="9"/>
                                        </p:tgtEl>
                                        <p:attrNameLst>
                                          <p:attrName>xshear</p:attrName>
                                        </p:attrNameLst>
                                      </p:cBhvr>
                                    </p:anim>
                                    <p:animScale>
                                      <p:cBhvr>
                                        <p:cTn id="9" dur="200" decel="100000" autoRev="1" fill="hold">
                                          <p:stCondLst>
                                            <p:cond delay="600"/>
                                          </p:stCondLst>
                                        </p:cTn>
                                        <p:tgtEl>
                                          <p:spTgt spid="9"/>
                                        </p:tgtEl>
                                      </p:cBhvr>
                                      <p:from x="100000" y="100000"/>
                                      <p:to x="80000" y="100000"/>
                                    </p:animScale>
                                    <p:anim by="(#ppt_h/3+#ppt_w*0.1)" calcmode="lin" valueType="num">
                                      <p:cBhvr additive="sum">
                                        <p:cTn id="10" dur="200" decel="100000" autoRev="1" fill="hold">
                                          <p:stCondLst>
                                            <p:cond delay="600"/>
                                          </p:stCondLst>
                                        </p:cTn>
                                        <p:tgtEl>
                                          <p:spTgt spid="9"/>
                                        </p:tgtEl>
                                        <p:attrNameLst>
                                          <p:attrName>ppt_x</p:attrName>
                                        </p:attrNameLst>
                                      </p:cBhvr>
                                    </p:anim>
                                  </p:childTnLst>
                                </p:cTn>
                              </p:par>
                            </p:childTnLst>
                          </p:cTn>
                        </p:par>
                      </p:childTnLst>
                    </p:cTn>
                  </p:par>
                  <p:par>
                    <p:cTn id="11" fill="hold">
                      <p:stCondLst>
                        <p:cond delay="indefinite"/>
                      </p:stCondLst>
                      <p:childTnLst>
                        <p:par>
                          <p:cTn id="12" fill="hold">
                            <p:stCondLst>
                              <p:cond delay="0"/>
                            </p:stCondLst>
                            <p:childTnLst>
                              <p:par>
                                <p:cTn id="13" presetID="34"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anim from="(-#ppt_w/2)" to="(#ppt_x)" calcmode="lin" valueType="num">
                                      <p:cBhvr>
                                        <p:cTn id="15" dur="600" fill="hold">
                                          <p:stCondLst>
                                            <p:cond delay="0"/>
                                          </p:stCondLst>
                                        </p:cTn>
                                        <p:tgtEl>
                                          <p:spTgt spid="11"/>
                                        </p:tgtEl>
                                        <p:attrNameLst>
                                          <p:attrName>ppt_x</p:attrName>
                                        </p:attrNameLst>
                                      </p:cBhvr>
                                    </p:anim>
                                    <p:anim from="0" to="-1.0" calcmode="lin" valueType="num">
                                      <p:cBhvr>
                                        <p:cTn id="16" dur="200" decel="50000" autoRev="1" fill="hold">
                                          <p:stCondLst>
                                            <p:cond delay="600"/>
                                          </p:stCondLst>
                                        </p:cTn>
                                        <p:tgtEl>
                                          <p:spTgt spid="11"/>
                                        </p:tgtEl>
                                        <p:attrNameLst>
                                          <p:attrName>xshear</p:attrName>
                                        </p:attrNameLst>
                                      </p:cBhvr>
                                    </p:anim>
                                    <p:animScale>
                                      <p:cBhvr>
                                        <p:cTn id="17" dur="200" decel="100000" autoRev="1" fill="hold">
                                          <p:stCondLst>
                                            <p:cond delay="600"/>
                                          </p:stCondLst>
                                        </p:cTn>
                                        <p:tgtEl>
                                          <p:spTgt spid="11"/>
                                        </p:tgtEl>
                                      </p:cBhvr>
                                      <p:from x="100000" y="100000"/>
                                      <p:to x="80000" y="100000"/>
                                    </p:animScale>
                                    <p:anim by="(#ppt_h/3+#ppt_w*0.1)" calcmode="lin" valueType="num">
                                      <p:cBhvr additive="sum">
                                        <p:cTn id="18" dur="200" decel="100000" autoRev="1" fill="hold">
                                          <p:stCondLst>
                                            <p:cond delay="600"/>
                                          </p:stCondLst>
                                        </p:cTn>
                                        <p:tgtEl>
                                          <p:spTgt spid="11"/>
                                        </p:tgtEl>
                                        <p:attrNameLst>
                                          <p:attrName>ppt_x</p:attrName>
                                        </p:attrNameLst>
                                      </p:cBhvr>
                                    </p:anim>
                                  </p:childTnLst>
                                </p:cTn>
                              </p:par>
                            </p:childTnLst>
                          </p:cTn>
                        </p:par>
                      </p:childTnLst>
                    </p:cTn>
                  </p:par>
                  <p:par>
                    <p:cTn id="19" fill="hold">
                      <p:stCondLst>
                        <p:cond delay="indefinite"/>
                      </p:stCondLst>
                      <p:childTnLst>
                        <p:par>
                          <p:cTn id="20" fill="hold">
                            <p:stCondLst>
                              <p:cond delay="0"/>
                            </p:stCondLst>
                            <p:childTnLst>
                              <p:par>
                                <p:cTn id="21" presetID="34" presetClass="entr" presetSubtype="0" fill="hold" grpId="0" nodeType="clickEffect">
                                  <p:stCondLst>
                                    <p:cond delay="0"/>
                                  </p:stCondLst>
                                  <p:childTnLst>
                                    <p:set>
                                      <p:cBhvr>
                                        <p:cTn id="22" dur="1" fill="hold">
                                          <p:stCondLst>
                                            <p:cond delay="0"/>
                                          </p:stCondLst>
                                        </p:cTn>
                                        <p:tgtEl>
                                          <p:spTgt spid="12"/>
                                        </p:tgtEl>
                                        <p:attrNameLst>
                                          <p:attrName>style.visibility</p:attrName>
                                        </p:attrNameLst>
                                      </p:cBhvr>
                                      <p:to>
                                        <p:strVal val="visible"/>
                                      </p:to>
                                    </p:set>
                                    <p:anim from="(-#ppt_w/2)" to="(#ppt_x)" calcmode="lin" valueType="num">
                                      <p:cBhvr>
                                        <p:cTn id="23" dur="600" fill="hold">
                                          <p:stCondLst>
                                            <p:cond delay="0"/>
                                          </p:stCondLst>
                                        </p:cTn>
                                        <p:tgtEl>
                                          <p:spTgt spid="12"/>
                                        </p:tgtEl>
                                        <p:attrNameLst>
                                          <p:attrName>ppt_x</p:attrName>
                                        </p:attrNameLst>
                                      </p:cBhvr>
                                    </p:anim>
                                    <p:anim from="0" to="-1.0" calcmode="lin" valueType="num">
                                      <p:cBhvr>
                                        <p:cTn id="24" dur="200" decel="50000" autoRev="1" fill="hold">
                                          <p:stCondLst>
                                            <p:cond delay="600"/>
                                          </p:stCondLst>
                                        </p:cTn>
                                        <p:tgtEl>
                                          <p:spTgt spid="12"/>
                                        </p:tgtEl>
                                        <p:attrNameLst>
                                          <p:attrName>xshear</p:attrName>
                                        </p:attrNameLst>
                                      </p:cBhvr>
                                    </p:anim>
                                    <p:animScale>
                                      <p:cBhvr>
                                        <p:cTn id="25" dur="200" decel="100000" autoRev="1" fill="hold">
                                          <p:stCondLst>
                                            <p:cond delay="600"/>
                                          </p:stCondLst>
                                        </p:cTn>
                                        <p:tgtEl>
                                          <p:spTgt spid="12"/>
                                        </p:tgtEl>
                                      </p:cBhvr>
                                      <p:from x="100000" y="100000"/>
                                      <p:to x="80000" y="100000"/>
                                    </p:animScale>
                                    <p:anim by="(#ppt_h/3+#ppt_w*0.1)" calcmode="lin" valueType="num">
                                      <p:cBhvr additive="sum">
                                        <p:cTn id="26" dur="200" decel="100000" autoRev="1" fill="hold">
                                          <p:stCondLst>
                                            <p:cond delay="600"/>
                                          </p:stCondLst>
                                        </p:cTn>
                                        <p:tgtEl>
                                          <p:spTgt spid="12"/>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مجموعة 1"/>
          <p:cNvGrpSpPr/>
          <p:nvPr/>
        </p:nvGrpSpPr>
        <p:grpSpPr>
          <a:xfrm>
            <a:off x="-36512" y="-99392"/>
            <a:ext cx="2376264" cy="7128792"/>
            <a:chOff x="-36512" y="-99392"/>
            <a:chExt cx="2376264" cy="7128792"/>
          </a:xfrm>
        </p:grpSpPr>
        <p:pic>
          <p:nvPicPr>
            <p:cNvPr id="3" name="Picture 2" descr="C:\Users\acer\Pictures\Documents\Office Automation\lecture2\UNS37892.gif"/>
            <p:cNvPicPr>
              <a:picLocks noChangeAspect="1" noChangeArrowheads="1"/>
            </p:cNvPicPr>
            <p:nvPr/>
          </p:nvPicPr>
          <p:blipFill>
            <a:blip r:embed="rId2" cstate="print">
              <a:duotone>
                <a:schemeClr val="accent5">
                  <a:shade val="45000"/>
                  <a:satMod val="135000"/>
                </a:schemeClr>
                <a:prstClr val="white"/>
              </a:duotone>
            </a:blip>
            <a:srcRect l="51512" t="2520" r="10689" b="9281"/>
            <a:stretch>
              <a:fillRect/>
            </a:stretch>
          </p:blipFill>
          <p:spPr bwMode="auto">
            <a:xfrm>
              <a:off x="-36512" y="-99392"/>
              <a:ext cx="2376264" cy="7128792"/>
            </a:xfrm>
            <a:prstGeom prst="rect">
              <a:avLst/>
            </a:prstGeom>
            <a:noFill/>
          </p:spPr>
        </p:pic>
        <p:pic>
          <p:nvPicPr>
            <p:cNvPr id="4" name="Picture 3" descr="C:\Users\acer\Pictures\Documents\Office Automation\lecture2\offices4.jpg"/>
            <p:cNvPicPr>
              <a:picLocks noChangeAspect="1" noChangeArrowheads="1"/>
            </p:cNvPicPr>
            <p:nvPr/>
          </p:nvPicPr>
          <p:blipFill>
            <a:blip r:embed="rId3" cstate="print"/>
            <a:srcRect/>
            <a:stretch>
              <a:fillRect/>
            </a:stretch>
          </p:blipFill>
          <p:spPr bwMode="auto">
            <a:xfrm>
              <a:off x="395536" y="1628800"/>
              <a:ext cx="1368152" cy="1008112"/>
            </a:xfrm>
            <a:prstGeom prst="rect">
              <a:avLst/>
            </a:prstGeom>
            <a:noFill/>
          </p:spPr>
        </p:pic>
        <p:pic>
          <p:nvPicPr>
            <p:cNvPr id="5" name="Picture 4" descr="C:\Users\acer\Pictures\Documents\Office Automation\lecture2\large-offices-5.jpg"/>
            <p:cNvPicPr>
              <a:picLocks noChangeAspect="1" noChangeArrowheads="1"/>
            </p:cNvPicPr>
            <p:nvPr/>
          </p:nvPicPr>
          <p:blipFill>
            <a:blip r:embed="rId4" cstate="print"/>
            <a:srcRect/>
            <a:stretch>
              <a:fillRect/>
            </a:stretch>
          </p:blipFill>
          <p:spPr bwMode="auto">
            <a:xfrm>
              <a:off x="395536" y="188640"/>
              <a:ext cx="1368152" cy="1118865"/>
            </a:xfrm>
            <a:prstGeom prst="rect">
              <a:avLst/>
            </a:prstGeom>
            <a:noFill/>
          </p:spPr>
        </p:pic>
        <p:pic>
          <p:nvPicPr>
            <p:cNvPr id="6" name="Picture 2" descr="C:\Users\acer\Pictures\Documents\Office Automation\lecture2\549432-attorney-carol-stream-il-moroni-law-offices-attorney.jpg"/>
            <p:cNvPicPr>
              <a:picLocks noChangeAspect="1" noChangeArrowheads="1"/>
            </p:cNvPicPr>
            <p:nvPr/>
          </p:nvPicPr>
          <p:blipFill>
            <a:blip r:embed="rId5" cstate="print"/>
            <a:srcRect/>
            <a:stretch>
              <a:fillRect/>
            </a:stretch>
          </p:blipFill>
          <p:spPr bwMode="auto">
            <a:xfrm>
              <a:off x="395536" y="2996952"/>
              <a:ext cx="1376449" cy="1008112"/>
            </a:xfrm>
            <a:prstGeom prst="rect">
              <a:avLst/>
            </a:prstGeom>
            <a:noFill/>
          </p:spPr>
        </p:pic>
        <p:pic>
          <p:nvPicPr>
            <p:cNvPr id="7" name="Picture 3" descr="C:\Users\acer\Pictures\Documents\Office Automation\lecture1\pics\Home Office design and arrangement 2.jpg"/>
            <p:cNvPicPr>
              <a:picLocks noChangeAspect="1" noChangeArrowheads="1"/>
            </p:cNvPicPr>
            <p:nvPr/>
          </p:nvPicPr>
          <p:blipFill>
            <a:blip r:embed="rId6" cstate="print"/>
            <a:srcRect t="34372"/>
            <a:stretch>
              <a:fillRect/>
            </a:stretch>
          </p:blipFill>
          <p:spPr bwMode="auto">
            <a:xfrm>
              <a:off x="395535" y="4365104"/>
              <a:ext cx="1368153" cy="1008112"/>
            </a:xfrm>
            <a:prstGeom prst="rect">
              <a:avLst/>
            </a:prstGeom>
            <a:noFill/>
          </p:spPr>
        </p:pic>
        <p:pic>
          <p:nvPicPr>
            <p:cNvPr id="8" name="Picture 5" descr="C:\Users\acer\Pictures\Documents\Office Automation\lecture1\pics\papers.jpg"/>
            <p:cNvPicPr>
              <a:picLocks noChangeAspect="1" noChangeArrowheads="1"/>
            </p:cNvPicPr>
            <p:nvPr/>
          </p:nvPicPr>
          <p:blipFill>
            <a:blip r:embed="rId7" cstate="print"/>
            <a:srcRect/>
            <a:stretch>
              <a:fillRect/>
            </a:stretch>
          </p:blipFill>
          <p:spPr bwMode="auto">
            <a:xfrm>
              <a:off x="395536" y="5715254"/>
              <a:ext cx="1368152" cy="1026114"/>
            </a:xfrm>
            <a:prstGeom prst="rect">
              <a:avLst/>
            </a:prstGeom>
            <a:noFill/>
          </p:spPr>
        </p:pic>
      </p:grpSp>
      <p:sp>
        <p:nvSpPr>
          <p:cNvPr id="9" name="مستطيل 8"/>
          <p:cNvSpPr/>
          <p:nvPr/>
        </p:nvSpPr>
        <p:spPr>
          <a:xfrm>
            <a:off x="4355976" y="1700808"/>
            <a:ext cx="4572000" cy="3539430"/>
          </a:xfrm>
          <a:prstGeom prst="rect">
            <a:avLst/>
          </a:prstGeom>
        </p:spPr>
        <p:txBody>
          <a:bodyPr>
            <a:spAutoFit/>
          </a:bodyPr>
          <a:lstStyle/>
          <a:p>
            <a:pPr marL="457200" indent="-457200"/>
            <a:r>
              <a:rPr lang="ar-SA" sz="2800" b="1" dirty="0" smtClean="0">
                <a:solidFill>
                  <a:schemeClr val="accent5">
                    <a:lumMod val="75000"/>
                  </a:schemeClr>
                </a:solidFill>
              </a:rPr>
              <a:t>مميزات أجهزة الفاكس</a:t>
            </a:r>
          </a:p>
          <a:p>
            <a:pPr marL="457200" indent="-457200"/>
            <a:r>
              <a:rPr lang="ar-SA" sz="2800" dirty="0" smtClean="0"/>
              <a:t>1- سرعة نقل الرسائل. </a:t>
            </a:r>
          </a:p>
          <a:p>
            <a:pPr marL="457200" indent="-457200"/>
            <a:r>
              <a:rPr lang="ar-SA" sz="2800" dirty="0" smtClean="0"/>
              <a:t>2- الدقة المتناهية. </a:t>
            </a:r>
          </a:p>
          <a:p>
            <a:pPr marL="457200" indent="-457200"/>
            <a:r>
              <a:rPr lang="ar-SA" sz="2800" dirty="0" smtClean="0"/>
              <a:t>3- توفر الخصوصية والاستقلالية. </a:t>
            </a:r>
          </a:p>
          <a:p>
            <a:pPr marL="457200" indent="-457200"/>
            <a:r>
              <a:rPr lang="ar-SA" sz="2800" dirty="0" smtClean="0"/>
              <a:t>4- الأمن والسلامة. </a:t>
            </a:r>
          </a:p>
          <a:p>
            <a:pPr marL="457200" indent="-457200"/>
            <a:r>
              <a:rPr lang="ar-SA" sz="2800" dirty="0" smtClean="0"/>
              <a:t>5- سهولة التركيب والاستخدام. </a:t>
            </a:r>
          </a:p>
          <a:p>
            <a:pPr marL="457200" indent="-457200"/>
            <a:r>
              <a:rPr lang="ar-SA" sz="2800" dirty="0" smtClean="0"/>
              <a:t>6- التلكس ويقوم بنقل الرسائل القصيرة كتابة عبر خطوط سلكية. </a:t>
            </a:r>
            <a:endParaRPr lang="en-US" sz="2800" dirty="0"/>
          </a:p>
        </p:txBody>
      </p:sp>
      <p:sp>
        <p:nvSpPr>
          <p:cNvPr id="10" name="مستطيل 9"/>
          <p:cNvSpPr/>
          <p:nvPr/>
        </p:nvSpPr>
        <p:spPr>
          <a:xfrm>
            <a:off x="2123728" y="188640"/>
            <a:ext cx="6912768" cy="1323439"/>
          </a:xfrm>
          <a:prstGeom prst="rect">
            <a:avLst/>
          </a:prstGeom>
          <a:noFill/>
        </p:spPr>
        <p:txBody>
          <a:bodyPr wrap="square" lIns="91440" tIns="45720" rIns="91440" bIns="45720">
            <a:spAutoFit/>
          </a:bodyPr>
          <a:lstStyle/>
          <a:p>
            <a:pPr algn="ctr"/>
            <a:r>
              <a:rPr lang="ar-SA" sz="4000" b="1" dirty="0" smtClean="0">
                <a:ln w="18000">
                  <a:solidFill>
                    <a:schemeClr val="accent5">
                      <a:lumMod val="60000"/>
                      <a:lumOff val="40000"/>
                    </a:schemeClr>
                  </a:solidFill>
                  <a:prstDash val="solid"/>
                  <a:miter lim="800000"/>
                </a:ln>
                <a:solidFill>
                  <a:schemeClr val="accent5">
                    <a:lumMod val="60000"/>
                    <a:lumOff val="40000"/>
                  </a:schemeClr>
                </a:solidFill>
                <a:effectLst>
                  <a:glow rad="228600">
                    <a:srgbClr val="663300">
                      <a:alpha val="40000"/>
                    </a:srgbClr>
                  </a:glow>
                  <a:outerShdw blurRad="25500" dist="23000" dir="7020000" algn="tl">
                    <a:srgbClr val="000000">
                      <a:alpha val="50000"/>
                    </a:srgbClr>
                  </a:outerShdw>
                </a:effectLst>
              </a:rPr>
              <a:t>تابع.. مستلزمات المكتب التكنولوجية من الأجهزة</a:t>
            </a:r>
            <a:endParaRPr lang="ar-SA" sz="4000" b="1" dirty="0">
              <a:ln w="18000">
                <a:solidFill>
                  <a:schemeClr val="accent5">
                    <a:lumMod val="60000"/>
                    <a:lumOff val="40000"/>
                  </a:schemeClr>
                </a:solidFill>
                <a:prstDash val="solid"/>
                <a:miter lim="800000"/>
              </a:ln>
              <a:solidFill>
                <a:schemeClr val="accent5">
                  <a:lumMod val="60000"/>
                  <a:lumOff val="40000"/>
                </a:schemeClr>
              </a:solidFill>
              <a:effectLst>
                <a:glow rad="228600">
                  <a:srgbClr val="663300">
                    <a:alpha val="40000"/>
                  </a:srgbClr>
                </a:glow>
                <a:outerShdw blurRad="25500" dist="23000" dir="7020000" algn="tl">
                  <a:srgbClr val="000000">
                    <a:alpha val="50000"/>
                  </a:srgbClr>
                </a:outerShdw>
              </a:effectLst>
            </a:endParaRP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p:cTn id="7" dur="500" fill="hold"/>
                                        <p:tgtEl>
                                          <p:spTgt spid="10"/>
                                        </p:tgtEl>
                                        <p:attrNameLst>
                                          <p:attrName>ppt_w</p:attrName>
                                        </p:attrNameLst>
                                      </p:cBhvr>
                                      <p:tavLst>
                                        <p:tav tm="0">
                                          <p:val>
                                            <p:fltVal val="0"/>
                                          </p:val>
                                        </p:tav>
                                        <p:tav tm="100000">
                                          <p:val>
                                            <p:strVal val="#ppt_w"/>
                                          </p:val>
                                        </p:tav>
                                      </p:tavLst>
                                    </p:anim>
                                    <p:anim calcmode="lin" valueType="num">
                                      <p:cBhvr>
                                        <p:cTn id="8" dur="500" fill="hold"/>
                                        <p:tgtEl>
                                          <p:spTgt spid="10"/>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0"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p:cTn id="13" dur="500" fill="hold"/>
                                        <p:tgtEl>
                                          <p:spTgt spid="9"/>
                                        </p:tgtEl>
                                        <p:attrNameLst>
                                          <p:attrName>ppt_w</p:attrName>
                                        </p:attrNameLst>
                                      </p:cBhvr>
                                      <p:tavLst>
                                        <p:tav tm="0">
                                          <p:val>
                                            <p:fltVal val="0"/>
                                          </p:val>
                                        </p:tav>
                                        <p:tav tm="100000">
                                          <p:val>
                                            <p:strVal val="#ppt_w"/>
                                          </p:val>
                                        </p:tav>
                                      </p:tavLst>
                                    </p:anim>
                                    <p:anim calcmode="lin" valueType="num">
                                      <p:cBhvr>
                                        <p:cTn id="14" dur="500" fill="hold"/>
                                        <p:tgtEl>
                                          <p:spTgt spid="9"/>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مجموعة 1"/>
          <p:cNvGrpSpPr/>
          <p:nvPr/>
        </p:nvGrpSpPr>
        <p:grpSpPr>
          <a:xfrm>
            <a:off x="-36512" y="-99392"/>
            <a:ext cx="2376264" cy="7128792"/>
            <a:chOff x="-36512" y="-99392"/>
            <a:chExt cx="2376264" cy="7128792"/>
          </a:xfrm>
        </p:grpSpPr>
        <p:pic>
          <p:nvPicPr>
            <p:cNvPr id="3" name="Picture 2" descr="C:\Users\acer\Pictures\Documents\Office Automation\lecture2\UNS37892.gif"/>
            <p:cNvPicPr>
              <a:picLocks noChangeAspect="1" noChangeArrowheads="1"/>
            </p:cNvPicPr>
            <p:nvPr/>
          </p:nvPicPr>
          <p:blipFill>
            <a:blip r:embed="rId2" cstate="print">
              <a:duotone>
                <a:schemeClr val="accent5">
                  <a:shade val="45000"/>
                  <a:satMod val="135000"/>
                </a:schemeClr>
                <a:prstClr val="white"/>
              </a:duotone>
            </a:blip>
            <a:srcRect l="51512" t="2520" r="10689" b="9281"/>
            <a:stretch>
              <a:fillRect/>
            </a:stretch>
          </p:blipFill>
          <p:spPr bwMode="auto">
            <a:xfrm>
              <a:off x="-36512" y="-99392"/>
              <a:ext cx="2376264" cy="7128792"/>
            </a:xfrm>
            <a:prstGeom prst="rect">
              <a:avLst/>
            </a:prstGeom>
            <a:noFill/>
          </p:spPr>
        </p:pic>
        <p:pic>
          <p:nvPicPr>
            <p:cNvPr id="4" name="Picture 3" descr="C:\Users\acer\Pictures\Documents\Office Automation\lecture2\offices4.jpg"/>
            <p:cNvPicPr>
              <a:picLocks noChangeAspect="1" noChangeArrowheads="1"/>
            </p:cNvPicPr>
            <p:nvPr/>
          </p:nvPicPr>
          <p:blipFill>
            <a:blip r:embed="rId3" cstate="print"/>
            <a:srcRect/>
            <a:stretch>
              <a:fillRect/>
            </a:stretch>
          </p:blipFill>
          <p:spPr bwMode="auto">
            <a:xfrm>
              <a:off x="395536" y="1628800"/>
              <a:ext cx="1368152" cy="1008112"/>
            </a:xfrm>
            <a:prstGeom prst="rect">
              <a:avLst/>
            </a:prstGeom>
            <a:noFill/>
          </p:spPr>
        </p:pic>
        <p:pic>
          <p:nvPicPr>
            <p:cNvPr id="5" name="Picture 4" descr="C:\Users\acer\Pictures\Documents\Office Automation\lecture2\large-offices-5.jpg"/>
            <p:cNvPicPr>
              <a:picLocks noChangeAspect="1" noChangeArrowheads="1"/>
            </p:cNvPicPr>
            <p:nvPr/>
          </p:nvPicPr>
          <p:blipFill>
            <a:blip r:embed="rId4" cstate="print"/>
            <a:srcRect/>
            <a:stretch>
              <a:fillRect/>
            </a:stretch>
          </p:blipFill>
          <p:spPr bwMode="auto">
            <a:xfrm>
              <a:off x="395536" y="188640"/>
              <a:ext cx="1368152" cy="1118865"/>
            </a:xfrm>
            <a:prstGeom prst="rect">
              <a:avLst/>
            </a:prstGeom>
            <a:noFill/>
          </p:spPr>
        </p:pic>
        <p:pic>
          <p:nvPicPr>
            <p:cNvPr id="6" name="Picture 2" descr="C:\Users\acer\Pictures\Documents\Office Automation\lecture2\549432-attorney-carol-stream-il-moroni-law-offices-attorney.jpg"/>
            <p:cNvPicPr>
              <a:picLocks noChangeAspect="1" noChangeArrowheads="1"/>
            </p:cNvPicPr>
            <p:nvPr/>
          </p:nvPicPr>
          <p:blipFill>
            <a:blip r:embed="rId5" cstate="print"/>
            <a:srcRect/>
            <a:stretch>
              <a:fillRect/>
            </a:stretch>
          </p:blipFill>
          <p:spPr bwMode="auto">
            <a:xfrm>
              <a:off x="395536" y="2996952"/>
              <a:ext cx="1376449" cy="1008112"/>
            </a:xfrm>
            <a:prstGeom prst="rect">
              <a:avLst/>
            </a:prstGeom>
            <a:noFill/>
          </p:spPr>
        </p:pic>
        <p:pic>
          <p:nvPicPr>
            <p:cNvPr id="7" name="Picture 3" descr="C:\Users\acer\Pictures\Documents\Office Automation\lecture1\pics\Home Office design and arrangement 2.jpg"/>
            <p:cNvPicPr>
              <a:picLocks noChangeAspect="1" noChangeArrowheads="1"/>
            </p:cNvPicPr>
            <p:nvPr/>
          </p:nvPicPr>
          <p:blipFill>
            <a:blip r:embed="rId6" cstate="print"/>
            <a:srcRect t="34372"/>
            <a:stretch>
              <a:fillRect/>
            </a:stretch>
          </p:blipFill>
          <p:spPr bwMode="auto">
            <a:xfrm>
              <a:off x="395535" y="4365104"/>
              <a:ext cx="1368153" cy="1008112"/>
            </a:xfrm>
            <a:prstGeom prst="rect">
              <a:avLst/>
            </a:prstGeom>
            <a:noFill/>
          </p:spPr>
        </p:pic>
        <p:pic>
          <p:nvPicPr>
            <p:cNvPr id="8" name="Picture 5" descr="C:\Users\acer\Pictures\Documents\Office Automation\lecture1\pics\papers.jpg"/>
            <p:cNvPicPr>
              <a:picLocks noChangeAspect="1" noChangeArrowheads="1"/>
            </p:cNvPicPr>
            <p:nvPr/>
          </p:nvPicPr>
          <p:blipFill>
            <a:blip r:embed="rId7" cstate="print"/>
            <a:srcRect/>
            <a:stretch>
              <a:fillRect/>
            </a:stretch>
          </p:blipFill>
          <p:spPr bwMode="auto">
            <a:xfrm>
              <a:off x="395536" y="5715254"/>
              <a:ext cx="1368152" cy="1026114"/>
            </a:xfrm>
            <a:prstGeom prst="rect">
              <a:avLst/>
            </a:prstGeom>
            <a:noFill/>
          </p:spPr>
        </p:pic>
      </p:grpSp>
      <p:sp>
        <p:nvSpPr>
          <p:cNvPr id="9" name="مستطيل 8"/>
          <p:cNvSpPr/>
          <p:nvPr/>
        </p:nvSpPr>
        <p:spPr>
          <a:xfrm>
            <a:off x="3131840" y="260648"/>
            <a:ext cx="5796136" cy="2677656"/>
          </a:xfrm>
          <a:prstGeom prst="rect">
            <a:avLst/>
          </a:prstGeom>
        </p:spPr>
        <p:txBody>
          <a:bodyPr wrap="square">
            <a:spAutoFit/>
          </a:bodyPr>
          <a:lstStyle/>
          <a:p>
            <a:pPr marL="457200" indent="-457200"/>
            <a:r>
              <a:rPr lang="ar-SA" sz="2800" b="1" dirty="0" smtClean="0">
                <a:solidFill>
                  <a:schemeClr val="accent5">
                    <a:lumMod val="75000"/>
                  </a:schemeClr>
                </a:solidFill>
              </a:rPr>
              <a:t>المكونات الرئيسية لجهاز التلكس  </a:t>
            </a:r>
          </a:p>
          <a:p>
            <a:pPr marL="457200" indent="-457200"/>
            <a:r>
              <a:rPr lang="ar-SA" sz="2800" dirty="0" smtClean="0"/>
              <a:t>1- لوحة المفاتيح .</a:t>
            </a:r>
          </a:p>
          <a:p>
            <a:pPr marL="457200" indent="-457200"/>
            <a:r>
              <a:rPr lang="ar-SA" sz="2800" dirty="0" smtClean="0"/>
              <a:t>2- وحدة الإرسال . </a:t>
            </a:r>
          </a:p>
          <a:p>
            <a:pPr marL="457200" indent="-457200"/>
            <a:r>
              <a:rPr lang="ar-SA" sz="2800" dirty="0" smtClean="0"/>
              <a:t>3- وحدة أشرطة التثقيب الورقية . </a:t>
            </a:r>
          </a:p>
          <a:p>
            <a:pPr marL="457200" indent="-457200"/>
            <a:r>
              <a:rPr lang="ar-SA" sz="2800" dirty="0" smtClean="0"/>
              <a:t>4- وحدة الطباعة . </a:t>
            </a:r>
          </a:p>
          <a:p>
            <a:pPr marL="457200" indent="-457200"/>
            <a:r>
              <a:rPr lang="ar-SA" sz="2800" dirty="0" smtClean="0"/>
              <a:t>5- وحدة استقبال الرسائل الواردة وطباعتها . </a:t>
            </a:r>
            <a:endParaRPr lang="ar-SA" sz="2800" dirty="0"/>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500" fill="hold"/>
                                        <p:tgtEl>
                                          <p:spTgt spid="9"/>
                                        </p:tgtEl>
                                        <p:attrNameLst>
                                          <p:attrName>ppt_w</p:attrName>
                                        </p:attrNameLst>
                                      </p:cBhvr>
                                      <p:tavLst>
                                        <p:tav tm="0">
                                          <p:val>
                                            <p:fltVal val="0"/>
                                          </p:val>
                                        </p:tav>
                                        <p:tav tm="100000">
                                          <p:val>
                                            <p:strVal val="#ppt_w"/>
                                          </p:val>
                                        </p:tav>
                                      </p:tavLst>
                                    </p:anim>
                                    <p:anim calcmode="lin" valueType="num">
                                      <p:cBhvr>
                                        <p:cTn id="8" dur="500" fill="hold"/>
                                        <p:tgtEl>
                                          <p:spTgt spid="9"/>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مجموعة 1"/>
          <p:cNvGrpSpPr/>
          <p:nvPr/>
        </p:nvGrpSpPr>
        <p:grpSpPr>
          <a:xfrm>
            <a:off x="-36512" y="-99392"/>
            <a:ext cx="2376264" cy="7128792"/>
            <a:chOff x="-36512" y="-99392"/>
            <a:chExt cx="2376264" cy="7128792"/>
          </a:xfrm>
        </p:grpSpPr>
        <p:pic>
          <p:nvPicPr>
            <p:cNvPr id="3" name="Picture 2" descr="C:\Users\acer\Pictures\Documents\Office Automation\lecture2\UNS37892.gif"/>
            <p:cNvPicPr>
              <a:picLocks noChangeAspect="1" noChangeArrowheads="1"/>
            </p:cNvPicPr>
            <p:nvPr/>
          </p:nvPicPr>
          <p:blipFill>
            <a:blip r:embed="rId2" cstate="print">
              <a:duotone>
                <a:schemeClr val="accent5">
                  <a:shade val="45000"/>
                  <a:satMod val="135000"/>
                </a:schemeClr>
                <a:prstClr val="white"/>
              </a:duotone>
            </a:blip>
            <a:srcRect l="51512" t="2520" r="10689" b="9281"/>
            <a:stretch>
              <a:fillRect/>
            </a:stretch>
          </p:blipFill>
          <p:spPr bwMode="auto">
            <a:xfrm>
              <a:off x="-36512" y="-99392"/>
              <a:ext cx="2376264" cy="7128792"/>
            </a:xfrm>
            <a:prstGeom prst="rect">
              <a:avLst/>
            </a:prstGeom>
            <a:noFill/>
          </p:spPr>
        </p:pic>
        <p:pic>
          <p:nvPicPr>
            <p:cNvPr id="4" name="Picture 3" descr="C:\Users\acer\Pictures\Documents\Office Automation\lecture2\offices4.jpg"/>
            <p:cNvPicPr>
              <a:picLocks noChangeAspect="1" noChangeArrowheads="1"/>
            </p:cNvPicPr>
            <p:nvPr/>
          </p:nvPicPr>
          <p:blipFill>
            <a:blip r:embed="rId3" cstate="print"/>
            <a:srcRect/>
            <a:stretch>
              <a:fillRect/>
            </a:stretch>
          </p:blipFill>
          <p:spPr bwMode="auto">
            <a:xfrm>
              <a:off x="395536" y="1628800"/>
              <a:ext cx="1368152" cy="1008112"/>
            </a:xfrm>
            <a:prstGeom prst="rect">
              <a:avLst/>
            </a:prstGeom>
            <a:noFill/>
          </p:spPr>
        </p:pic>
        <p:pic>
          <p:nvPicPr>
            <p:cNvPr id="5" name="Picture 4" descr="C:\Users\acer\Pictures\Documents\Office Automation\lecture2\large-offices-5.jpg"/>
            <p:cNvPicPr>
              <a:picLocks noChangeAspect="1" noChangeArrowheads="1"/>
            </p:cNvPicPr>
            <p:nvPr/>
          </p:nvPicPr>
          <p:blipFill>
            <a:blip r:embed="rId4" cstate="print"/>
            <a:srcRect/>
            <a:stretch>
              <a:fillRect/>
            </a:stretch>
          </p:blipFill>
          <p:spPr bwMode="auto">
            <a:xfrm>
              <a:off x="395536" y="188640"/>
              <a:ext cx="1368152" cy="1118865"/>
            </a:xfrm>
            <a:prstGeom prst="rect">
              <a:avLst/>
            </a:prstGeom>
            <a:noFill/>
          </p:spPr>
        </p:pic>
        <p:pic>
          <p:nvPicPr>
            <p:cNvPr id="6" name="Picture 2" descr="C:\Users\acer\Pictures\Documents\Office Automation\lecture2\549432-attorney-carol-stream-il-moroni-law-offices-attorney.jpg"/>
            <p:cNvPicPr>
              <a:picLocks noChangeAspect="1" noChangeArrowheads="1"/>
            </p:cNvPicPr>
            <p:nvPr/>
          </p:nvPicPr>
          <p:blipFill>
            <a:blip r:embed="rId5" cstate="print"/>
            <a:srcRect/>
            <a:stretch>
              <a:fillRect/>
            </a:stretch>
          </p:blipFill>
          <p:spPr bwMode="auto">
            <a:xfrm>
              <a:off x="395536" y="2996952"/>
              <a:ext cx="1376449" cy="1008112"/>
            </a:xfrm>
            <a:prstGeom prst="rect">
              <a:avLst/>
            </a:prstGeom>
            <a:noFill/>
          </p:spPr>
        </p:pic>
        <p:pic>
          <p:nvPicPr>
            <p:cNvPr id="7" name="Picture 3" descr="C:\Users\acer\Pictures\Documents\Office Automation\lecture1\pics\Home Office design and arrangement 2.jpg"/>
            <p:cNvPicPr>
              <a:picLocks noChangeAspect="1" noChangeArrowheads="1"/>
            </p:cNvPicPr>
            <p:nvPr/>
          </p:nvPicPr>
          <p:blipFill>
            <a:blip r:embed="rId6" cstate="print"/>
            <a:srcRect t="34372"/>
            <a:stretch>
              <a:fillRect/>
            </a:stretch>
          </p:blipFill>
          <p:spPr bwMode="auto">
            <a:xfrm>
              <a:off x="395535" y="4365104"/>
              <a:ext cx="1368153" cy="1008112"/>
            </a:xfrm>
            <a:prstGeom prst="rect">
              <a:avLst/>
            </a:prstGeom>
            <a:noFill/>
          </p:spPr>
        </p:pic>
        <p:pic>
          <p:nvPicPr>
            <p:cNvPr id="8" name="Picture 5" descr="C:\Users\acer\Pictures\Documents\Office Automation\lecture1\pics\papers.jpg"/>
            <p:cNvPicPr>
              <a:picLocks noChangeAspect="1" noChangeArrowheads="1"/>
            </p:cNvPicPr>
            <p:nvPr/>
          </p:nvPicPr>
          <p:blipFill>
            <a:blip r:embed="rId7" cstate="print"/>
            <a:srcRect/>
            <a:stretch>
              <a:fillRect/>
            </a:stretch>
          </p:blipFill>
          <p:spPr bwMode="auto">
            <a:xfrm>
              <a:off x="395536" y="5715254"/>
              <a:ext cx="1368152" cy="1026114"/>
            </a:xfrm>
            <a:prstGeom prst="rect">
              <a:avLst/>
            </a:prstGeom>
            <a:noFill/>
          </p:spPr>
        </p:pic>
      </p:grpSp>
      <p:sp>
        <p:nvSpPr>
          <p:cNvPr id="9" name="مستطيل 8"/>
          <p:cNvSpPr/>
          <p:nvPr/>
        </p:nvSpPr>
        <p:spPr>
          <a:xfrm>
            <a:off x="2195736" y="-171400"/>
            <a:ext cx="6948264" cy="6555641"/>
          </a:xfrm>
          <a:prstGeom prst="rect">
            <a:avLst/>
          </a:prstGeom>
        </p:spPr>
        <p:txBody>
          <a:bodyPr wrap="square">
            <a:spAutoFit/>
          </a:bodyPr>
          <a:lstStyle/>
          <a:p>
            <a:pPr marL="457200" indent="-457200"/>
            <a:endParaRPr lang="ar-SA" sz="2800" dirty="0" smtClean="0"/>
          </a:p>
          <a:p>
            <a:pPr marL="457200" indent="-457200"/>
            <a:r>
              <a:rPr lang="ar-SA" sz="2800" b="1" dirty="0" smtClean="0">
                <a:solidFill>
                  <a:schemeClr val="accent5">
                    <a:lumMod val="75000"/>
                  </a:schemeClr>
                </a:solidFill>
              </a:rPr>
              <a:t>مميزات رسالة التلكس</a:t>
            </a:r>
          </a:p>
          <a:p>
            <a:pPr marL="457200" indent="-457200"/>
            <a:r>
              <a:rPr lang="ar-SA" sz="2800" dirty="0" smtClean="0"/>
              <a:t>1- السرعة . </a:t>
            </a:r>
          </a:p>
          <a:p>
            <a:pPr marL="457200" indent="-457200"/>
            <a:r>
              <a:rPr lang="ar-SA" sz="2800" dirty="0" smtClean="0"/>
              <a:t>2- المقدرة على إجراء الاتصال المزدوج المباشر . </a:t>
            </a:r>
          </a:p>
          <a:p>
            <a:pPr marL="457200" indent="-457200"/>
            <a:r>
              <a:rPr lang="ar-SA" sz="2800" dirty="0" smtClean="0"/>
              <a:t>3- تكلفة النقل عبر هذا النظام عالية . </a:t>
            </a:r>
          </a:p>
          <a:p>
            <a:pPr marL="457200" indent="-457200"/>
            <a:r>
              <a:rPr lang="ar-SA" sz="2800" dirty="0" smtClean="0"/>
              <a:t>4- البريد الإلكتروني ويقوم بنقل الرسائل إلكترونياً عن طريق الحاسب . </a:t>
            </a:r>
          </a:p>
          <a:p>
            <a:pPr marL="457200" indent="-457200"/>
            <a:r>
              <a:rPr lang="ar-SA" sz="2800" dirty="0" smtClean="0"/>
              <a:t>5- الراسمات وتستعمل في بعض المكاتب عند الحاجة في تصميم الرسومات الهندسية والكهربائية وأعمال التصميم المختلفة . </a:t>
            </a:r>
          </a:p>
          <a:p>
            <a:pPr marL="457200" indent="-457200"/>
            <a:r>
              <a:rPr lang="ar-SA" sz="2800" dirty="0" smtClean="0"/>
              <a:t>6- المساحات الضوئية وتعمل على نقل الصورة أو النص إلى صورة على الحاسب بالإمكان تخزينها كملف والتعامل معها عن طريق البرامج المختلفة . </a:t>
            </a:r>
          </a:p>
          <a:p>
            <a:pPr marL="457200" indent="-457200"/>
            <a:r>
              <a:rPr lang="ar-SA" sz="2800" dirty="0" smtClean="0"/>
              <a:t>7- الطابعات : وهي ضرورية في المكتب المؤتمت لكونها تمثل المخرجات النهائية وبشكل مطبوع . </a:t>
            </a:r>
            <a:endParaRPr lang="en-US" sz="2800" dirty="0"/>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500" fill="hold"/>
                                        <p:tgtEl>
                                          <p:spTgt spid="9"/>
                                        </p:tgtEl>
                                        <p:attrNameLst>
                                          <p:attrName>ppt_w</p:attrName>
                                        </p:attrNameLst>
                                      </p:cBhvr>
                                      <p:tavLst>
                                        <p:tav tm="0">
                                          <p:val>
                                            <p:fltVal val="0"/>
                                          </p:val>
                                        </p:tav>
                                        <p:tav tm="100000">
                                          <p:val>
                                            <p:strVal val="#ppt_w"/>
                                          </p:val>
                                        </p:tav>
                                      </p:tavLst>
                                    </p:anim>
                                    <p:anim calcmode="lin" valueType="num">
                                      <p:cBhvr>
                                        <p:cTn id="8" dur="500" fill="hold"/>
                                        <p:tgtEl>
                                          <p:spTgt spid="9"/>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مجموعة 1"/>
          <p:cNvGrpSpPr/>
          <p:nvPr/>
        </p:nvGrpSpPr>
        <p:grpSpPr>
          <a:xfrm>
            <a:off x="-36512" y="-99392"/>
            <a:ext cx="2376264" cy="7128792"/>
            <a:chOff x="-36512" y="-99392"/>
            <a:chExt cx="2376264" cy="7128792"/>
          </a:xfrm>
        </p:grpSpPr>
        <p:pic>
          <p:nvPicPr>
            <p:cNvPr id="3" name="Picture 2" descr="C:\Users\acer\Pictures\Documents\Office Automation\lecture2\UNS37892.gif"/>
            <p:cNvPicPr>
              <a:picLocks noChangeAspect="1" noChangeArrowheads="1"/>
            </p:cNvPicPr>
            <p:nvPr/>
          </p:nvPicPr>
          <p:blipFill>
            <a:blip r:embed="rId2" cstate="print">
              <a:duotone>
                <a:schemeClr val="accent5">
                  <a:shade val="45000"/>
                  <a:satMod val="135000"/>
                </a:schemeClr>
                <a:prstClr val="white"/>
              </a:duotone>
            </a:blip>
            <a:srcRect l="51512" t="2520" r="10689" b="9281"/>
            <a:stretch>
              <a:fillRect/>
            </a:stretch>
          </p:blipFill>
          <p:spPr bwMode="auto">
            <a:xfrm>
              <a:off x="-36512" y="-99392"/>
              <a:ext cx="2376264" cy="7128792"/>
            </a:xfrm>
            <a:prstGeom prst="rect">
              <a:avLst/>
            </a:prstGeom>
            <a:noFill/>
          </p:spPr>
        </p:pic>
        <p:pic>
          <p:nvPicPr>
            <p:cNvPr id="4" name="Picture 3" descr="C:\Users\acer\Pictures\Documents\Office Automation\lecture2\offices4.jpg"/>
            <p:cNvPicPr>
              <a:picLocks noChangeAspect="1" noChangeArrowheads="1"/>
            </p:cNvPicPr>
            <p:nvPr/>
          </p:nvPicPr>
          <p:blipFill>
            <a:blip r:embed="rId3" cstate="print"/>
            <a:srcRect/>
            <a:stretch>
              <a:fillRect/>
            </a:stretch>
          </p:blipFill>
          <p:spPr bwMode="auto">
            <a:xfrm>
              <a:off x="395536" y="1628800"/>
              <a:ext cx="1368152" cy="1008112"/>
            </a:xfrm>
            <a:prstGeom prst="rect">
              <a:avLst/>
            </a:prstGeom>
            <a:noFill/>
          </p:spPr>
        </p:pic>
        <p:pic>
          <p:nvPicPr>
            <p:cNvPr id="5" name="Picture 4" descr="C:\Users\acer\Pictures\Documents\Office Automation\lecture2\large-offices-5.jpg"/>
            <p:cNvPicPr>
              <a:picLocks noChangeAspect="1" noChangeArrowheads="1"/>
            </p:cNvPicPr>
            <p:nvPr/>
          </p:nvPicPr>
          <p:blipFill>
            <a:blip r:embed="rId4" cstate="print"/>
            <a:srcRect/>
            <a:stretch>
              <a:fillRect/>
            </a:stretch>
          </p:blipFill>
          <p:spPr bwMode="auto">
            <a:xfrm>
              <a:off x="395536" y="188640"/>
              <a:ext cx="1368152" cy="1118865"/>
            </a:xfrm>
            <a:prstGeom prst="rect">
              <a:avLst/>
            </a:prstGeom>
            <a:noFill/>
          </p:spPr>
        </p:pic>
        <p:pic>
          <p:nvPicPr>
            <p:cNvPr id="6" name="Picture 2" descr="C:\Users\acer\Pictures\Documents\Office Automation\lecture2\549432-attorney-carol-stream-il-moroni-law-offices-attorney.jpg"/>
            <p:cNvPicPr>
              <a:picLocks noChangeAspect="1" noChangeArrowheads="1"/>
            </p:cNvPicPr>
            <p:nvPr/>
          </p:nvPicPr>
          <p:blipFill>
            <a:blip r:embed="rId5" cstate="print"/>
            <a:srcRect/>
            <a:stretch>
              <a:fillRect/>
            </a:stretch>
          </p:blipFill>
          <p:spPr bwMode="auto">
            <a:xfrm>
              <a:off x="395536" y="2996952"/>
              <a:ext cx="1376449" cy="1008112"/>
            </a:xfrm>
            <a:prstGeom prst="rect">
              <a:avLst/>
            </a:prstGeom>
            <a:noFill/>
          </p:spPr>
        </p:pic>
        <p:pic>
          <p:nvPicPr>
            <p:cNvPr id="7" name="Picture 3" descr="C:\Users\acer\Pictures\Documents\Office Automation\lecture1\pics\Home Office design and arrangement 2.jpg"/>
            <p:cNvPicPr>
              <a:picLocks noChangeAspect="1" noChangeArrowheads="1"/>
            </p:cNvPicPr>
            <p:nvPr/>
          </p:nvPicPr>
          <p:blipFill>
            <a:blip r:embed="rId6" cstate="print"/>
            <a:srcRect t="34372"/>
            <a:stretch>
              <a:fillRect/>
            </a:stretch>
          </p:blipFill>
          <p:spPr bwMode="auto">
            <a:xfrm>
              <a:off x="395535" y="4365104"/>
              <a:ext cx="1368153" cy="1008112"/>
            </a:xfrm>
            <a:prstGeom prst="rect">
              <a:avLst/>
            </a:prstGeom>
            <a:noFill/>
          </p:spPr>
        </p:pic>
        <p:pic>
          <p:nvPicPr>
            <p:cNvPr id="8" name="Picture 5" descr="C:\Users\acer\Pictures\Documents\Office Automation\lecture1\pics\papers.jpg"/>
            <p:cNvPicPr>
              <a:picLocks noChangeAspect="1" noChangeArrowheads="1"/>
            </p:cNvPicPr>
            <p:nvPr/>
          </p:nvPicPr>
          <p:blipFill>
            <a:blip r:embed="rId7" cstate="print"/>
            <a:srcRect/>
            <a:stretch>
              <a:fillRect/>
            </a:stretch>
          </p:blipFill>
          <p:spPr bwMode="auto">
            <a:xfrm>
              <a:off x="395536" y="5715254"/>
              <a:ext cx="1368152" cy="1026114"/>
            </a:xfrm>
            <a:prstGeom prst="rect">
              <a:avLst/>
            </a:prstGeom>
            <a:noFill/>
          </p:spPr>
        </p:pic>
      </p:grpSp>
      <p:sp>
        <p:nvSpPr>
          <p:cNvPr id="9" name="مستطيل 8"/>
          <p:cNvSpPr/>
          <p:nvPr/>
        </p:nvSpPr>
        <p:spPr>
          <a:xfrm>
            <a:off x="2286000" y="188640"/>
            <a:ext cx="6858000" cy="2677656"/>
          </a:xfrm>
          <a:prstGeom prst="rect">
            <a:avLst/>
          </a:prstGeom>
        </p:spPr>
        <p:txBody>
          <a:bodyPr wrap="square">
            <a:spAutoFit/>
          </a:bodyPr>
          <a:lstStyle/>
          <a:p>
            <a:pPr marL="457200" indent="-457200"/>
            <a:r>
              <a:rPr lang="ar-SA" sz="2800" b="1" dirty="0" smtClean="0">
                <a:solidFill>
                  <a:schemeClr val="accent5">
                    <a:lumMod val="75000"/>
                  </a:schemeClr>
                </a:solidFill>
              </a:rPr>
              <a:t>المصغرات الفيلمية </a:t>
            </a:r>
          </a:p>
          <a:p>
            <a:pPr marL="457200" indent="-457200" algn="just"/>
            <a:r>
              <a:rPr lang="ar-SA" sz="2800" dirty="0" smtClean="0"/>
              <a:t>وهي أنظمة تخزين وحفظ الوثائق والمستندات بصورة مصغرة على شرائط فيلمية أو على بطاقات بلاستيكية وتكمن أهمية المصغرات الفيلمية في بعض أنواع المكتبات ودور الصحف والمؤسسات الكبيرة بالإضافة إلى مراكز الدراسات والوثائق المتخصصة . </a:t>
            </a:r>
            <a:endParaRPr lang="ar-SA" sz="2800" dirty="0"/>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from="(-#ppt_w/2)" to="(#ppt_x)" calcmode="lin" valueType="num">
                                      <p:cBhvr>
                                        <p:cTn id="7" dur="600" fill="hold">
                                          <p:stCondLst>
                                            <p:cond delay="0"/>
                                          </p:stCondLst>
                                        </p:cTn>
                                        <p:tgtEl>
                                          <p:spTgt spid="9"/>
                                        </p:tgtEl>
                                        <p:attrNameLst>
                                          <p:attrName>ppt_x</p:attrName>
                                        </p:attrNameLst>
                                      </p:cBhvr>
                                    </p:anim>
                                    <p:anim from="0" to="-1.0" calcmode="lin" valueType="num">
                                      <p:cBhvr>
                                        <p:cTn id="8" dur="200" decel="50000" autoRev="1" fill="hold">
                                          <p:stCondLst>
                                            <p:cond delay="600"/>
                                          </p:stCondLst>
                                        </p:cTn>
                                        <p:tgtEl>
                                          <p:spTgt spid="9"/>
                                        </p:tgtEl>
                                        <p:attrNameLst>
                                          <p:attrName>xshear</p:attrName>
                                        </p:attrNameLst>
                                      </p:cBhvr>
                                    </p:anim>
                                    <p:animScale>
                                      <p:cBhvr>
                                        <p:cTn id="9" dur="200" decel="100000" autoRev="1" fill="hold">
                                          <p:stCondLst>
                                            <p:cond delay="600"/>
                                          </p:stCondLst>
                                        </p:cTn>
                                        <p:tgtEl>
                                          <p:spTgt spid="9"/>
                                        </p:tgtEl>
                                      </p:cBhvr>
                                      <p:from x="100000" y="100000"/>
                                      <p:to x="80000" y="100000"/>
                                    </p:animScale>
                                    <p:anim by="(#ppt_h/3+#ppt_w*0.1)" calcmode="lin" valueType="num">
                                      <p:cBhvr additive="sum">
                                        <p:cTn id="10" dur="200" decel="100000" autoRev="1" fill="hold">
                                          <p:stCondLst>
                                            <p:cond delay="600"/>
                                          </p:stCondLst>
                                        </p:cTn>
                                        <p:tgtEl>
                                          <p:spTgt spid="9"/>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مجموعة 1"/>
          <p:cNvGrpSpPr/>
          <p:nvPr/>
        </p:nvGrpSpPr>
        <p:grpSpPr>
          <a:xfrm>
            <a:off x="-36512" y="-99392"/>
            <a:ext cx="2376264" cy="7128792"/>
            <a:chOff x="-36512" y="-99392"/>
            <a:chExt cx="2376264" cy="7128792"/>
          </a:xfrm>
        </p:grpSpPr>
        <p:pic>
          <p:nvPicPr>
            <p:cNvPr id="3" name="Picture 2" descr="C:\Users\acer\Pictures\Documents\Office Automation\lecture2\UNS37892.gif"/>
            <p:cNvPicPr>
              <a:picLocks noChangeAspect="1" noChangeArrowheads="1"/>
            </p:cNvPicPr>
            <p:nvPr/>
          </p:nvPicPr>
          <p:blipFill>
            <a:blip r:embed="rId2" cstate="print">
              <a:duotone>
                <a:schemeClr val="accent5">
                  <a:shade val="45000"/>
                  <a:satMod val="135000"/>
                </a:schemeClr>
                <a:prstClr val="white"/>
              </a:duotone>
            </a:blip>
            <a:srcRect l="51512" t="2520" r="10689" b="9281"/>
            <a:stretch>
              <a:fillRect/>
            </a:stretch>
          </p:blipFill>
          <p:spPr bwMode="auto">
            <a:xfrm>
              <a:off x="-36512" y="-99392"/>
              <a:ext cx="2376264" cy="7128792"/>
            </a:xfrm>
            <a:prstGeom prst="rect">
              <a:avLst/>
            </a:prstGeom>
            <a:noFill/>
          </p:spPr>
        </p:pic>
        <p:pic>
          <p:nvPicPr>
            <p:cNvPr id="4" name="Picture 3" descr="C:\Users\acer\Pictures\Documents\Office Automation\lecture2\offices4.jpg"/>
            <p:cNvPicPr>
              <a:picLocks noChangeAspect="1" noChangeArrowheads="1"/>
            </p:cNvPicPr>
            <p:nvPr/>
          </p:nvPicPr>
          <p:blipFill>
            <a:blip r:embed="rId3" cstate="print"/>
            <a:srcRect/>
            <a:stretch>
              <a:fillRect/>
            </a:stretch>
          </p:blipFill>
          <p:spPr bwMode="auto">
            <a:xfrm>
              <a:off x="395536" y="1628800"/>
              <a:ext cx="1368152" cy="1008112"/>
            </a:xfrm>
            <a:prstGeom prst="rect">
              <a:avLst/>
            </a:prstGeom>
            <a:noFill/>
          </p:spPr>
        </p:pic>
        <p:pic>
          <p:nvPicPr>
            <p:cNvPr id="5" name="Picture 4" descr="C:\Users\acer\Pictures\Documents\Office Automation\lecture2\large-offices-5.jpg"/>
            <p:cNvPicPr>
              <a:picLocks noChangeAspect="1" noChangeArrowheads="1"/>
            </p:cNvPicPr>
            <p:nvPr/>
          </p:nvPicPr>
          <p:blipFill>
            <a:blip r:embed="rId4" cstate="print"/>
            <a:srcRect/>
            <a:stretch>
              <a:fillRect/>
            </a:stretch>
          </p:blipFill>
          <p:spPr bwMode="auto">
            <a:xfrm>
              <a:off x="395536" y="188640"/>
              <a:ext cx="1368152" cy="1118865"/>
            </a:xfrm>
            <a:prstGeom prst="rect">
              <a:avLst/>
            </a:prstGeom>
            <a:noFill/>
          </p:spPr>
        </p:pic>
        <p:pic>
          <p:nvPicPr>
            <p:cNvPr id="6" name="Picture 2" descr="C:\Users\acer\Pictures\Documents\Office Automation\lecture2\549432-attorney-carol-stream-il-moroni-law-offices-attorney.jpg"/>
            <p:cNvPicPr>
              <a:picLocks noChangeAspect="1" noChangeArrowheads="1"/>
            </p:cNvPicPr>
            <p:nvPr/>
          </p:nvPicPr>
          <p:blipFill>
            <a:blip r:embed="rId5" cstate="print"/>
            <a:srcRect/>
            <a:stretch>
              <a:fillRect/>
            </a:stretch>
          </p:blipFill>
          <p:spPr bwMode="auto">
            <a:xfrm>
              <a:off x="395536" y="2996952"/>
              <a:ext cx="1376449" cy="1008112"/>
            </a:xfrm>
            <a:prstGeom prst="rect">
              <a:avLst/>
            </a:prstGeom>
            <a:noFill/>
          </p:spPr>
        </p:pic>
        <p:pic>
          <p:nvPicPr>
            <p:cNvPr id="7" name="Picture 3" descr="C:\Users\acer\Pictures\Documents\Office Automation\lecture1\pics\Home Office design and arrangement 2.jpg"/>
            <p:cNvPicPr>
              <a:picLocks noChangeAspect="1" noChangeArrowheads="1"/>
            </p:cNvPicPr>
            <p:nvPr/>
          </p:nvPicPr>
          <p:blipFill>
            <a:blip r:embed="rId6" cstate="print"/>
            <a:srcRect t="34372"/>
            <a:stretch>
              <a:fillRect/>
            </a:stretch>
          </p:blipFill>
          <p:spPr bwMode="auto">
            <a:xfrm>
              <a:off x="395535" y="4365104"/>
              <a:ext cx="1368153" cy="1008112"/>
            </a:xfrm>
            <a:prstGeom prst="rect">
              <a:avLst/>
            </a:prstGeom>
            <a:noFill/>
          </p:spPr>
        </p:pic>
        <p:pic>
          <p:nvPicPr>
            <p:cNvPr id="8" name="Picture 5" descr="C:\Users\acer\Pictures\Documents\Office Automation\lecture1\pics\papers.jpg"/>
            <p:cNvPicPr>
              <a:picLocks noChangeAspect="1" noChangeArrowheads="1"/>
            </p:cNvPicPr>
            <p:nvPr/>
          </p:nvPicPr>
          <p:blipFill>
            <a:blip r:embed="rId7" cstate="print"/>
            <a:srcRect/>
            <a:stretch>
              <a:fillRect/>
            </a:stretch>
          </p:blipFill>
          <p:spPr bwMode="auto">
            <a:xfrm>
              <a:off x="395536" y="5715254"/>
              <a:ext cx="1368152" cy="1026114"/>
            </a:xfrm>
            <a:prstGeom prst="rect">
              <a:avLst/>
            </a:prstGeom>
            <a:noFill/>
          </p:spPr>
        </p:pic>
      </p:grpSp>
      <p:sp>
        <p:nvSpPr>
          <p:cNvPr id="9" name="مستطيل 8"/>
          <p:cNvSpPr/>
          <p:nvPr/>
        </p:nvSpPr>
        <p:spPr>
          <a:xfrm>
            <a:off x="2195736" y="251931"/>
            <a:ext cx="6948264" cy="4401205"/>
          </a:xfrm>
          <a:prstGeom prst="rect">
            <a:avLst/>
          </a:prstGeom>
        </p:spPr>
        <p:txBody>
          <a:bodyPr wrap="square">
            <a:spAutoFit/>
          </a:bodyPr>
          <a:lstStyle/>
          <a:p>
            <a:pPr marL="457200" indent="-457200"/>
            <a:r>
              <a:rPr lang="ar-SA" sz="2800" b="1" dirty="0" smtClean="0">
                <a:solidFill>
                  <a:schemeClr val="accent5">
                    <a:lumMod val="75000"/>
                  </a:schemeClr>
                </a:solidFill>
              </a:rPr>
              <a:t>مزايا المصغرات الفيلمية</a:t>
            </a:r>
          </a:p>
          <a:p>
            <a:pPr marL="457200" indent="-457200"/>
            <a:r>
              <a:rPr lang="ar-SA" sz="2800" dirty="0" smtClean="0"/>
              <a:t>1- زيادة سرعة معالجة الوثائق والمستندات بواسطة الفهرسة والاسترجاع الإلكتروني . </a:t>
            </a:r>
          </a:p>
          <a:p>
            <a:pPr marL="457200" indent="-457200"/>
            <a:r>
              <a:rPr lang="ar-SA" sz="2800" dirty="0" smtClean="0"/>
              <a:t>2- تقليل الوقت والجهد المبذولين في صيانة واستخلاص الملفات . </a:t>
            </a:r>
          </a:p>
          <a:p>
            <a:pPr marL="457200" indent="-457200"/>
            <a:r>
              <a:rPr lang="ar-SA" sz="2800" dirty="0" smtClean="0"/>
              <a:t>3- عدم تكرار حفظ الوثيقة الواحدة . </a:t>
            </a:r>
          </a:p>
          <a:p>
            <a:pPr marL="457200" indent="-457200"/>
            <a:r>
              <a:rPr lang="ar-SA" sz="2800" dirty="0" smtClean="0"/>
              <a:t>4- تقليل المساحة التي تحتلها الملفات المكتبية . </a:t>
            </a:r>
          </a:p>
          <a:p>
            <a:pPr marL="457200" indent="-457200"/>
            <a:r>
              <a:rPr lang="ar-SA" sz="2800" dirty="0" smtClean="0"/>
              <a:t>5- إمكانية الحصول على نسخة طبق الأصل من الوثيقة أو المستند . </a:t>
            </a:r>
          </a:p>
          <a:p>
            <a:pPr marL="457200" indent="-457200"/>
            <a:r>
              <a:rPr lang="ar-SA" sz="2800" dirty="0" smtClean="0"/>
              <a:t>6- فاعلية احتياطات الحماية وضمان الأمن . </a:t>
            </a:r>
            <a:endParaRPr lang="ar-SA" sz="2800" dirty="0"/>
          </a:p>
        </p:txBody>
      </p:sp>
      <p:sp>
        <p:nvSpPr>
          <p:cNvPr id="10" name="مستطيل 9"/>
          <p:cNvSpPr/>
          <p:nvPr/>
        </p:nvSpPr>
        <p:spPr>
          <a:xfrm>
            <a:off x="2627784" y="4293096"/>
            <a:ext cx="5976664" cy="1200329"/>
          </a:xfrm>
          <a:prstGeom prst="rect">
            <a:avLst/>
          </a:prstGeom>
        </p:spPr>
        <p:txBody>
          <a:bodyPr wrap="square">
            <a:spAutoFit/>
          </a:bodyPr>
          <a:lstStyle/>
          <a:p>
            <a:pPr marL="457200" indent="-457200" algn="ctr"/>
            <a:endParaRPr lang="ar-SA" sz="2400" b="1" dirty="0" smtClean="0">
              <a:solidFill>
                <a:schemeClr val="accent5">
                  <a:lumMod val="75000"/>
                </a:schemeClr>
              </a:solidFill>
            </a:endParaRPr>
          </a:p>
          <a:p>
            <a:pPr marL="457200" indent="-457200" algn="ctr"/>
            <a:r>
              <a:rPr lang="ar-SA" sz="2400" b="1" dirty="0" smtClean="0">
                <a:solidFill>
                  <a:schemeClr val="accent5">
                    <a:lumMod val="75000"/>
                  </a:schemeClr>
                </a:solidFill>
              </a:rPr>
              <a:t>وهناك مستلزمات ثانوية أخرى مثل آلات التصوير وشاشات العرض وأجهزة التحكم في الكهرباء ... الخ .</a:t>
            </a:r>
            <a:r>
              <a:rPr lang="ar-SA" sz="2400" dirty="0" smtClean="0">
                <a:solidFill>
                  <a:schemeClr val="accent5">
                    <a:lumMod val="75000"/>
                  </a:schemeClr>
                </a:solidFill>
              </a:rPr>
              <a:t> </a:t>
            </a:r>
            <a:endParaRPr lang="en-US" sz="2400" dirty="0">
              <a:solidFill>
                <a:schemeClr val="accent5">
                  <a:lumMod val="75000"/>
                </a:schemeClr>
              </a:solidFill>
            </a:endParaRP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from="(-#ppt_w/2)" to="(#ppt_x)" calcmode="lin" valueType="num">
                                      <p:cBhvr>
                                        <p:cTn id="7" dur="600" fill="hold">
                                          <p:stCondLst>
                                            <p:cond delay="0"/>
                                          </p:stCondLst>
                                        </p:cTn>
                                        <p:tgtEl>
                                          <p:spTgt spid="9"/>
                                        </p:tgtEl>
                                        <p:attrNameLst>
                                          <p:attrName>ppt_x</p:attrName>
                                        </p:attrNameLst>
                                      </p:cBhvr>
                                    </p:anim>
                                    <p:anim from="0" to="-1.0" calcmode="lin" valueType="num">
                                      <p:cBhvr>
                                        <p:cTn id="8" dur="200" decel="50000" autoRev="1" fill="hold">
                                          <p:stCondLst>
                                            <p:cond delay="600"/>
                                          </p:stCondLst>
                                        </p:cTn>
                                        <p:tgtEl>
                                          <p:spTgt spid="9"/>
                                        </p:tgtEl>
                                        <p:attrNameLst>
                                          <p:attrName>xshear</p:attrName>
                                        </p:attrNameLst>
                                      </p:cBhvr>
                                    </p:anim>
                                    <p:animScale>
                                      <p:cBhvr>
                                        <p:cTn id="9" dur="200" decel="100000" autoRev="1" fill="hold">
                                          <p:stCondLst>
                                            <p:cond delay="600"/>
                                          </p:stCondLst>
                                        </p:cTn>
                                        <p:tgtEl>
                                          <p:spTgt spid="9"/>
                                        </p:tgtEl>
                                      </p:cBhvr>
                                      <p:from x="100000" y="100000"/>
                                      <p:to x="80000" y="100000"/>
                                    </p:animScale>
                                    <p:anim by="(#ppt_h/3+#ppt_w*0.1)" calcmode="lin" valueType="num">
                                      <p:cBhvr additive="sum">
                                        <p:cTn id="10" dur="200" decel="100000" autoRev="1" fill="hold">
                                          <p:stCondLst>
                                            <p:cond delay="600"/>
                                          </p:stCondLst>
                                        </p:cTn>
                                        <p:tgtEl>
                                          <p:spTgt spid="9"/>
                                        </p:tgtEl>
                                        <p:attrNameLst>
                                          <p:attrName>ppt_x</p:attrName>
                                        </p:attrNameLst>
                                      </p:cBhvr>
                                    </p:anim>
                                  </p:childTnLst>
                                </p:cTn>
                              </p:par>
                            </p:childTnLst>
                          </p:cTn>
                        </p:par>
                      </p:childTnLst>
                    </p:cTn>
                  </p:par>
                  <p:par>
                    <p:cTn id="11" fill="hold">
                      <p:stCondLst>
                        <p:cond delay="indefinite"/>
                      </p:stCondLst>
                      <p:childTnLst>
                        <p:par>
                          <p:cTn id="12" fill="hold">
                            <p:stCondLst>
                              <p:cond delay="0"/>
                            </p:stCondLst>
                            <p:childTnLst>
                              <p:par>
                                <p:cTn id="13" presetID="34"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anim from="(-#ppt_w/2)" to="(#ppt_x)" calcmode="lin" valueType="num">
                                      <p:cBhvr>
                                        <p:cTn id="15" dur="600" fill="hold">
                                          <p:stCondLst>
                                            <p:cond delay="0"/>
                                          </p:stCondLst>
                                        </p:cTn>
                                        <p:tgtEl>
                                          <p:spTgt spid="10"/>
                                        </p:tgtEl>
                                        <p:attrNameLst>
                                          <p:attrName>ppt_x</p:attrName>
                                        </p:attrNameLst>
                                      </p:cBhvr>
                                    </p:anim>
                                    <p:anim from="0" to="-1.0" calcmode="lin" valueType="num">
                                      <p:cBhvr>
                                        <p:cTn id="16" dur="200" decel="50000" autoRev="1" fill="hold">
                                          <p:stCondLst>
                                            <p:cond delay="600"/>
                                          </p:stCondLst>
                                        </p:cTn>
                                        <p:tgtEl>
                                          <p:spTgt spid="10"/>
                                        </p:tgtEl>
                                        <p:attrNameLst>
                                          <p:attrName>xshear</p:attrName>
                                        </p:attrNameLst>
                                      </p:cBhvr>
                                    </p:anim>
                                    <p:animScale>
                                      <p:cBhvr>
                                        <p:cTn id="17" dur="200" decel="100000" autoRev="1" fill="hold">
                                          <p:stCondLst>
                                            <p:cond delay="600"/>
                                          </p:stCondLst>
                                        </p:cTn>
                                        <p:tgtEl>
                                          <p:spTgt spid="10"/>
                                        </p:tgtEl>
                                      </p:cBhvr>
                                      <p:from x="100000" y="100000"/>
                                      <p:to x="80000" y="100000"/>
                                    </p:animScale>
                                    <p:anim by="(#ppt_h/3+#ppt_w*0.1)" calcmode="lin" valueType="num">
                                      <p:cBhvr additive="sum">
                                        <p:cTn id="18" dur="200" decel="100000" autoRev="1" fill="hold">
                                          <p:stCondLst>
                                            <p:cond delay="600"/>
                                          </p:stCondLst>
                                        </p:cTn>
                                        <p:tgtEl>
                                          <p:spTgt spid="10"/>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مجموعة 1"/>
          <p:cNvGrpSpPr/>
          <p:nvPr/>
        </p:nvGrpSpPr>
        <p:grpSpPr>
          <a:xfrm>
            <a:off x="-36512" y="-99392"/>
            <a:ext cx="2376264" cy="7128792"/>
            <a:chOff x="-36512" y="-99392"/>
            <a:chExt cx="2376264" cy="7128792"/>
          </a:xfrm>
        </p:grpSpPr>
        <p:pic>
          <p:nvPicPr>
            <p:cNvPr id="3" name="Picture 2" descr="C:\Users\acer\Pictures\Documents\Office Automation\lecture2\UNS37892.gif"/>
            <p:cNvPicPr>
              <a:picLocks noChangeAspect="1" noChangeArrowheads="1"/>
            </p:cNvPicPr>
            <p:nvPr/>
          </p:nvPicPr>
          <p:blipFill>
            <a:blip r:embed="rId2" cstate="print">
              <a:duotone>
                <a:schemeClr val="accent5">
                  <a:shade val="45000"/>
                  <a:satMod val="135000"/>
                </a:schemeClr>
                <a:prstClr val="white"/>
              </a:duotone>
            </a:blip>
            <a:srcRect l="51512" t="2520" r="10689" b="9281"/>
            <a:stretch>
              <a:fillRect/>
            </a:stretch>
          </p:blipFill>
          <p:spPr bwMode="auto">
            <a:xfrm>
              <a:off x="-36512" y="-99392"/>
              <a:ext cx="2376264" cy="7128792"/>
            </a:xfrm>
            <a:prstGeom prst="rect">
              <a:avLst/>
            </a:prstGeom>
            <a:noFill/>
          </p:spPr>
        </p:pic>
        <p:pic>
          <p:nvPicPr>
            <p:cNvPr id="4" name="Picture 3" descr="C:\Users\acer\Pictures\Documents\Office Automation\lecture2\offices4.jpg"/>
            <p:cNvPicPr>
              <a:picLocks noChangeAspect="1" noChangeArrowheads="1"/>
            </p:cNvPicPr>
            <p:nvPr/>
          </p:nvPicPr>
          <p:blipFill>
            <a:blip r:embed="rId3" cstate="print"/>
            <a:srcRect/>
            <a:stretch>
              <a:fillRect/>
            </a:stretch>
          </p:blipFill>
          <p:spPr bwMode="auto">
            <a:xfrm>
              <a:off x="395536" y="1628800"/>
              <a:ext cx="1368152" cy="1008112"/>
            </a:xfrm>
            <a:prstGeom prst="rect">
              <a:avLst/>
            </a:prstGeom>
            <a:noFill/>
          </p:spPr>
        </p:pic>
        <p:pic>
          <p:nvPicPr>
            <p:cNvPr id="5" name="Picture 4" descr="C:\Users\acer\Pictures\Documents\Office Automation\lecture2\large-offices-5.jpg"/>
            <p:cNvPicPr>
              <a:picLocks noChangeAspect="1" noChangeArrowheads="1"/>
            </p:cNvPicPr>
            <p:nvPr/>
          </p:nvPicPr>
          <p:blipFill>
            <a:blip r:embed="rId4" cstate="print"/>
            <a:srcRect/>
            <a:stretch>
              <a:fillRect/>
            </a:stretch>
          </p:blipFill>
          <p:spPr bwMode="auto">
            <a:xfrm>
              <a:off x="395536" y="188640"/>
              <a:ext cx="1368152" cy="1118865"/>
            </a:xfrm>
            <a:prstGeom prst="rect">
              <a:avLst/>
            </a:prstGeom>
            <a:noFill/>
          </p:spPr>
        </p:pic>
        <p:pic>
          <p:nvPicPr>
            <p:cNvPr id="6" name="Picture 2" descr="C:\Users\acer\Pictures\Documents\Office Automation\lecture2\549432-attorney-carol-stream-il-moroni-law-offices-attorney.jpg"/>
            <p:cNvPicPr>
              <a:picLocks noChangeAspect="1" noChangeArrowheads="1"/>
            </p:cNvPicPr>
            <p:nvPr/>
          </p:nvPicPr>
          <p:blipFill>
            <a:blip r:embed="rId5" cstate="print"/>
            <a:srcRect/>
            <a:stretch>
              <a:fillRect/>
            </a:stretch>
          </p:blipFill>
          <p:spPr bwMode="auto">
            <a:xfrm>
              <a:off x="395536" y="2996952"/>
              <a:ext cx="1376449" cy="1008112"/>
            </a:xfrm>
            <a:prstGeom prst="rect">
              <a:avLst/>
            </a:prstGeom>
            <a:noFill/>
          </p:spPr>
        </p:pic>
        <p:pic>
          <p:nvPicPr>
            <p:cNvPr id="7" name="Picture 3" descr="C:\Users\acer\Pictures\Documents\Office Automation\lecture1\pics\Home Office design and arrangement 2.jpg"/>
            <p:cNvPicPr>
              <a:picLocks noChangeAspect="1" noChangeArrowheads="1"/>
            </p:cNvPicPr>
            <p:nvPr/>
          </p:nvPicPr>
          <p:blipFill>
            <a:blip r:embed="rId6" cstate="print"/>
            <a:srcRect t="34372"/>
            <a:stretch>
              <a:fillRect/>
            </a:stretch>
          </p:blipFill>
          <p:spPr bwMode="auto">
            <a:xfrm>
              <a:off x="395535" y="4365104"/>
              <a:ext cx="1368153" cy="1008112"/>
            </a:xfrm>
            <a:prstGeom prst="rect">
              <a:avLst/>
            </a:prstGeom>
            <a:noFill/>
          </p:spPr>
        </p:pic>
        <p:pic>
          <p:nvPicPr>
            <p:cNvPr id="8" name="Picture 5" descr="C:\Users\acer\Pictures\Documents\Office Automation\lecture1\pics\papers.jpg"/>
            <p:cNvPicPr>
              <a:picLocks noChangeAspect="1" noChangeArrowheads="1"/>
            </p:cNvPicPr>
            <p:nvPr/>
          </p:nvPicPr>
          <p:blipFill>
            <a:blip r:embed="rId7" cstate="print"/>
            <a:srcRect/>
            <a:stretch>
              <a:fillRect/>
            </a:stretch>
          </p:blipFill>
          <p:spPr bwMode="auto">
            <a:xfrm>
              <a:off x="395536" y="5715254"/>
              <a:ext cx="1368152" cy="1026114"/>
            </a:xfrm>
            <a:prstGeom prst="rect">
              <a:avLst/>
            </a:prstGeom>
            <a:noFill/>
          </p:spPr>
        </p:pic>
      </p:grpSp>
      <p:sp>
        <p:nvSpPr>
          <p:cNvPr id="9" name="مستطيل 8"/>
          <p:cNvSpPr/>
          <p:nvPr/>
        </p:nvSpPr>
        <p:spPr>
          <a:xfrm>
            <a:off x="2195736" y="42872"/>
            <a:ext cx="6948264" cy="6986528"/>
          </a:xfrm>
          <a:prstGeom prst="rect">
            <a:avLst/>
          </a:prstGeom>
        </p:spPr>
        <p:txBody>
          <a:bodyPr wrap="square">
            <a:spAutoFit/>
          </a:bodyPr>
          <a:lstStyle/>
          <a:p>
            <a:pPr marL="457200" indent="-457200"/>
            <a:r>
              <a:rPr lang="ar-SA" sz="2800" b="1" dirty="0" smtClean="0">
                <a:solidFill>
                  <a:schemeClr val="accent5">
                    <a:lumMod val="75000"/>
                  </a:schemeClr>
                </a:solidFill>
              </a:rPr>
              <a:t>ملاحظات حول أتمتة المكاتب ومستقبلها</a:t>
            </a:r>
          </a:p>
          <a:p>
            <a:pPr marL="457200" indent="-457200"/>
            <a:r>
              <a:rPr lang="ar-SA" sz="2800" dirty="0" smtClean="0"/>
              <a:t>1- إن أتمتة المكاتب توفر نظاماً جيداً لإدارة الملفات بما في ذلك نشاطات المكتب بحيث يتم التخلص من الجهد البشري وتقليله . </a:t>
            </a:r>
          </a:p>
          <a:p>
            <a:pPr marL="457200" indent="-457200"/>
            <a:r>
              <a:rPr lang="ar-SA" sz="2800" dirty="0" smtClean="0"/>
              <a:t>2- على المدراء التعامل مع التقنيات الحديثة ونظم التعامل معها لرفع كفاءتهم وتزويدهم بالمعرفة مما يجعله قادرين على اتخاذ القرار المناسب . </a:t>
            </a:r>
          </a:p>
          <a:p>
            <a:pPr marL="457200" indent="-457200"/>
            <a:r>
              <a:rPr lang="ar-SA" sz="2800" dirty="0" smtClean="0"/>
              <a:t>3- إن أتمتة المكاتب يمكن استخدامها من أجل الحصول على سيطرة مركزة للمعلومات والتي تؤدي إلى التطور. </a:t>
            </a:r>
          </a:p>
          <a:p>
            <a:pPr marL="457200" indent="-457200"/>
            <a:r>
              <a:rPr lang="ar-SA" sz="2800" dirty="0" smtClean="0"/>
              <a:t>4- تتطلب أتمتة المكاتب استثمارات ضخمة لكنها تغطي عوائد ضمن مدى قصير . </a:t>
            </a:r>
          </a:p>
          <a:p>
            <a:pPr marL="457200" indent="-457200"/>
            <a:r>
              <a:rPr lang="ar-SA" sz="2800" dirty="0" smtClean="0"/>
              <a:t>5- تأخذ أتمتة المكاتب بالتفكير الإبداعي للأفراد مما يخلق موظفين متخصصين مبدعين . </a:t>
            </a:r>
          </a:p>
          <a:p>
            <a:pPr marL="457200" indent="-457200"/>
            <a:r>
              <a:rPr lang="ar-SA" sz="2800" dirty="0" smtClean="0"/>
              <a:t>6- يجب أن يتم تشجيع المبادرة وكذلك يجب التركيز على التنظيم فهو أمر مهم وكذلك الموازنة بين الدقة والفعالية مهمة أيضاً .</a:t>
            </a:r>
            <a:endParaRPr lang="en-US" sz="2800" dirty="0"/>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500" fill="hold"/>
                                        <p:tgtEl>
                                          <p:spTgt spid="9"/>
                                        </p:tgtEl>
                                        <p:attrNameLst>
                                          <p:attrName>ppt_w</p:attrName>
                                        </p:attrNameLst>
                                      </p:cBhvr>
                                      <p:tavLst>
                                        <p:tav tm="0">
                                          <p:val>
                                            <p:fltVal val="0"/>
                                          </p:val>
                                        </p:tav>
                                        <p:tav tm="100000">
                                          <p:val>
                                            <p:strVal val="#ppt_w"/>
                                          </p:val>
                                        </p:tav>
                                      </p:tavLst>
                                    </p:anim>
                                    <p:anim calcmode="lin" valueType="num">
                                      <p:cBhvr>
                                        <p:cTn id="8" dur="500" fill="hold"/>
                                        <p:tgtEl>
                                          <p:spTgt spid="9"/>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مجموعة 1"/>
          <p:cNvGrpSpPr/>
          <p:nvPr/>
        </p:nvGrpSpPr>
        <p:grpSpPr>
          <a:xfrm>
            <a:off x="-36512" y="-99392"/>
            <a:ext cx="2376264" cy="7128792"/>
            <a:chOff x="-36512" y="-99392"/>
            <a:chExt cx="2376264" cy="7128792"/>
          </a:xfrm>
        </p:grpSpPr>
        <p:pic>
          <p:nvPicPr>
            <p:cNvPr id="3" name="Picture 2" descr="C:\Users\acer\Pictures\Documents\Office Automation\lecture2\UNS37892.gif"/>
            <p:cNvPicPr>
              <a:picLocks noChangeAspect="1" noChangeArrowheads="1"/>
            </p:cNvPicPr>
            <p:nvPr/>
          </p:nvPicPr>
          <p:blipFill>
            <a:blip r:embed="rId3" cstate="print">
              <a:duotone>
                <a:schemeClr val="accent5">
                  <a:shade val="45000"/>
                  <a:satMod val="135000"/>
                </a:schemeClr>
                <a:prstClr val="white"/>
              </a:duotone>
            </a:blip>
            <a:srcRect l="51512" t="2520" r="10689" b="9281"/>
            <a:stretch>
              <a:fillRect/>
            </a:stretch>
          </p:blipFill>
          <p:spPr bwMode="auto">
            <a:xfrm>
              <a:off x="-36512" y="-99392"/>
              <a:ext cx="2376264" cy="7128792"/>
            </a:xfrm>
            <a:prstGeom prst="rect">
              <a:avLst/>
            </a:prstGeom>
            <a:noFill/>
          </p:spPr>
        </p:pic>
        <p:pic>
          <p:nvPicPr>
            <p:cNvPr id="4" name="Picture 3" descr="C:\Users\acer\Pictures\Documents\Office Automation\lecture2\offices4.jpg"/>
            <p:cNvPicPr>
              <a:picLocks noChangeAspect="1" noChangeArrowheads="1"/>
            </p:cNvPicPr>
            <p:nvPr/>
          </p:nvPicPr>
          <p:blipFill>
            <a:blip r:embed="rId4" cstate="print"/>
            <a:srcRect/>
            <a:stretch>
              <a:fillRect/>
            </a:stretch>
          </p:blipFill>
          <p:spPr bwMode="auto">
            <a:xfrm>
              <a:off x="395536" y="1628800"/>
              <a:ext cx="1368152" cy="1008112"/>
            </a:xfrm>
            <a:prstGeom prst="rect">
              <a:avLst/>
            </a:prstGeom>
            <a:noFill/>
          </p:spPr>
        </p:pic>
        <p:pic>
          <p:nvPicPr>
            <p:cNvPr id="5" name="Picture 4" descr="C:\Users\acer\Pictures\Documents\Office Automation\lecture2\large-offices-5.jpg"/>
            <p:cNvPicPr>
              <a:picLocks noChangeAspect="1" noChangeArrowheads="1"/>
            </p:cNvPicPr>
            <p:nvPr/>
          </p:nvPicPr>
          <p:blipFill>
            <a:blip r:embed="rId5" cstate="print"/>
            <a:srcRect/>
            <a:stretch>
              <a:fillRect/>
            </a:stretch>
          </p:blipFill>
          <p:spPr bwMode="auto">
            <a:xfrm>
              <a:off x="395536" y="188640"/>
              <a:ext cx="1368152" cy="1118865"/>
            </a:xfrm>
            <a:prstGeom prst="rect">
              <a:avLst/>
            </a:prstGeom>
            <a:noFill/>
          </p:spPr>
        </p:pic>
        <p:pic>
          <p:nvPicPr>
            <p:cNvPr id="6" name="Picture 2" descr="C:\Users\acer\Pictures\Documents\Office Automation\lecture2\549432-attorney-carol-stream-il-moroni-law-offices-attorney.jpg"/>
            <p:cNvPicPr>
              <a:picLocks noChangeAspect="1" noChangeArrowheads="1"/>
            </p:cNvPicPr>
            <p:nvPr/>
          </p:nvPicPr>
          <p:blipFill>
            <a:blip r:embed="rId6" cstate="print"/>
            <a:srcRect/>
            <a:stretch>
              <a:fillRect/>
            </a:stretch>
          </p:blipFill>
          <p:spPr bwMode="auto">
            <a:xfrm>
              <a:off x="395536" y="2996952"/>
              <a:ext cx="1376449" cy="1008112"/>
            </a:xfrm>
            <a:prstGeom prst="rect">
              <a:avLst/>
            </a:prstGeom>
            <a:noFill/>
          </p:spPr>
        </p:pic>
        <p:pic>
          <p:nvPicPr>
            <p:cNvPr id="7" name="Picture 3" descr="C:\Users\acer\Pictures\Documents\Office Automation\lecture1\pics\Home Office design and arrangement 2.jpg"/>
            <p:cNvPicPr>
              <a:picLocks noChangeAspect="1" noChangeArrowheads="1"/>
            </p:cNvPicPr>
            <p:nvPr/>
          </p:nvPicPr>
          <p:blipFill>
            <a:blip r:embed="rId7" cstate="print"/>
            <a:srcRect t="34372"/>
            <a:stretch>
              <a:fillRect/>
            </a:stretch>
          </p:blipFill>
          <p:spPr bwMode="auto">
            <a:xfrm>
              <a:off x="395535" y="4365104"/>
              <a:ext cx="1368153" cy="1008112"/>
            </a:xfrm>
            <a:prstGeom prst="rect">
              <a:avLst/>
            </a:prstGeom>
            <a:noFill/>
          </p:spPr>
        </p:pic>
        <p:pic>
          <p:nvPicPr>
            <p:cNvPr id="8" name="Picture 5" descr="C:\Users\acer\Pictures\Documents\Office Automation\lecture1\pics\papers.jpg"/>
            <p:cNvPicPr>
              <a:picLocks noChangeAspect="1" noChangeArrowheads="1"/>
            </p:cNvPicPr>
            <p:nvPr/>
          </p:nvPicPr>
          <p:blipFill>
            <a:blip r:embed="rId8" cstate="print"/>
            <a:srcRect/>
            <a:stretch>
              <a:fillRect/>
            </a:stretch>
          </p:blipFill>
          <p:spPr bwMode="auto">
            <a:xfrm>
              <a:off x="395536" y="5715254"/>
              <a:ext cx="1368152" cy="1026114"/>
            </a:xfrm>
            <a:prstGeom prst="rect">
              <a:avLst/>
            </a:prstGeom>
            <a:noFill/>
          </p:spPr>
        </p:pic>
      </p:grpSp>
      <p:sp>
        <p:nvSpPr>
          <p:cNvPr id="9" name="مستطيل 8"/>
          <p:cNvSpPr/>
          <p:nvPr/>
        </p:nvSpPr>
        <p:spPr>
          <a:xfrm>
            <a:off x="2358008" y="188640"/>
            <a:ext cx="6678488" cy="2677656"/>
          </a:xfrm>
          <a:prstGeom prst="rect">
            <a:avLst/>
          </a:prstGeom>
        </p:spPr>
        <p:txBody>
          <a:bodyPr wrap="square">
            <a:spAutoFit/>
          </a:bodyPr>
          <a:lstStyle/>
          <a:p>
            <a:pPr marL="457200" indent="-457200"/>
            <a:r>
              <a:rPr lang="ar-SA" sz="2800" b="1" dirty="0" smtClean="0">
                <a:solidFill>
                  <a:schemeClr val="accent5">
                    <a:lumMod val="75000"/>
                  </a:schemeClr>
                </a:solidFill>
              </a:rPr>
              <a:t>التنظيم وتكوين الوظائف</a:t>
            </a:r>
          </a:p>
          <a:p>
            <a:pPr marL="457200" indent="-457200" algn="just"/>
            <a:r>
              <a:rPr lang="ar-SA" sz="2800" dirty="0" smtClean="0"/>
              <a:t>التنظيم هو إخضاع العمل للتقسيم المنطقي وتوزيع الأنشطة طبقاً للتخصص لتمكين الأفراد من إنجاز الأهداف في يسر وسهولة، وتوضيح للعلاقات التنظيمية بين مختلف الأنشطة وكيفية الاتصال بينها حتى تعمل معاً في انسجام وتوافق. </a:t>
            </a:r>
            <a:endParaRPr lang="ar-SA" sz="2800" dirty="0"/>
          </a:p>
        </p:txBody>
      </p:sp>
      <p:sp>
        <p:nvSpPr>
          <p:cNvPr id="10" name="مستطيل 9"/>
          <p:cNvSpPr/>
          <p:nvPr/>
        </p:nvSpPr>
        <p:spPr>
          <a:xfrm>
            <a:off x="2051720" y="2420888"/>
            <a:ext cx="6984776" cy="2246769"/>
          </a:xfrm>
          <a:prstGeom prst="rect">
            <a:avLst/>
          </a:prstGeom>
        </p:spPr>
        <p:txBody>
          <a:bodyPr wrap="square">
            <a:spAutoFit/>
          </a:bodyPr>
          <a:lstStyle/>
          <a:p>
            <a:pPr marL="457200" indent="-457200"/>
            <a:endParaRPr lang="ar-SA" sz="2800" dirty="0" smtClean="0"/>
          </a:p>
          <a:p>
            <a:pPr marL="457200" indent="-457200"/>
            <a:r>
              <a:rPr lang="ar-SA" sz="2800" b="1" dirty="0" smtClean="0">
                <a:solidFill>
                  <a:schemeClr val="accent5">
                    <a:lumMod val="75000"/>
                  </a:schemeClr>
                </a:solidFill>
              </a:rPr>
              <a:t>التوجيه</a:t>
            </a:r>
            <a:r>
              <a:rPr lang="ar-SA" sz="2800" dirty="0" smtClean="0"/>
              <a:t> </a:t>
            </a:r>
          </a:p>
          <a:p>
            <a:pPr marL="457200" indent="-457200"/>
            <a:r>
              <a:rPr lang="ar-SA" sz="2800" dirty="0" smtClean="0"/>
              <a:t>ونعني بالتوجيه الإرشاد والإشراف الذي يقوم به المدير على مرؤوسيه وأتباعه لكي يؤدوا العمل بكفاءة ويحفزهم على الاستمرار في العمل بثقة وحرص. </a:t>
            </a:r>
            <a:endParaRPr lang="ar-SA" sz="2800" dirty="0"/>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500" fill="hold"/>
                                        <p:tgtEl>
                                          <p:spTgt spid="9"/>
                                        </p:tgtEl>
                                        <p:attrNameLst>
                                          <p:attrName>ppt_w</p:attrName>
                                        </p:attrNameLst>
                                      </p:cBhvr>
                                      <p:tavLst>
                                        <p:tav tm="0">
                                          <p:val>
                                            <p:fltVal val="0"/>
                                          </p:val>
                                        </p:tav>
                                        <p:tav tm="100000">
                                          <p:val>
                                            <p:strVal val="#ppt_w"/>
                                          </p:val>
                                        </p:tav>
                                      </p:tavLst>
                                    </p:anim>
                                    <p:anim calcmode="lin" valueType="num">
                                      <p:cBhvr>
                                        <p:cTn id="8" dur="500" fill="hold"/>
                                        <p:tgtEl>
                                          <p:spTgt spid="9"/>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0"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p:cTn id="13" dur="500" fill="hold"/>
                                        <p:tgtEl>
                                          <p:spTgt spid="10"/>
                                        </p:tgtEl>
                                        <p:attrNameLst>
                                          <p:attrName>ppt_w</p:attrName>
                                        </p:attrNameLst>
                                      </p:cBhvr>
                                      <p:tavLst>
                                        <p:tav tm="0">
                                          <p:val>
                                            <p:fltVal val="0"/>
                                          </p:val>
                                        </p:tav>
                                        <p:tav tm="100000">
                                          <p:val>
                                            <p:strVal val="#ppt_w"/>
                                          </p:val>
                                        </p:tav>
                                      </p:tavLst>
                                    </p:anim>
                                    <p:anim calcmode="lin" valueType="num">
                                      <p:cBhvr>
                                        <p:cTn id="14" dur="500" fill="hold"/>
                                        <p:tgtEl>
                                          <p:spTgt spid="10"/>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2267744" y="980728"/>
            <a:ext cx="6876256" cy="4832092"/>
          </a:xfrm>
          <a:prstGeom prst="rect">
            <a:avLst/>
          </a:prstGeom>
        </p:spPr>
        <p:txBody>
          <a:bodyPr wrap="square">
            <a:spAutoFit/>
          </a:bodyPr>
          <a:lstStyle/>
          <a:p>
            <a:pPr marL="265113" indent="-265113" algn="just"/>
            <a:r>
              <a:rPr lang="ar-SA" sz="2800" b="1" dirty="0" smtClean="0">
                <a:solidFill>
                  <a:schemeClr val="tx2"/>
                </a:solidFill>
              </a:rPr>
              <a:t>وخلال النصف الأول من القرن العشرين ظهرت وسائل الاتصالات أكثر تقدماً مثل الهاتف والآلة الحاسبة اليدوية وأجهزة معالجة البيانات حتى النصف الثاني من القرن العشرين حيث ظهر الحاسب الإلكتروني وما صاحبه من تطور مذهل في تكنولوجيا الإلكترونيات والاتصالات، مما أدى إلى تغير الكثير من المفاهيم المتعلقة بالمكتب ودوره في عملية صناعة القرارات.</a:t>
            </a:r>
          </a:p>
          <a:p>
            <a:pPr marL="265113" indent="-265113" algn="just"/>
            <a:r>
              <a:rPr lang="ar-SA" sz="2800" b="1" dirty="0" smtClean="0">
                <a:solidFill>
                  <a:schemeClr val="tx2"/>
                </a:solidFill>
              </a:rPr>
              <a:t>وبدأت إدارة المكاتب تشهد مفاهيم وأساليب جديدة مثل نظم المعلومات والاتصالات والأساليب الكمية في ترشيد القرارات وأصبحنا نسمع اصطلاحات مكتبية جديدة مثل المكتب الحديث ، المكتب الآلي ، أتمتة المكاتب .</a:t>
            </a:r>
            <a:r>
              <a:rPr lang="ar-SA" sz="2800" dirty="0" smtClean="0">
                <a:solidFill>
                  <a:schemeClr val="tx2"/>
                </a:solidFill>
              </a:rPr>
              <a:t> </a:t>
            </a:r>
            <a:endParaRPr lang="en-US" sz="2800" dirty="0">
              <a:solidFill>
                <a:schemeClr val="tx2"/>
              </a:solidFill>
            </a:endParaRPr>
          </a:p>
        </p:txBody>
      </p:sp>
      <p:grpSp>
        <p:nvGrpSpPr>
          <p:cNvPr id="3" name="مجموعة 2"/>
          <p:cNvGrpSpPr/>
          <p:nvPr/>
        </p:nvGrpSpPr>
        <p:grpSpPr>
          <a:xfrm>
            <a:off x="-36512" y="-99392"/>
            <a:ext cx="2376264" cy="7128792"/>
            <a:chOff x="-36512" y="-99392"/>
            <a:chExt cx="2376264" cy="7128792"/>
          </a:xfrm>
        </p:grpSpPr>
        <p:pic>
          <p:nvPicPr>
            <p:cNvPr id="4" name="Picture 2" descr="C:\Users\acer\Pictures\Documents\Office Automation\lecture2\UNS37892.gif"/>
            <p:cNvPicPr>
              <a:picLocks noChangeAspect="1" noChangeArrowheads="1"/>
            </p:cNvPicPr>
            <p:nvPr/>
          </p:nvPicPr>
          <p:blipFill>
            <a:blip r:embed="rId2" cstate="print">
              <a:duotone>
                <a:schemeClr val="accent5">
                  <a:shade val="45000"/>
                  <a:satMod val="135000"/>
                </a:schemeClr>
                <a:prstClr val="white"/>
              </a:duotone>
            </a:blip>
            <a:srcRect l="51512" t="2520" r="10689" b="9281"/>
            <a:stretch>
              <a:fillRect/>
            </a:stretch>
          </p:blipFill>
          <p:spPr bwMode="auto">
            <a:xfrm>
              <a:off x="-36512" y="-99392"/>
              <a:ext cx="2376264" cy="7128792"/>
            </a:xfrm>
            <a:prstGeom prst="rect">
              <a:avLst/>
            </a:prstGeom>
            <a:noFill/>
          </p:spPr>
        </p:pic>
        <p:pic>
          <p:nvPicPr>
            <p:cNvPr id="5" name="Picture 3" descr="C:\Users\acer\Pictures\Documents\Office Automation\lecture2\offices4.jpg"/>
            <p:cNvPicPr>
              <a:picLocks noChangeAspect="1" noChangeArrowheads="1"/>
            </p:cNvPicPr>
            <p:nvPr/>
          </p:nvPicPr>
          <p:blipFill>
            <a:blip r:embed="rId3" cstate="print"/>
            <a:srcRect/>
            <a:stretch>
              <a:fillRect/>
            </a:stretch>
          </p:blipFill>
          <p:spPr bwMode="auto">
            <a:xfrm>
              <a:off x="395536" y="1628800"/>
              <a:ext cx="1368152" cy="1008112"/>
            </a:xfrm>
            <a:prstGeom prst="rect">
              <a:avLst/>
            </a:prstGeom>
            <a:noFill/>
          </p:spPr>
        </p:pic>
        <p:pic>
          <p:nvPicPr>
            <p:cNvPr id="6" name="Picture 4" descr="C:\Users\acer\Pictures\Documents\Office Automation\lecture2\large-offices-5.jpg"/>
            <p:cNvPicPr>
              <a:picLocks noChangeAspect="1" noChangeArrowheads="1"/>
            </p:cNvPicPr>
            <p:nvPr/>
          </p:nvPicPr>
          <p:blipFill>
            <a:blip r:embed="rId4" cstate="print"/>
            <a:srcRect/>
            <a:stretch>
              <a:fillRect/>
            </a:stretch>
          </p:blipFill>
          <p:spPr bwMode="auto">
            <a:xfrm>
              <a:off x="395536" y="188640"/>
              <a:ext cx="1368152" cy="1118865"/>
            </a:xfrm>
            <a:prstGeom prst="rect">
              <a:avLst/>
            </a:prstGeom>
            <a:noFill/>
          </p:spPr>
        </p:pic>
        <p:pic>
          <p:nvPicPr>
            <p:cNvPr id="7" name="Picture 2" descr="C:\Users\acer\Pictures\Documents\Office Automation\lecture2\549432-attorney-carol-stream-il-moroni-law-offices-attorney.jpg"/>
            <p:cNvPicPr>
              <a:picLocks noChangeAspect="1" noChangeArrowheads="1"/>
            </p:cNvPicPr>
            <p:nvPr/>
          </p:nvPicPr>
          <p:blipFill>
            <a:blip r:embed="rId5" cstate="print"/>
            <a:srcRect/>
            <a:stretch>
              <a:fillRect/>
            </a:stretch>
          </p:blipFill>
          <p:spPr bwMode="auto">
            <a:xfrm>
              <a:off x="395536" y="2996952"/>
              <a:ext cx="1376449" cy="1008112"/>
            </a:xfrm>
            <a:prstGeom prst="rect">
              <a:avLst/>
            </a:prstGeom>
            <a:noFill/>
          </p:spPr>
        </p:pic>
        <p:pic>
          <p:nvPicPr>
            <p:cNvPr id="8" name="Picture 3" descr="C:\Users\acer\Pictures\Documents\Office Automation\lecture1\pics\Home Office design and arrangement 2.jpg"/>
            <p:cNvPicPr>
              <a:picLocks noChangeAspect="1" noChangeArrowheads="1"/>
            </p:cNvPicPr>
            <p:nvPr/>
          </p:nvPicPr>
          <p:blipFill>
            <a:blip r:embed="rId6" cstate="print"/>
            <a:srcRect t="34372"/>
            <a:stretch>
              <a:fillRect/>
            </a:stretch>
          </p:blipFill>
          <p:spPr bwMode="auto">
            <a:xfrm>
              <a:off x="395535" y="4365104"/>
              <a:ext cx="1368153" cy="1008112"/>
            </a:xfrm>
            <a:prstGeom prst="rect">
              <a:avLst/>
            </a:prstGeom>
            <a:noFill/>
          </p:spPr>
        </p:pic>
        <p:pic>
          <p:nvPicPr>
            <p:cNvPr id="9" name="Picture 5" descr="C:\Users\acer\Pictures\Documents\Office Automation\lecture1\pics\papers.jpg"/>
            <p:cNvPicPr>
              <a:picLocks noChangeAspect="1" noChangeArrowheads="1"/>
            </p:cNvPicPr>
            <p:nvPr/>
          </p:nvPicPr>
          <p:blipFill>
            <a:blip r:embed="rId7" cstate="print"/>
            <a:srcRect/>
            <a:stretch>
              <a:fillRect/>
            </a:stretch>
          </p:blipFill>
          <p:spPr bwMode="auto">
            <a:xfrm>
              <a:off x="395536" y="5715254"/>
              <a:ext cx="1368152" cy="1026114"/>
            </a:xfrm>
            <a:prstGeom prst="rect">
              <a:avLst/>
            </a:prstGeom>
            <a:noFill/>
          </p:spPr>
        </p:pic>
      </p:gr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مجموعة 1"/>
          <p:cNvGrpSpPr/>
          <p:nvPr/>
        </p:nvGrpSpPr>
        <p:grpSpPr>
          <a:xfrm>
            <a:off x="-36512" y="-99392"/>
            <a:ext cx="2376264" cy="7128792"/>
            <a:chOff x="-36512" y="-99392"/>
            <a:chExt cx="2376264" cy="7128792"/>
          </a:xfrm>
        </p:grpSpPr>
        <p:pic>
          <p:nvPicPr>
            <p:cNvPr id="3" name="Picture 2" descr="C:\Users\acer\Pictures\Documents\Office Automation\lecture2\UNS37892.gif"/>
            <p:cNvPicPr>
              <a:picLocks noChangeAspect="1" noChangeArrowheads="1"/>
            </p:cNvPicPr>
            <p:nvPr/>
          </p:nvPicPr>
          <p:blipFill>
            <a:blip r:embed="rId2" cstate="print">
              <a:duotone>
                <a:schemeClr val="accent5">
                  <a:shade val="45000"/>
                  <a:satMod val="135000"/>
                </a:schemeClr>
                <a:prstClr val="white"/>
              </a:duotone>
            </a:blip>
            <a:srcRect l="51512" t="2520" r="10689" b="9281"/>
            <a:stretch>
              <a:fillRect/>
            </a:stretch>
          </p:blipFill>
          <p:spPr bwMode="auto">
            <a:xfrm>
              <a:off x="-36512" y="-99392"/>
              <a:ext cx="2376264" cy="7128792"/>
            </a:xfrm>
            <a:prstGeom prst="rect">
              <a:avLst/>
            </a:prstGeom>
            <a:noFill/>
          </p:spPr>
        </p:pic>
        <p:pic>
          <p:nvPicPr>
            <p:cNvPr id="4" name="Picture 3" descr="C:\Users\acer\Pictures\Documents\Office Automation\lecture2\offices4.jpg"/>
            <p:cNvPicPr>
              <a:picLocks noChangeAspect="1" noChangeArrowheads="1"/>
            </p:cNvPicPr>
            <p:nvPr/>
          </p:nvPicPr>
          <p:blipFill>
            <a:blip r:embed="rId3" cstate="print"/>
            <a:srcRect/>
            <a:stretch>
              <a:fillRect/>
            </a:stretch>
          </p:blipFill>
          <p:spPr bwMode="auto">
            <a:xfrm>
              <a:off x="395536" y="1628800"/>
              <a:ext cx="1368152" cy="1008112"/>
            </a:xfrm>
            <a:prstGeom prst="rect">
              <a:avLst/>
            </a:prstGeom>
            <a:noFill/>
          </p:spPr>
        </p:pic>
        <p:pic>
          <p:nvPicPr>
            <p:cNvPr id="5" name="Picture 4" descr="C:\Users\acer\Pictures\Documents\Office Automation\lecture2\large-offices-5.jpg"/>
            <p:cNvPicPr>
              <a:picLocks noChangeAspect="1" noChangeArrowheads="1"/>
            </p:cNvPicPr>
            <p:nvPr/>
          </p:nvPicPr>
          <p:blipFill>
            <a:blip r:embed="rId4" cstate="print"/>
            <a:srcRect/>
            <a:stretch>
              <a:fillRect/>
            </a:stretch>
          </p:blipFill>
          <p:spPr bwMode="auto">
            <a:xfrm>
              <a:off x="395536" y="188640"/>
              <a:ext cx="1368152" cy="1118865"/>
            </a:xfrm>
            <a:prstGeom prst="rect">
              <a:avLst/>
            </a:prstGeom>
            <a:noFill/>
          </p:spPr>
        </p:pic>
        <p:pic>
          <p:nvPicPr>
            <p:cNvPr id="6" name="Picture 2" descr="C:\Users\acer\Pictures\Documents\Office Automation\lecture2\549432-attorney-carol-stream-il-moroni-law-offices-attorney.jpg"/>
            <p:cNvPicPr>
              <a:picLocks noChangeAspect="1" noChangeArrowheads="1"/>
            </p:cNvPicPr>
            <p:nvPr/>
          </p:nvPicPr>
          <p:blipFill>
            <a:blip r:embed="rId5" cstate="print"/>
            <a:srcRect/>
            <a:stretch>
              <a:fillRect/>
            </a:stretch>
          </p:blipFill>
          <p:spPr bwMode="auto">
            <a:xfrm>
              <a:off x="395536" y="2996952"/>
              <a:ext cx="1376449" cy="1008112"/>
            </a:xfrm>
            <a:prstGeom prst="rect">
              <a:avLst/>
            </a:prstGeom>
            <a:noFill/>
          </p:spPr>
        </p:pic>
        <p:pic>
          <p:nvPicPr>
            <p:cNvPr id="7" name="Picture 3" descr="C:\Users\acer\Pictures\Documents\Office Automation\lecture1\pics\Home Office design and arrangement 2.jpg"/>
            <p:cNvPicPr>
              <a:picLocks noChangeAspect="1" noChangeArrowheads="1"/>
            </p:cNvPicPr>
            <p:nvPr/>
          </p:nvPicPr>
          <p:blipFill>
            <a:blip r:embed="rId6" cstate="print"/>
            <a:srcRect t="34372"/>
            <a:stretch>
              <a:fillRect/>
            </a:stretch>
          </p:blipFill>
          <p:spPr bwMode="auto">
            <a:xfrm>
              <a:off x="395535" y="4365104"/>
              <a:ext cx="1368153" cy="1008112"/>
            </a:xfrm>
            <a:prstGeom prst="rect">
              <a:avLst/>
            </a:prstGeom>
            <a:noFill/>
          </p:spPr>
        </p:pic>
        <p:pic>
          <p:nvPicPr>
            <p:cNvPr id="8" name="Picture 5" descr="C:\Users\acer\Pictures\Documents\Office Automation\lecture1\pics\papers.jpg"/>
            <p:cNvPicPr>
              <a:picLocks noChangeAspect="1" noChangeArrowheads="1"/>
            </p:cNvPicPr>
            <p:nvPr/>
          </p:nvPicPr>
          <p:blipFill>
            <a:blip r:embed="rId7" cstate="print"/>
            <a:srcRect/>
            <a:stretch>
              <a:fillRect/>
            </a:stretch>
          </p:blipFill>
          <p:spPr bwMode="auto">
            <a:xfrm>
              <a:off x="395536" y="5715254"/>
              <a:ext cx="1368152" cy="1026114"/>
            </a:xfrm>
            <a:prstGeom prst="rect">
              <a:avLst/>
            </a:prstGeom>
            <a:noFill/>
          </p:spPr>
        </p:pic>
      </p:grpSp>
      <p:sp>
        <p:nvSpPr>
          <p:cNvPr id="16" name="مستطيل 15"/>
          <p:cNvSpPr/>
          <p:nvPr/>
        </p:nvSpPr>
        <p:spPr>
          <a:xfrm>
            <a:off x="2051720" y="476672"/>
            <a:ext cx="6948264" cy="1815882"/>
          </a:xfrm>
          <a:prstGeom prst="rect">
            <a:avLst/>
          </a:prstGeom>
        </p:spPr>
        <p:txBody>
          <a:bodyPr wrap="square">
            <a:spAutoFit/>
          </a:bodyPr>
          <a:lstStyle/>
          <a:p>
            <a:pPr marL="457200" indent="-457200"/>
            <a:r>
              <a:rPr lang="ar-SA" sz="2800" b="1" dirty="0" smtClean="0">
                <a:solidFill>
                  <a:schemeClr val="accent5">
                    <a:lumMod val="75000"/>
                  </a:schemeClr>
                </a:solidFill>
              </a:rPr>
              <a:t>التنسيق </a:t>
            </a:r>
          </a:p>
          <a:p>
            <a:pPr marL="457200" indent="-457200"/>
            <a:r>
              <a:rPr lang="ar-SA" sz="2800" dirty="0" smtClean="0"/>
              <a:t>يعتبر من أهم مكونات العملية الإدارية وهو الأساس في ممارسة المدير لهذه العملية حيث يحقق التنسيق الوفاق بين المجهودات الفردية داخل المنشأة. </a:t>
            </a:r>
            <a:endParaRPr lang="ar-SA" sz="2800" dirty="0"/>
          </a:p>
        </p:txBody>
      </p:sp>
      <p:sp>
        <p:nvSpPr>
          <p:cNvPr id="17" name="مستطيل 16"/>
          <p:cNvSpPr/>
          <p:nvPr/>
        </p:nvSpPr>
        <p:spPr>
          <a:xfrm>
            <a:off x="2286000" y="2333198"/>
            <a:ext cx="6678488" cy="1815882"/>
          </a:xfrm>
          <a:prstGeom prst="rect">
            <a:avLst/>
          </a:prstGeom>
        </p:spPr>
        <p:txBody>
          <a:bodyPr wrap="square">
            <a:spAutoFit/>
          </a:bodyPr>
          <a:lstStyle/>
          <a:p>
            <a:pPr marL="457200" indent="-457200"/>
            <a:r>
              <a:rPr lang="ar-SA" sz="2800" b="1" dirty="0" smtClean="0">
                <a:solidFill>
                  <a:schemeClr val="accent5">
                    <a:lumMod val="75000"/>
                  </a:schemeClr>
                </a:solidFill>
              </a:rPr>
              <a:t>الرقابة</a:t>
            </a:r>
          </a:p>
          <a:p>
            <a:pPr marL="457200" indent="-457200"/>
            <a:r>
              <a:rPr lang="ar-SA" sz="2800" dirty="0" smtClean="0"/>
              <a:t>الرقابة تقيس نتائج الأعمال وتقارن بين ما أنجز من أعمال بتلك الأهداف المحددة مسبقاً ثم هي التي تضع الإجراء التصحيحي الملائم في حالة وجود الأخطاء.  </a:t>
            </a:r>
            <a:endParaRPr lang="en-US" sz="2800" dirty="0"/>
          </a:p>
        </p:txBody>
      </p:sp>
      <p:sp>
        <p:nvSpPr>
          <p:cNvPr id="18" name="مستطيل 17"/>
          <p:cNvSpPr/>
          <p:nvPr/>
        </p:nvSpPr>
        <p:spPr>
          <a:xfrm>
            <a:off x="2358008" y="4206567"/>
            <a:ext cx="6534472" cy="2246769"/>
          </a:xfrm>
          <a:prstGeom prst="rect">
            <a:avLst/>
          </a:prstGeom>
        </p:spPr>
        <p:txBody>
          <a:bodyPr wrap="square">
            <a:spAutoFit/>
          </a:bodyPr>
          <a:lstStyle/>
          <a:p>
            <a:pPr marL="457200" indent="-457200"/>
            <a:r>
              <a:rPr lang="ar-SA" sz="2800" b="1" dirty="0" smtClean="0">
                <a:solidFill>
                  <a:schemeClr val="accent5">
                    <a:lumMod val="75000"/>
                  </a:schemeClr>
                </a:solidFill>
              </a:rPr>
              <a:t>ملاحقة التقدم التكنولوجي</a:t>
            </a:r>
          </a:p>
          <a:p>
            <a:pPr marL="457200" indent="-457200" algn="just"/>
            <a:r>
              <a:rPr lang="ar-SA" sz="2800" dirty="0" smtClean="0"/>
              <a:t>نظراً لتميز العصر الحديث بالتطور السريع في مختلف الأساليب والوسائل التي تستخدمها المنشآت المختلفة فمن واجب الإدارة السعي إلى الاستفادة من كل جديد يظهر في نوعية العمل الذي تمارسه. </a:t>
            </a:r>
            <a:endParaRPr lang="ar-SA" sz="2800" dirty="0"/>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 calcmode="lin" valueType="num">
                                      <p:cBhvr>
                                        <p:cTn id="7" dur="500" fill="hold"/>
                                        <p:tgtEl>
                                          <p:spTgt spid="16"/>
                                        </p:tgtEl>
                                        <p:attrNameLst>
                                          <p:attrName>ppt_w</p:attrName>
                                        </p:attrNameLst>
                                      </p:cBhvr>
                                      <p:tavLst>
                                        <p:tav tm="0">
                                          <p:val>
                                            <p:fltVal val="0"/>
                                          </p:val>
                                        </p:tav>
                                        <p:tav tm="100000">
                                          <p:val>
                                            <p:strVal val="#ppt_w"/>
                                          </p:val>
                                        </p:tav>
                                      </p:tavLst>
                                    </p:anim>
                                    <p:anim calcmode="lin" valueType="num">
                                      <p:cBhvr>
                                        <p:cTn id="8" dur="500" fill="hold"/>
                                        <p:tgtEl>
                                          <p:spTgt spid="16"/>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0" fill="hold" grpId="0" nodeType="clickEffect">
                                  <p:stCondLst>
                                    <p:cond delay="0"/>
                                  </p:stCondLst>
                                  <p:childTnLst>
                                    <p:set>
                                      <p:cBhvr>
                                        <p:cTn id="12" dur="1" fill="hold">
                                          <p:stCondLst>
                                            <p:cond delay="0"/>
                                          </p:stCondLst>
                                        </p:cTn>
                                        <p:tgtEl>
                                          <p:spTgt spid="17"/>
                                        </p:tgtEl>
                                        <p:attrNameLst>
                                          <p:attrName>style.visibility</p:attrName>
                                        </p:attrNameLst>
                                      </p:cBhvr>
                                      <p:to>
                                        <p:strVal val="visible"/>
                                      </p:to>
                                    </p:set>
                                    <p:anim calcmode="lin" valueType="num">
                                      <p:cBhvr>
                                        <p:cTn id="13" dur="500" fill="hold"/>
                                        <p:tgtEl>
                                          <p:spTgt spid="17"/>
                                        </p:tgtEl>
                                        <p:attrNameLst>
                                          <p:attrName>ppt_w</p:attrName>
                                        </p:attrNameLst>
                                      </p:cBhvr>
                                      <p:tavLst>
                                        <p:tav tm="0">
                                          <p:val>
                                            <p:fltVal val="0"/>
                                          </p:val>
                                        </p:tav>
                                        <p:tav tm="100000">
                                          <p:val>
                                            <p:strVal val="#ppt_w"/>
                                          </p:val>
                                        </p:tav>
                                      </p:tavLst>
                                    </p:anim>
                                    <p:anim calcmode="lin" valueType="num">
                                      <p:cBhvr>
                                        <p:cTn id="14" dur="500" fill="hold"/>
                                        <p:tgtEl>
                                          <p:spTgt spid="17"/>
                                        </p:tgtEl>
                                        <p:attrNameLst>
                                          <p:attrName>ppt_h</p:attrName>
                                        </p:attrNameLst>
                                      </p:cBhvr>
                                      <p:tavLst>
                                        <p:tav tm="0">
                                          <p:val>
                                            <p:strVal val="#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17" presetClass="entr" presetSubtype="10" fill="hold" grpId="0" nodeType="clickEffect">
                                  <p:stCondLst>
                                    <p:cond delay="0"/>
                                  </p:stCondLst>
                                  <p:childTnLst>
                                    <p:set>
                                      <p:cBhvr>
                                        <p:cTn id="18" dur="1" fill="hold">
                                          <p:stCondLst>
                                            <p:cond delay="0"/>
                                          </p:stCondLst>
                                        </p:cTn>
                                        <p:tgtEl>
                                          <p:spTgt spid="18"/>
                                        </p:tgtEl>
                                        <p:attrNameLst>
                                          <p:attrName>style.visibility</p:attrName>
                                        </p:attrNameLst>
                                      </p:cBhvr>
                                      <p:to>
                                        <p:strVal val="visible"/>
                                      </p:to>
                                    </p:set>
                                    <p:anim calcmode="lin" valueType="num">
                                      <p:cBhvr>
                                        <p:cTn id="19" dur="500" fill="hold"/>
                                        <p:tgtEl>
                                          <p:spTgt spid="18"/>
                                        </p:tgtEl>
                                        <p:attrNameLst>
                                          <p:attrName>ppt_w</p:attrName>
                                        </p:attrNameLst>
                                      </p:cBhvr>
                                      <p:tavLst>
                                        <p:tav tm="0">
                                          <p:val>
                                            <p:fltVal val="0"/>
                                          </p:val>
                                        </p:tav>
                                        <p:tav tm="100000">
                                          <p:val>
                                            <p:strVal val="#ppt_w"/>
                                          </p:val>
                                        </p:tav>
                                      </p:tavLst>
                                    </p:anim>
                                    <p:anim calcmode="lin" valueType="num">
                                      <p:cBhvr>
                                        <p:cTn id="20" dur="500" fill="hold"/>
                                        <p:tgtEl>
                                          <p:spTgt spid="18"/>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7" grpId="0"/>
      <p:bldP spid="18"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مجموعة 1"/>
          <p:cNvGrpSpPr/>
          <p:nvPr/>
        </p:nvGrpSpPr>
        <p:grpSpPr>
          <a:xfrm>
            <a:off x="-36512" y="-99392"/>
            <a:ext cx="2376264" cy="7128792"/>
            <a:chOff x="-36512" y="-99392"/>
            <a:chExt cx="2376264" cy="7128792"/>
          </a:xfrm>
        </p:grpSpPr>
        <p:pic>
          <p:nvPicPr>
            <p:cNvPr id="3" name="Picture 2" descr="C:\Users\acer\Pictures\Documents\Office Automation\lecture2\UNS37892.gif"/>
            <p:cNvPicPr>
              <a:picLocks noChangeAspect="1" noChangeArrowheads="1"/>
            </p:cNvPicPr>
            <p:nvPr/>
          </p:nvPicPr>
          <p:blipFill>
            <a:blip r:embed="rId2" cstate="print">
              <a:duotone>
                <a:schemeClr val="accent5">
                  <a:shade val="45000"/>
                  <a:satMod val="135000"/>
                </a:schemeClr>
                <a:prstClr val="white"/>
              </a:duotone>
            </a:blip>
            <a:srcRect l="51512" t="2520" r="10689" b="9281"/>
            <a:stretch>
              <a:fillRect/>
            </a:stretch>
          </p:blipFill>
          <p:spPr bwMode="auto">
            <a:xfrm>
              <a:off x="-36512" y="-99392"/>
              <a:ext cx="2376264" cy="7128792"/>
            </a:xfrm>
            <a:prstGeom prst="rect">
              <a:avLst/>
            </a:prstGeom>
            <a:noFill/>
          </p:spPr>
        </p:pic>
        <p:pic>
          <p:nvPicPr>
            <p:cNvPr id="4" name="Picture 3" descr="C:\Users\acer\Pictures\Documents\Office Automation\lecture2\offices4.jpg"/>
            <p:cNvPicPr>
              <a:picLocks noChangeAspect="1" noChangeArrowheads="1"/>
            </p:cNvPicPr>
            <p:nvPr/>
          </p:nvPicPr>
          <p:blipFill>
            <a:blip r:embed="rId3" cstate="print"/>
            <a:srcRect/>
            <a:stretch>
              <a:fillRect/>
            </a:stretch>
          </p:blipFill>
          <p:spPr bwMode="auto">
            <a:xfrm>
              <a:off x="395536" y="1628800"/>
              <a:ext cx="1368152" cy="1008112"/>
            </a:xfrm>
            <a:prstGeom prst="rect">
              <a:avLst/>
            </a:prstGeom>
            <a:noFill/>
          </p:spPr>
        </p:pic>
        <p:pic>
          <p:nvPicPr>
            <p:cNvPr id="5" name="Picture 4" descr="C:\Users\acer\Pictures\Documents\Office Automation\lecture2\large-offices-5.jpg"/>
            <p:cNvPicPr>
              <a:picLocks noChangeAspect="1" noChangeArrowheads="1"/>
            </p:cNvPicPr>
            <p:nvPr/>
          </p:nvPicPr>
          <p:blipFill>
            <a:blip r:embed="rId4" cstate="print"/>
            <a:srcRect/>
            <a:stretch>
              <a:fillRect/>
            </a:stretch>
          </p:blipFill>
          <p:spPr bwMode="auto">
            <a:xfrm>
              <a:off x="395536" y="188640"/>
              <a:ext cx="1368152" cy="1118865"/>
            </a:xfrm>
            <a:prstGeom prst="rect">
              <a:avLst/>
            </a:prstGeom>
            <a:noFill/>
          </p:spPr>
        </p:pic>
        <p:pic>
          <p:nvPicPr>
            <p:cNvPr id="6" name="Picture 2" descr="C:\Users\acer\Pictures\Documents\Office Automation\lecture2\549432-attorney-carol-stream-il-moroni-law-offices-attorney.jpg"/>
            <p:cNvPicPr>
              <a:picLocks noChangeAspect="1" noChangeArrowheads="1"/>
            </p:cNvPicPr>
            <p:nvPr/>
          </p:nvPicPr>
          <p:blipFill>
            <a:blip r:embed="rId5" cstate="print"/>
            <a:srcRect/>
            <a:stretch>
              <a:fillRect/>
            </a:stretch>
          </p:blipFill>
          <p:spPr bwMode="auto">
            <a:xfrm>
              <a:off x="395536" y="2996952"/>
              <a:ext cx="1376449" cy="1008112"/>
            </a:xfrm>
            <a:prstGeom prst="rect">
              <a:avLst/>
            </a:prstGeom>
            <a:noFill/>
          </p:spPr>
        </p:pic>
        <p:pic>
          <p:nvPicPr>
            <p:cNvPr id="7" name="Picture 3" descr="C:\Users\acer\Pictures\Documents\Office Automation\lecture1\pics\Home Office design and arrangement 2.jpg"/>
            <p:cNvPicPr>
              <a:picLocks noChangeAspect="1" noChangeArrowheads="1"/>
            </p:cNvPicPr>
            <p:nvPr/>
          </p:nvPicPr>
          <p:blipFill>
            <a:blip r:embed="rId6" cstate="print"/>
            <a:srcRect t="34372"/>
            <a:stretch>
              <a:fillRect/>
            </a:stretch>
          </p:blipFill>
          <p:spPr bwMode="auto">
            <a:xfrm>
              <a:off x="395535" y="4365104"/>
              <a:ext cx="1368153" cy="1008112"/>
            </a:xfrm>
            <a:prstGeom prst="rect">
              <a:avLst/>
            </a:prstGeom>
            <a:noFill/>
          </p:spPr>
        </p:pic>
        <p:pic>
          <p:nvPicPr>
            <p:cNvPr id="8" name="Picture 5" descr="C:\Users\acer\Pictures\Documents\Office Automation\lecture1\pics\papers.jpg"/>
            <p:cNvPicPr>
              <a:picLocks noChangeAspect="1" noChangeArrowheads="1"/>
            </p:cNvPicPr>
            <p:nvPr/>
          </p:nvPicPr>
          <p:blipFill>
            <a:blip r:embed="rId7" cstate="print"/>
            <a:srcRect/>
            <a:stretch>
              <a:fillRect/>
            </a:stretch>
          </p:blipFill>
          <p:spPr bwMode="auto">
            <a:xfrm>
              <a:off x="395536" y="5715254"/>
              <a:ext cx="1368152" cy="1026114"/>
            </a:xfrm>
            <a:prstGeom prst="rect">
              <a:avLst/>
            </a:prstGeom>
            <a:noFill/>
          </p:spPr>
        </p:pic>
      </p:grpSp>
      <p:sp>
        <p:nvSpPr>
          <p:cNvPr id="9" name="مستطيل 8"/>
          <p:cNvSpPr/>
          <p:nvPr/>
        </p:nvSpPr>
        <p:spPr>
          <a:xfrm>
            <a:off x="2267744" y="980728"/>
            <a:ext cx="6858000" cy="3539430"/>
          </a:xfrm>
          <a:prstGeom prst="rect">
            <a:avLst/>
          </a:prstGeom>
        </p:spPr>
        <p:txBody>
          <a:bodyPr wrap="square">
            <a:spAutoFit/>
          </a:bodyPr>
          <a:lstStyle/>
          <a:p>
            <a:pPr marL="457200" indent="-457200"/>
            <a:r>
              <a:rPr lang="ar-SA" sz="2800" b="1" dirty="0" smtClean="0">
                <a:solidFill>
                  <a:schemeClr val="accent5">
                    <a:lumMod val="75000"/>
                  </a:schemeClr>
                </a:solidFill>
              </a:rPr>
              <a:t>حفظ الأوراق تحت أوسع فئة ممكنة: </a:t>
            </a:r>
          </a:p>
          <a:p>
            <a:pPr marL="457200" indent="-457200" algn="just"/>
            <a:r>
              <a:rPr lang="ar-SA" sz="2800" dirty="0" smtClean="0"/>
              <a:t>الملفات السميكة أسهل في المعالجة من الملفات الرفيعة، فبدلاً من فتح العديد من الملفات التي يضم كل منها أوراقاً، أجمع كل الأوراق المتشابهة تحت فئة عامة ثم أفتح لها ملفاً. </a:t>
            </a:r>
          </a:p>
          <a:p>
            <a:pPr marL="457200" indent="-457200" algn="just"/>
            <a:r>
              <a:rPr lang="ar-SA" sz="2800" dirty="0" smtClean="0"/>
              <a:t>لاحظ أن ملفات العمل التي تمت مناقشتها - سواء أكانت إدارية أم للعمل اليومي – هي ملفات موضوعية كلها تحمل معلومات متعلقة بالموضوع نفسه. </a:t>
            </a:r>
            <a:endParaRPr lang="en-US" sz="2800" dirty="0"/>
          </a:p>
        </p:txBody>
      </p:sp>
      <p:sp>
        <p:nvSpPr>
          <p:cNvPr id="10" name="مستطيل 9"/>
          <p:cNvSpPr/>
          <p:nvPr/>
        </p:nvSpPr>
        <p:spPr>
          <a:xfrm>
            <a:off x="5364088" y="188640"/>
            <a:ext cx="3600400" cy="707886"/>
          </a:xfrm>
          <a:prstGeom prst="rect">
            <a:avLst/>
          </a:prstGeom>
          <a:noFill/>
        </p:spPr>
        <p:txBody>
          <a:bodyPr wrap="square" lIns="91440" tIns="45720" rIns="91440" bIns="45720">
            <a:spAutoFit/>
          </a:bodyPr>
          <a:lstStyle/>
          <a:p>
            <a:pPr algn="ctr"/>
            <a:r>
              <a:rPr lang="ar-SA" sz="4000" b="1" dirty="0" smtClean="0">
                <a:ln w="18000">
                  <a:solidFill>
                    <a:schemeClr val="accent5">
                      <a:lumMod val="60000"/>
                      <a:lumOff val="40000"/>
                    </a:schemeClr>
                  </a:solidFill>
                  <a:prstDash val="solid"/>
                  <a:miter lim="800000"/>
                </a:ln>
                <a:solidFill>
                  <a:schemeClr val="accent5">
                    <a:lumMod val="60000"/>
                    <a:lumOff val="40000"/>
                  </a:schemeClr>
                </a:solidFill>
                <a:effectLst>
                  <a:glow rad="228600">
                    <a:srgbClr val="663300">
                      <a:alpha val="40000"/>
                    </a:srgbClr>
                  </a:glow>
                  <a:outerShdw blurRad="25500" dist="23000" dir="7020000" algn="tl">
                    <a:srgbClr val="000000">
                      <a:alpha val="50000"/>
                    </a:srgbClr>
                  </a:outerShdw>
                </a:effectLst>
              </a:rPr>
              <a:t>مبادئ حفظ الملفات</a:t>
            </a:r>
            <a:endParaRPr lang="ar-SA" sz="4000" b="1" dirty="0">
              <a:ln w="18000">
                <a:solidFill>
                  <a:schemeClr val="accent5">
                    <a:lumMod val="60000"/>
                    <a:lumOff val="40000"/>
                  </a:schemeClr>
                </a:solidFill>
                <a:prstDash val="solid"/>
                <a:miter lim="800000"/>
              </a:ln>
              <a:solidFill>
                <a:schemeClr val="accent5">
                  <a:lumMod val="60000"/>
                  <a:lumOff val="40000"/>
                </a:schemeClr>
              </a:solidFill>
              <a:effectLst>
                <a:glow rad="228600">
                  <a:srgbClr val="663300">
                    <a:alpha val="40000"/>
                  </a:srgbClr>
                </a:glow>
                <a:outerShdw blurRad="25500" dist="23000" dir="7020000" algn="tl">
                  <a:srgbClr val="000000">
                    <a:alpha val="50000"/>
                  </a:srgbClr>
                </a:outerShdw>
              </a:effectLst>
            </a:endParaRP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from="(-#ppt_w/2)" to="(#ppt_x)" calcmode="lin" valueType="num">
                                      <p:cBhvr>
                                        <p:cTn id="7" dur="600" fill="hold">
                                          <p:stCondLst>
                                            <p:cond delay="0"/>
                                          </p:stCondLst>
                                        </p:cTn>
                                        <p:tgtEl>
                                          <p:spTgt spid="10"/>
                                        </p:tgtEl>
                                        <p:attrNameLst>
                                          <p:attrName>ppt_x</p:attrName>
                                        </p:attrNameLst>
                                      </p:cBhvr>
                                    </p:anim>
                                    <p:anim from="0" to="-1.0" calcmode="lin" valueType="num">
                                      <p:cBhvr>
                                        <p:cTn id="8" dur="200" decel="50000" autoRev="1" fill="hold">
                                          <p:stCondLst>
                                            <p:cond delay="600"/>
                                          </p:stCondLst>
                                        </p:cTn>
                                        <p:tgtEl>
                                          <p:spTgt spid="10"/>
                                        </p:tgtEl>
                                        <p:attrNameLst>
                                          <p:attrName>xshear</p:attrName>
                                        </p:attrNameLst>
                                      </p:cBhvr>
                                    </p:anim>
                                    <p:animScale>
                                      <p:cBhvr>
                                        <p:cTn id="9" dur="200" decel="100000" autoRev="1" fill="hold">
                                          <p:stCondLst>
                                            <p:cond delay="600"/>
                                          </p:stCondLst>
                                        </p:cTn>
                                        <p:tgtEl>
                                          <p:spTgt spid="10"/>
                                        </p:tgtEl>
                                      </p:cBhvr>
                                      <p:from x="100000" y="100000"/>
                                      <p:to x="80000" y="100000"/>
                                    </p:animScale>
                                    <p:anim by="(#ppt_h/3+#ppt_w*0.1)" calcmode="lin" valueType="num">
                                      <p:cBhvr additive="sum">
                                        <p:cTn id="10" dur="200" decel="100000" autoRev="1" fill="hold">
                                          <p:stCondLst>
                                            <p:cond delay="600"/>
                                          </p:stCondLst>
                                        </p:cTn>
                                        <p:tgtEl>
                                          <p:spTgt spid="10"/>
                                        </p:tgtEl>
                                        <p:attrNameLst>
                                          <p:attrName>ppt_x</p:attrName>
                                        </p:attrNameLst>
                                      </p:cBhvr>
                                    </p:anim>
                                  </p:childTnLst>
                                </p:cTn>
                              </p:par>
                            </p:childTnLst>
                          </p:cTn>
                        </p:par>
                      </p:childTnLst>
                    </p:cTn>
                  </p:par>
                  <p:par>
                    <p:cTn id="11" fill="hold">
                      <p:stCondLst>
                        <p:cond delay="indefinite"/>
                      </p:stCondLst>
                      <p:childTnLst>
                        <p:par>
                          <p:cTn id="12" fill="hold">
                            <p:stCondLst>
                              <p:cond delay="0"/>
                            </p:stCondLst>
                            <p:childTnLst>
                              <p:par>
                                <p:cTn id="13" presetID="34"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anim from="(-#ppt_w/2)" to="(#ppt_x)" calcmode="lin" valueType="num">
                                      <p:cBhvr>
                                        <p:cTn id="15" dur="600" fill="hold">
                                          <p:stCondLst>
                                            <p:cond delay="0"/>
                                          </p:stCondLst>
                                        </p:cTn>
                                        <p:tgtEl>
                                          <p:spTgt spid="9"/>
                                        </p:tgtEl>
                                        <p:attrNameLst>
                                          <p:attrName>ppt_x</p:attrName>
                                        </p:attrNameLst>
                                      </p:cBhvr>
                                    </p:anim>
                                    <p:anim from="0" to="-1.0" calcmode="lin" valueType="num">
                                      <p:cBhvr>
                                        <p:cTn id="16" dur="200" decel="50000" autoRev="1" fill="hold">
                                          <p:stCondLst>
                                            <p:cond delay="600"/>
                                          </p:stCondLst>
                                        </p:cTn>
                                        <p:tgtEl>
                                          <p:spTgt spid="9"/>
                                        </p:tgtEl>
                                        <p:attrNameLst>
                                          <p:attrName>xshear</p:attrName>
                                        </p:attrNameLst>
                                      </p:cBhvr>
                                    </p:anim>
                                    <p:animScale>
                                      <p:cBhvr>
                                        <p:cTn id="17" dur="200" decel="100000" autoRev="1" fill="hold">
                                          <p:stCondLst>
                                            <p:cond delay="600"/>
                                          </p:stCondLst>
                                        </p:cTn>
                                        <p:tgtEl>
                                          <p:spTgt spid="9"/>
                                        </p:tgtEl>
                                      </p:cBhvr>
                                      <p:from x="100000" y="100000"/>
                                      <p:to x="80000" y="100000"/>
                                    </p:animScale>
                                    <p:anim by="(#ppt_h/3+#ppt_w*0.1)" calcmode="lin" valueType="num">
                                      <p:cBhvr additive="sum">
                                        <p:cTn id="18" dur="200" decel="100000" autoRev="1" fill="hold">
                                          <p:stCondLst>
                                            <p:cond delay="600"/>
                                          </p:stCondLst>
                                        </p:cTn>
                                        <p:tgtEl>
                                          <p:spTgt spid="9"/>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مجموعة 1"/>
          <p:cNvGrpSpPr/>
          <p:nvPr/>
        </p:nvGrpSpPr>
        <p:grpSpPr>
          <a:xfrm>
            <a:off x="-36512" y="-99392"/>
            <a:ext cx="2376264" cy="7128792"/>
            <a:chOff x="-36512" y="-99392"/>
            <a:chExt cx="2376264" cy="7128792"/>
          </a:xfrm>
        </p:grpSpPr>
        <p:pic>
          <p:nvPicPr>
            <p:cNvPr id="3" name="Picture 2" descr="C:\Users\acer\Pictures\Documents\Office Automation\lecture2\UNS37892.gif"/>
            <p:cNvPicPr>
              <a:picLocks noChangeAspect="1" noChangeArrowheads="1"/>
            </p:cNvPicPr>
            <p:nvPr/>
          </p:nvPicPr>
          <p:blipFill>
            <a:blip r:embed="rId2" cstate="print">
              <a:duotone>
                <a:schemeClr val="accent5">
                  <a:shade val="45000"/>
                  <a:satMod val="135000"/>
                </a:schemeClr>
                <a:prstClr val="white"/>
              </a:duotone>
            </a:blip>
            <a:srcRect l="51512" t="2520" r="10689" b="9281"/>
            <a:stretch>
              <a:fillRect/>
            </a:stretch>
          </p:blipFill>
          <p:spPr bwMode="auto">
            <a:xfrm>
              <a:off x="-36512" y="-99392"/>
              <a:ext cx="2376264" cy="7128792"/>
            </a:xfrm>
            <a:prstGeom prst="rect">
              <a:avLst/>
            </a:prstGeom>
            <a:noFill/>
          </p:spPr>
        </p:pic>
        <p:pic>
          <p:nvPicPr>
            <p:cNvPr id="4" name="Picture 3" descr="C:\Users\acer\Pictures\Documents\Office Automation\lecture2\offices4.jpg"/>
            <p:cNvPicPr>
              <a:picLocks noChangeAspect="1" noChangeArrowheads="1"/>
            </p:cNvPicPr>
            <p:nvPr/>
          </p:nvPicPr>
          <p:blipFill>
            <a:blip r:embed="rId3" cstate="print"/>
            <a:srcRect/>
            <a:stretch>
              <a:fillRect/>
            </a:stretch>
          </p:blipFill>
          <p:spPr bwMode="auto">
            <a:xfrm>
              <a:off x="395536" y="1628800"/>
              <a:ext cx="1368152" cy="1008112"/>
            </a:xfrm>
            <a:prstGeom prst="rect">
              <a:avLst/>
            </a:prstGeom>
            <a:noFill/>
          </p:spPr>
        </p:pic>
        <p:pic>
          <p:nvPicPr>
            <p:cNvPr id="5" name="Picture 4" descr="C:\Users\acer\Pictures\Documents\Office Automation\lecture2\large-offices-5.jpg"/>
            <p:cNvPicPr>
              <a:picLocks noChangeAspect="1" noChangeArrowheads="1"/>
            </p:cNvPicPr>
            <p:nvPr/>
          </p:nvPicPr>
          <p:blipFill>
            <a:blip r:embed="rId4" cstate="print"/>
            <a:srcRect/>
            <a:stretch>
              <a:fillRect/>
            </a:stretch>
          </p:blipFill>
          <p:spPr bwMode="auto">
            <a:xfrm>
              <a:off x="395536" y="188640"/>
              <a:ext cx="1368152" cy="1118865"/>
            </a:xfrm>
            <a:prstGeom prst="rect">
              <a:avLst/>
            </a:prstGeom>
            <a:noFill/>
          </p:spPr>
        </p:pic>
        <p:pic>
          <p:nvPicPr>
            <p:cNvPr id="6" name="Picture 2" descr="C:\Users\acer\Pictures\Documents\Office Automation\lecture2\549432-attorney-carol-stream-il-moroni-law-offices-attorney.jpg"/>
            <p:cNvPicPr>
              <a:picLocks noChangeAspect="1" noChangeArrowheads="1"/>
            </p:cNvPicPr>
            <p:nvPr/>
          </p:nvPicPr>
          <p:blipFill>
            <a:blip r:embed="rId5" cstate="print"/>
            <a:srcRect/>
            <a:stretch>
              <a:fillRect/>
            </a:stretch>
          </p:blipFill>
          <p:spPr bwMode="auto">
            <a:xfrm>
              <a:off x="395536" y="2996952"/>
              <a:ext cx="1376449" cy="1008112"/>
            </a:xfrm>
            <a:prstGeom prst="rect">
              <a:avLst/>
            </a:prstGeom>
            <a:noFill/>
          </p:spPr>
        </p:pic>
        <p:pic>
          <p:nvPicPr>
            <p:cNvPr id="7" name="Picture 3" descr="C:\Users\acer\Pictures\Documents\Office Automation\lecture1\pics\Home Office design and arrangement 2.jpg"/>
            <p:cNvPicPr>
              <a:picLocks noChangeAspect="1" noChangeArrowheads="1"/>
            </p:cNvPicPr>
            <p:nvPr/>
          </p:nvPicPr>
          <p:blipFill>
            <a:blip r:embed="rId6" cstate="print"/>
            <a:srcRect t="34372"/>
            <a:stretch>
              <a:fillRect/>
            </a:stretch>
          </p:blipFill>
          <p:spPr bwMode="auto">
            <a:xfrm>
              <a:off x="395535" y="4365104"/>
              <a:ext cx="1368153" cy="1008112"/>
            </a:xfrm>
            <a:prstGeom prst="rect">
              <a:avLst/>
            </a:prstGeom>
            <a:noFill/>
          </p:spPr>
        </p:pic>
        <p:pic>
          <p:nvPicPr>
            <p:cNvPr id="8" name="Picture 5" descr="C:\Users\acer\Pictures\Documents\Office Automation\lecture1\pics\papers.jpg"/>
            <p:cNvPicPr>
              <a:picLocks noChangeAspect="1" noChangeArrowheads="1"/>
            </p:cNvPicPr>
            <p:nvPr/>
          </p:nvPicPr>
          <p:blipFill>
            <a:blip r:embed="rId7" cstate="print"/>
            <a:srcRect/>
            <a:stretch>
              <a:fillRect/>
            </a:stretch>
          </p:blipFill>
          <p:spPr bwMode="auto">
            <a:xfrm>
              <a:off x="395536" y="5715254"/>
              <a:ext cx="1368152" cy="1026114"/>
            </a:xfrm>
            <a:prstGeom prst="rect">
              <a:avLst/>
            </a:prstGeom>
            <a:noFill/>
          </p:spPr>
        </p:pic>
      </p:grpSp>
      <p:sp>
        <p:nvSpPr>
          <p:cNvPr id="9" name="مستطيل 8"/>
          <p:cNvSpPr/>
          <p:nvPr/>
        </p:nvSpPr>
        <p:spPr>
          <a:xfrm>
            <a:off x="3347864" y="272842"/>
            <a:ext cx="5904656" cy="707886"/>
          </a:xfrm>
          <a:prstGeom prst="rect">
            <a:avLst/>
          </a:prstGeom>
          <a:noFill/>
        </p:spPr>
        <p:txBody>
          <a:bodyPr wrap="square" lIns="91440" tIns="45720" rIns="91440" bIns="45720">
            <a:spAutoFit/>
          </a:bodyPr>
          <a:lstStyle/>
          <a:p>
            <a:pPr algn="ctr"/>
            <a:r>
              <a:rPr lang="ar-SA" sz="4000" b="1" dirty="0" smtClean="0">
                <a:ln w="18000">
                  <a:solidFill>
                    <a:schemeClr val="accent5">
                      <a:lumMod val="60000"/>
                      <a:lumOff val="40000"/>
                    </a:schemeClr>
                  </a:solidFill>
                  <a:prstDash val="solid"/>
                  <a:miter lim="800000"/>
                </a:ln>
                <a:solidFill>
                  <a:schemeClr val="accent5">
                    <a:lumMod val="60000"/>
                    <a:lumOff val="40000"/>
                  </a:schemeClr>
                </a:solidFill>
                <a:effectLst>
                  <a:glow rad="228600">
                    <a:srgbClr val="663300">
                      <a:alpha val="40000"/>
                    </a:srgbClr>
                  </a:glow>
                  <a:outerShdw blurRad="25500" dist="23000" dir="7020000" algn="tl">
                    <a:srgbClr val="000000">
                      <a:alpha val="50000"/>
                    </a:srgbClr>
                  </a:outerShdw>
                </a:effectLst>
              </a:rPr>
              <a:t>نبذة مختصرة عن أتمتة المكاتب</a:t>
            </a:r>
            <a:endParaRPr lang="ar-SA" sz="4000" b="1" dirty="0">
              <a:ln w="18000">
                <a:solidFill>
                  <a:schemeClr val="accent5">
                    <a:lumMod val="60000"/>
                    <a:lumOff val="40000"/>
                  </a:schemeClr>
                </a:solidFill>
                <a:prstDash val="solid"/>
                <a:miter lim="800000"/>
              </a:ln>
              <a:solidFill>
                <a:schemeClr val="accent5">
                  <a:lumMod val="60000"/>
                  <a:lumOff val="40000"/>
                </a:schemeClr>
              </a:solidFill>
              <a:effectLst>
                <a:glow rad="228600">
                  <a:srgbClr val="663300">
                    <a:alpha val="40000"/>
                  </a:srgbClr>
                </a:glow>
                <a:outerShdw blurRad="25500" dist="23000" dir="7020000" algn="tl">
                  <a:srgbClr val="000000">
                    <a:alpha val="50000"/>
                  </a:srgbClr>
                </a:outerShdw>
              </a:effectLst>
            </a:endParaRPr>
          </a:p>
        </p:txBody>
      </p:sp>
      <p:sp>
        <p:nvSpPr>
          <p:cNvPr id="10" name="مستطيل 9"/>
          <p:cNvSpPr/>
          <p:nvPr/>
        </p:nvSpPr>
        <p:spPr>
          <a:xfrm>
            <a:off x="2195736" y="1052736"/>
            <a:ext cx="6858000" cy="3970318"/>
          </a:xfrm>
          <a:prstGeom prst="rect">
            <a:avLst/>
          </a:prstGeom>
        </p:spPr>
        <p:txBody>
          <a:bodyPr wrap="square">
            <a:spAutoFit/>
          </a:bodyPr>
          <a:lstStyle/>
          <a:p>
            <a:pPr algn="just"/>
            <a:r>
              <a:rPr lang="ar-SA" sz="2800" dirty="0" smtClean="0"/>
              <a:t>قبل التطرق إلى بعض المفاهيم التي تتعلق بتقنية المعلومات وإلى بعض استخداماتها المتطورة المستخدمة في مجالات الحياة المختلفة في الوقت الحاضر.</a:t>
            </a:r>
          </a:p>
          <a:p>
            <a:pPr algn="just"/>
            <a:r>
              <a:rPr lang="ar-SA" sz="2800" dirty="0" smtClean="0"/>
              <a:t>ونظراً لاعتماد الإدارة الحديثة حالياً في التقنية المتطورة التي تساعدها على إنجاز أعمالها وتحقيق أهدافها بشكل سريع ودقيق وبأقل الكلف لذا نجد من الضروري إلى التطرق إلى مفهوم نسمعه ونقرأه بكثرة هذه الأيام وهو أتمتة المكاتب الذي يعتمد كثيرا على أحدث التقنيات المتوفرة حالياً سواءً كان في مجال الأجهزة أو البرمجيات. </a:t>
            </a:r>
            <a:endParaRPr lang="ar-SA" sz="2800" dirty="0"/>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from="(-#ppt_w/2)" to="(#ppt_x)" calcmode="lin" valueType="num">
                                      <p:cBhvr>
                                        <p:cTn id="7" dur="600" fill="hold">
                                          <p:stCondLst>
                                            <p:cond delay="0"/>
                                          </p:stCondLst>
                                        </p:cTn>
                                        <p:tgtEl>
                                          <p:spTgt spid="9"/>
                                        </p:tgtEl>
                                        <p:attrNameLst>
                                          <p:attrName>ppt_x</p:attrName>
                                        </p:attrNameLst>
                                      </p:cBhvr>
                                    </p:anim>
                                    <p:anim from="0" to="-1.0" calcmode="lin" valueType="num">
                                      <p:cBhvr>
                                        <p:cTn id="8" dur="200" decel="50000" autoRev="1" fill="hold">
                                          <p:stCondLst>
                                            <p:cond delay="600"/>
                                          </p:stCondLst>
                                        </p:cTn>
                                        <p:tgtEl>
                                          <p:spTgt spid="9"/>
                                        </p:tgtEl>
                                        <p:attrNameLst>
                                          <p:attrName>xshear</p:attrName>
                                        </p:attrNameLst>
                                      </p:cBhvr>
                                    </p:anim>
                                    <p:animScale>
                                      <p:cBhvr>
                                        <p:cTn id="9" dur="200" decel="100000" autoRev="1" fill="hold">
                                          <p:stCondLst>
                                            <p:cond delay="600"/>
                                          </p:stCondLst>
                                        </p:cTn>
                                        <p:tgtEl>
                                          <p:spTgt spid="9"/>
                                        </p:tgtEl>
                                      </p:cBhvr>
                                      <p:from x="100000" y="100000"/>
                                      <p:to x="80000" y="100000"/>
                                    </p:animScale>
                                    <p:anim by="(#ppt_h/3+#ppt_w*0.1)" calcmode="lin" valueType="num">
                                      <p:cBhvr additive="sum">
                                        <p:cTn id="10" dur="200" decel="100000" autoRev="1" fill="hold">
                                          <p:stCondLst>
                                            <p:cond delay="600"/>
                                          </p:stCondLst>
                                        </p:cTn>
                                        <p:tgtEl>
                                          <p:spTgt spid="9"/>
                                        </p:tgtEl>
                                        <p:attrNameLst>
                                          <p:attrName>ppt_x</p:attrName>
                                        </p:attrNameLst>
                                      </p:cBhvr>
                                    </p:anim>
                                  </p:childTnLst>
                                </p:cTn>
                              </p:par>
                            </p:childTnLst>
                          </p:cTn>
                        </p:par>
                      </p:childTnLst>
                    </p:cTn>
                  </p:par>
                  <p:par>
                    <p:cTn id="11" fill="hold">
                      <p:stCondLst>
                        <p:cond delay="indefinite"/>
                      </p:stCondLst>
                      <p:childTnLst>
                        <p:par>
                          <p:cTn id="12" fill="hold">
                            <p:stCondLst>
                              <p:cond delay="0"/>
                            </p:stCondLst>
                            <p:childTnLst>
                              <p:par>
                                <p:cTn id="13" presetID="34"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anim from="(-#ppt_w/2)" to="(#ppt_x)" calcmode="lin" valueType="num">
                                      <p:cBhvr>
                                        <p:cTn id="15" dur="600" fill="hold">
                                          <p:stCondLst>
                                            <p:cond delay="0"/>
                                          </p:stCondLst>
                                        </p:cTn>
                                        <p:tgtEl>
                                          <p:spTgt spid="10"/>
                                        </p:tgtEl>
                                        <p:attrNameLst>
                                          <p:attrName>ppt_x</p:attrName>
                                        </p:attrNameLst>
                                      </p:cBhvr>
                                    </p:anim>
                                    <p:anim from="0" to="-1.0" calcmode="lin" valueType="num">
                                      <p:cBhvr>
                                        <p:cTn id="16" dur="200" decel="50000" autoRev="1" fill="hold">
                                          <p:stCondLst>
                                            <p:cond delay="600"/>
                                          </p:stCondLst>
                                        </p:cTn>
                                        <p:tgtEl>
                                          <p:spTgt spid="10"/>
                                        </p:tgtEl>
                                        <p:attrNameLst>
                                          <p:attrName>xshear</p:attrName>
                                        </p:attrNameLst>
                                      </p:cBhvr>
                                    </p:anim>
                                    <p:animScale>
                                      <p:cBhvr>
                                        <p:cTn id="17" dur="200" decel="100000" autoRev="1" fill="hold">
                                          <p:stCondLst>
                                            <p:cond delay="600"/>
                                          </p:stCondLst>
                                        </p:cTn>
                                        <p:tgtEl>
                                          <p:spTgt spid="10"/>
                                        </p:tgtEl>
                                      </p:cBhvr>
                                      <p:from x="100000" y="100000"/>
                                      <p:to x="80000" y="100000"/>
                                    </p:animScale>
                                    <p:anim by="(#ppt_h/3+#ppt_w*0.1)" calcmode="lin" valueType="num">
                                      <p:cBhvr additive="sum">
                                        <p:cTn id="18" dur="200" decel="100000" autoRev="1" fill="hold">
                                          <p:stCondLst>
                                            <p:cond delay="600"/>
                                          </p:stCondLst>
                                        </p:cTn>
                                        <p:tgtEl>
                                          <p:spTgt spid="10"/>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مجموعة 1"/>
          <p:cNvGrpSpPr/>
          <p:nvPr/>
        </p:nvGrpSpPr>
        <p:grpSpPr>
          <a:xfrm>
            <a:off x="-36512" y="-99392"/>
            <a:ext cx="2376264" cy="7128792"/>
            <a:chOff x="-36512" y="-99392"/>
            <a:chExt cx="2376264" cy="7128792"/>
          </a:xfrm>
        </p:grpSpPr>
        <p:pic>
          <p:nvPicPr>
            <p:cNvPr id="3" name="Picture 2" descr="C:\Users\acer\Pictures\Documents\Office Automation\lecture2\UNS37892.gif"/>
            <p:cNvPicPr>
              <a:picLocks noChangeAspect="1" noChangeArrowheads="1"/>
            </p:cNvPicPr>
            <p:nvPr/>
          </p:nvPicPr>
          <p:blipFill>
            <a:blip r:embed="rId2" cstate="print">
              <a:duotone>
                <a:schemeClr val="accent5">
                  <a:shade val="45000"/>
                  <a:satMod val="135000"/>
                </a:schemeClr>
                <a:prstClr val="white"/>
              </a:duotone>
            </a:blip>
            <a:srcRect l="51512" t="2520" r="10689" b="9281"/>
            <a:stretch>
              <a:fillRect/>
            </a:stretch>
          </p:blipFill>
          <p:spPr bwMode="auto">
            <a:xfrm>
              <a:off x="-36512" y="-99392"/>
              <a:ext cx="2376264" cy="7128792"/>
            </a:xfrm>
            <a:prstGeom prst="rect">
              <a:avLst/>
            </a:prstGeom>
            <a:noFill/>
          </p:spPr>
        </p:pic>
        <p:pic>
          <p:nvPicPr>
            <p:cNvPr id="4" name="Picture 3" descr="C:\Users\acer\Pictures\Documents\Office Automation\lecture2\offices4.jpg"/>
            <p:cNvPicPr>
              <a:picLocks noChangeAspect="1" noChangeArrowheads="1"/>
            </p:cNvPicPr>
            <p:nvPr/>
          </p:nvPicPr>
          <p:blipFill>
            <a:blip r:embed="rId3" cstate="print"/>
            <a:srcRect/>
            <a:stretch>
              <a:fillRect/>
            </a:stretch>
          </p:blipFill>
          <p:spPr bwMode="auto">
            <a:xfrm>
              <a:off x="395536" y="1628800"/>
              <a:ext cx="1368152" cy="1008112"/>
            </a:xfrm>
            <a:prstGeom prst="rect">
              <a:avLst/>
            </a:prstGeom>
            <a:noFill/>
          </p:spPr>
        </p:pic>
        <p:pic>
          <p:nvPicPr>
            <p:cNvPr id="5" name="Picture 4" descr="C:\Users\acer\Pictures\Documents\Office Automation\lecture2\large-offices-5.jpg"/>
            <p:cNvPicPr>
              <a:picLocks noChangeAspect="1" noChangeArrowheads="1"/>
            </p:cNvPicPr>
            <p:nvPr/>
          </p:nvPicPr>
          <p:blipFill>
            <a:blip r:embed="rId4" cstate="print"/>
            <a:srcRect/>
            <a:stretch>
              <a:fillRect/>
            </a:stretch>
          </p:blipFill>
          <p:spPr bwMode="auto">
            <a:xfrm>
              <a:off x="395536" y="188640"/>
              <a:ext cx="1368152" cy="1118865"/>
            </a:xfrm>
            <a:prstGeom prst="rect">
              <a:avLst/>
            </a:prstGeom>
            <a:noFill/>
          </p:spPr>
        </p:pic>
        <p:pic>
          <p:nvPicPr>
            <p:cNvPr id="6" name="Picture 2" descr="C:\Users\acer\Pictures\Documents\Office Automation\lecture2\549432-attorney-carol-stream-il-moroni-law-offices-attorney.jpg"/>
            <p:cNvPicPr>
              <a:picLocks noChangeAspect="1" noChangeArrowheads="1"/>
            </p:cNvPicPr>
            <p:nvPr/>
          </p:nvPicPr>
          <p:blipFill>
            <a:blip r:embed="rId5" cstate="print"/>
            <a:srcRect/>
            <a:stretch>
              <a:fillRect/>
            </a:stretch>
          </p:blipFill>
          <p:spPr bwMode="auto">
            <a:xfrm>
              <a:off x="395536" y="2996952"/>
              <a:ext cx="1376449" cy="1008112"/>
            </a:xfrm>
            <a:prstGeom prst="rect">
              <a:avLst/>
            </a:prstGeom>
            <a:noFill/>
          </p:spPr>
        </p:pic>
        <p:pic>
          <p:nvPicPr>
            <p:cNvPr id="7" name="Picture 3" descr="C:\Users\acer\Pictures\Documents\Office Automation\lecture1\pics\Home Office design and arrangement 2.jpg"/>
            <p:cNvPicPr>
              <a:picLocks noChangeAspect="1" noChangeArrowheads="1"/>
            </p:cNvPicPr>
            <p:nvPr/>
          </p:nvPicPr>
          <p:blipFill>
            <a:blip r:embed="rId6" cstate="print"/>
            <a:srcRect t="34372"/>
            <a:stretch>
              <a:fillRect/>
            </a:stretch>
          </p:blipFill>
          <p:spPr bwMode="auto">
            <a:xfrm>
              <a:off x="395535" y="4365104"/>
              <a:ext cx="1368153" cy="1008112"/>
            </a:xfrm>
            <a:prstGeom prst="rect">
              <a:avLst/>
            </a:prstGeom>
            <a:noFill/>
          </p:spPr>
        </p:pic>
        <p:pic>
          <p:nvPicPr>
            <p:cNvPr id="8" name="Picture 5" descr="C:\Users\acer\Pictures\Documents\Office Automation\lecture1\pics\papers.jpg"/>
            <p:cNvPicPr>
              <a:picLocks noChangeAspect="1" noChangeArrowheads="1"/>
            </p:cNvPicPr>
            <p:nvPr/>
          </p:nvPicPr>
          <p:blipFill>
            <a:blip r:embed="rId7" cstate="print"/>
            <a:srcRect/>
            <a:stretch>
              <a:fillRect/>
            </a:stretch>
          </p:blipFill>
          <p:spPr bwMode="auto">
            <a:xfrm>
              <a:off x="395536" y="5715254"/>
              <a:ext cx="1368152" cy="1026114"/>
            </a:xfrm>
            <a:prstGeom prst="rect">
              <a:avLst/>
            </a:prstGeom>
            <a:noFill/>
          </p:spPr>
        </p:pic>
      </p:grpSp>
      <p:sp>
        <p:nvSpPr>
          <p:cNvPr id="9" name="مستطيل 8"/>
          <p:cNvSpPr/>
          <p:nvPr/>
        </p:nvSpPr>
        <p:spPr>
          <a:xfrm>
            <a:off x="2267744" y="178762"/>
            <a:ext cx="6858000" cy="3970318"/>
          </a:xfrm>
          <a:prstGeom prst="rect">
            <a:avLst/>
          </a:prstGeom>
        </p:spPr>
        <p:txBody>
          <a:bodyPr wrap="square">
            <a:spAutoFit/>
          </a:bodyPr>
          <a:lstStyle/>
          <a:p>
            <a:pPr algn="just"/>
            <a:r>
              <a:rPr lang="ar-SA" sz="2800" dirty="0" smtClean="0"/>
              <a:t>ويعود أصل أتمتة المكاتب إلى سنة 1960 عندما ابتكرت شركة </a:t>
            </a:r>
            <a:r>
              <a:rPr lang="en-US" sz="2800" dirty="0" smtClean="0"/>
              <a:t>IBM </a:t>
            </a:r>
            <a:r>
              <a:rPr lang="ar-SA" sz="2800" dirty="0" smtClean="0"/>
              <a:t> مصطلح معالج الكلمات على فعاليات طابعاتها الكهربائية وكان سبب إطلاق هذا المصطلح هو لفت نظر الإدارة في المكاتب إلى إنتاج هذه الطابعات عند ربطها مع الحاسوب واستخدام معالج الكلمات (</a:t>
            </a:r>
            <a:r>
              <a:rPr lang="en-US" sz="2800" dirty="0" smtClean="0"/>
              <a:t>Word Processing) </a:t>
            </a:r>
            <a:r>
              <a:rPr lang="ar-SA" sz="2800" dirty="0" smtClean="0"/>
              <a:t>وأن أول برهان على أهمية ما طرحته هذه الشركة ظهر سنة 1964 عندما أنتجت هذه الشركة جهاز طرحته في الأسواق أطلق عليه اسم </a:t>
            </a:r>
            <a:r>
              <a:rPr lang="en-US" sz="2800" dirty="0" smtClean="0"/>
              <a:t>MT/ST ( </a:t>
            </a:r>
            <a:r>
              <a:rPr lang="ar-SA" sz="2800" dirty="0" smtClean="0"/>
              <a:t>الشريط الممغنط / وجهاز الطابعة المختار).</a:t>
            </a:r>
            <a:endParaRPr lang="ar-SA" sz="2800" dirty="0"/>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500" fill="hold"/>
                                        <p:tgtEl>
                                          <p:spTgt spid="9"/>
                                        </p:tgtEl>
                                        <p:attrNameLst>
                                          <p:attrName>ppt_w</p:attrName>
                                        </p:attrNameLst>
                                      </p:cBhvr>
                                      <p:tavLst>
                                        <p:tav tm="0">
                                          <p:val>
                                            <p:fltVal val="0"/>
                                          </p:val>
                                        </p:tav>
                                        <p:tav tm="100000">
                                          <p:val>
                                            <p:strVal val="#ppt_w"/>
                                          </p:val>
                                        </p:tav>
                                      </p:tavLst>
                                    </p:anim>
                                    <p:anim calcmode="lin" valueType="num">
                                      <p:cBhvr>
                                        <p:cTn id="8" dur="500" fill="hold"/>
                                        <p:tgtEl>
                                          <p:spTgt spid="9"/>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مجموعة 1"/>
          <p:cNvGrpSpPr/>
          <p:nvPr/>
        </p:nvGrpSpPr>
        <p:grpSpPr>
          <a:xfrm>
            <a:off x="-36512" y="-99392"/>
            <a:ext cx="2376264" cy="7128792"/>
            <a:chOff x="-36512" y="-99392"/>
            <a:chExt cx="2376264" cy="7128792"/>
          </a:xfrm>
        </p:grpSpPr>
        <p:pic>
          <p:nvPicPr>
            <p:cNvPr id="3" name="Picture 2" descr="C:\Users\acer\Pictures\Documents\Office Automation\lecture2\UNS37892.gif"/>
            <p:cNvPicPr>
              <a:picLocks noChangeAspect="1" noChangeArrowheads="1"/>
            </p:cNvPicPr>
            <p:nvPr/>
          </p:nvPicPr>
          <p:blipFill>
            <a:blip r:embed="rId2" cstate="print">
              <a:duotone>
                <a:schemeClr val="accent5">
                  <a:shade val="45000"/>
                  <a:satMod val="135000"/>
                </a:schemeClr>
                <a:prstClr val="white"/>
              </a:duotone>
            </a:blip>
            <a:srcRect l="51512" t="2520" r="10689" b="9281"/>
            <a:stretch>
              <a:fillRect/>
            </a:stretch>
          </p:blipFill>
          <p:spPr bwMode="auto">
            <a:xfrm>
              <a:off x="-36512" y="-99392"/>
              <a:ext cx="2376264" cy="7128792"/>
            </a:xfrm>
            <a:prstGeom prst="rect">
              <a:avLst/>
            </a:prstGeom>
            <a:noFill/>
          </p:spPr>
        </p:pic>
        <p:pic>
          <p:nvPicPr>
            <p:cNvPr id="4" name="Picture 3" descr="C:\Users\acer\Pictures\Documents\Office Automation\lecture2\offices4.jpg"/>
            <p:cNvPicPr>
              <a:picLocks noChangeAspect="1" noChangeArrowheads="1"/>
            </p:cNvPicPr>
            <p:nvPr/>
          </p:nvPicPr>
          <p:blipFill>
            <a:blip r:embed="rId3" cstate="print"/>
            <a:srcRect/>
            <a:stretch>
              <a:fillRect/>
            </a:stretch>
          </p:blipFill>
          <p:spPr bwMode="auto">
            <a:xfrm>
              <a:off x="395536" y="1628800"/>
              <a:ext cx="1368152" cy="1008112"/>
            </a:xfrm>
            <a:prstGeom prst="rect">
              <a:avLst/>
            </a:prstGeom>
            <a:noFill/>
          </p:spPr>
        </p:pic>
        <p:pic>
          <p:nvPicPr>
            <p:cNvPr id="5" name="Picture 4" descr="C:\Users\acer\Pictures\Documents\Office Automation\lecture2\large-offices-5.jpg"/>
            <p:cNvPicPr>
              <a:picLocks noChangeAspect="1" noChangeArrowheads="1"/>
            </p:cNvPicPr>
            <p:nvPr/>
          </p:nvPicPr>
          <p:blipFill>
            <a:blip r:embed="rId4" cstate="print"/>
            <a:srcRect/>
            <a:stretch>
              <a:fillRect/>
            </a:stretch>
          </p:blipFill>
          <p:spPr bwMode="auto">
            <a:xfrm>
              <a:off x="395536" y="188640"/>
              <a:ext cx="1368152" cy="1118865"/>
            </a:xfrm>
            <a:prstGeom prst="rect">
              <a:avLst/>
            </a:prstGeom>
            <a:noFill/>
          </p:spPr>
        </p:pic>
        <p:pic>
          <p:nvPicPr>
            <p:cNvPr id="6" name="Picture 2" descr="C:\Users\acer\Pictures\Documents\Office Automation\lecture2\549432-attorney-carol-stream-il-moroni-law-offices-attorney.jpg"/>
            <p:cNvPicPr>
              <a:picLocks noChangeAspect="1" noChangeArrowheads="1"/>
            </p:cNvPicPr>
            <p:nvPr/>
          </p:nvPicPr>
          <p:blipFill>
            <a:blip r:embed="rId5" cstate="print"/>
            <a:srcRect/>
            <a:stretch>
              <a:fillRect/>
            </a:stretch>
          </p:blipFill>
          <p:spPr bwMode="auto">
            <a:xfrm>
              <a:off x="395536" y="2996952"/>
              <a:ext cx="1376449" cy="1008112"/>
            </a:xfrm>
            <a:prstGeom prst="rect">
              <a:avLst/>
            </a:prstGeom>
            <a:noFill/>
          </p:spPr>
        </p:pic>
        <p:pic>
          <p:nvPicPr>
            <p:cNvPr id="7" name="Picture 3" descr="C:\Users\acer\Pictures\Documents\Office Automation\lecture1\pics\Home Office design and arrangement 2.jpg"/>
            <p:cNvPicPr>
              <a:picLocks noChangeAspect="1" noChangeArrowheads="1"/>
            </p:cNvPicPr>
            <p:nvPr/>
          </p:nvPicPr>
          <p:blipFill>
            <a:blip r:embed="rId6" cstate="print"/>
            <a:srcRect t="34372"/>
            <a:stretch>
              <a:fillRect/>
            </a:stretch>
          </p:blipFill>
          <p:spPr bwMode="auto">
            <a:xfrm>
              <a:off x="395535" y="4365104"/>
              <a:ext cx="1368153" cy="1008112"/>
            </a:xfrm>
            <a:prstGeom prst="rect">
              <a:avLst/>
            </a:prstGeom>
            <a:noFill/>
          </p:spPr>
        </p:pic>
        <p:pic>
          <p:nvPicPr>
            <p:cNvPr id="8" name="Picture 5" descr="C:\Users\acer\Pictures\Documents\Office Automation\lecture1\pics\papers.jpg"/>
            <p:cNvPicPr>
              <a:picLocks noChangeAspect="1" noChangeArrowheads="1"/>
            </p:cNvPicPr>
            <p:nvPr/>
          </p:nvPicPr>
          <p:blipFill>
            <a:blip r:embed="rId7" cstate="print"/>
            <a:srcRect/>
            <a:stretch>
              <a:fillRect/>
            </a:stretch>
          </p:blipFill>
          <p:spPr bwMode="auto">
            <a:xfrm>
              <a:off x="395536" y="5715254"/>
              <a:ext cx="1368152" cy="1026114"/>
            </a:xfrm>
            <a:prstGeom prst="rect">
              <a:avLst/>
            </a:prstGeom>
            <a:noFill/>
          </p:spPr>
        </p:pic>
      </p:grpSp>
      <p:sp>
        <p:nvSpPr>
          <p:cNvPr id="9" name="مستطيل 8"/>
          <p:cNvSpPr/>
          <p:nvPr/>
        </p:nvSpPr>
        <p:spPr>
          <a:xfrm>
            <a:off x="2195736" y="188640"/>
            <a:ext cx="6858000" cy="3539430"/>
          </a:xfrm>
          <a:prstGeom prst="rect">
            <a:avLst/>
          </a:prstGeom>
        </p:spPr>
        <p:txBody>
          <a:bodyPr wrap="square">
            <a:spAutoFit/>
          </a:bodyPr>
          <a:lstStyle/>
          <a:p>
            <a:pPr algn="just"/>
            <a:r>
              <a:rPr lang="ar-SA" sz="2800" dirty="0" smtClean="0"/>
              <a:t>حيث كانت هذه الطابعة مع شريط ممغنط فعند كتابة أي رسالة باستخدام هذه الطابعة يتم خزن الكلمات على الشريط الممغنط حيث بالإمكان طباعة هذه الرسالة بعد استرجاعها من الشريط على الطابعة بعد أن انطبع اسم وعنوان الشخص المرسل إليه وعند النظر لهذه الرسالة نجدها مطبوعة بشكل جيد وواضح وبالتأكيد هذه العملية وفرت جهد كبير وخاصة عندما يتطلب إرسال نفس الرسالة إلى عدد كبير من المرسل إليهم.</a:t>
            </a:r>
            <a:endParaRPr lang="ar-SA" sz="2800" dirty="0"/>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500" fill="hold"/>
                                        <p:tgtEl>
                                          <p:spTgt spid="9"/>
                                        </p:tgtEl>
                                        <p:attrNameLst>
                                          <p:attrName>ppt_w</p:attrName>
                                        </p:attrNameLst>
                                      </p:cBhvr>
                                      <p:tavLst>
                                        <p:tav tm="0">
                                          <p:val>
                                            <p:fltVal val="0"/>
                                          </p:val>
                                        </p:tav>
                                        <p:tav tm="100000">
                                          <p:val>
                                            <p:strVal val="#ppt_w"/>
                                          </p:val>
                                        </p:tav>
                                      </p:tavLst>
                                    </p:anim>
                                    <p:anim calcmode="lin" valueType="num">
                                      <p:cBhvr>
                                        <p:cTn id="8" dur="500" fill="hold"/>
                                        <p:tgtEl>
                                          <p:spTgt spid="9"/>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مجموعة 1"/>
          <p:cNvGrpSpPr/>
          <p:nvPr/>
        </p:nvGrpSpPr>
        <p:grpSpPr>
          <a:xfrm>
            <a:off x="-36512" y="-99392"/>
            <a:ext cx="2376264" cy="7128792"/>
            <a:chOff x="-36512" y="-99392"/>
            <a:chExt cx="2376264" cy="7128792"/>
          </a:xfrm>
        </p:grpSpPr>
        <p:pic>
          <p:nvPicPr>
            <p:cNvPr id="3" name="Picture 2" descr="C:\Users\acer\Pictures\Documents\Office Automation\lecture2\UNS37892.gif"/>
            <p:cNvPicPr>
              <a:picLocks noChangeAspect="1" noChangeArrowheads="1"/>
            </p:cNvPicPr>
            <p:nvPr/>
          </p:nvPicPr>
          <p:blipFill>
            <a:blip r:embed="rId2" cstate="print">
              <a:duotone>
                <a:schemeClr val="accent5">
                  <a:shade val="45000"/>
                  <a:satMod val="135000"/>
                </a:schemeClr>
                <a:prstClr val="white"/>
              </a:duotone>
            </a:blip>
            <a:srcRect l="51512" t="2520" r="10689" b="9281"/>
            <a:stretch>
              <a:fillRect/>
            </a:stretch>
          </p:blipFill>
          <p:spPr bwMode="auto">
            <a:xfrm>
              <a:off x="-36512" y="-99392"/>
              <a:ext cx="2376264" cy="7128792"/>
            </a:xfrm>
            <a:prstGeom prst="rect">
              <a:avLst/>
            </a:prstGeom>
            <a:noFill/>
          </p:spPr>
        </p:pic>
        <p:pic>
          <p:nvPicPr>
            <p:cNvPr id="4" name="Picture 3" descr="C:\Users\acer\Pictures\Documents\Office Automation\lecture2\offices4.jpg"/>
            <p:cNvPicPr>
              <a:picLocks noChangeAspect="1" noChangeArrowheads="1"/>
            </p:cNvPicPr>
            <p:nvPr/>
          </p:nvPicPr>
          <p:blipFill>
            <a:blip r:embed="rId3" cstate="print"/>
            <a:srcRect/>
            <a:stretch>
              <a:fillRect/>
            </a:stretch>
          </p:blipFill>
          <p:spPr bwMode="auto">
            <a:xfrm>
              <a:off x="395536" y="1628800"/>
              <a:ext cx="1368152" cy="1008112"/>
            </a:xfrm>
            <a:prstGeom prst="rect">
              <a:avLst/>
            </a:prstGeom>
            <a:noFill/>
          </p:spPr>
        </p:pic>
        <p:pic>
          <p:nvPicPr>
            <p:cNvPr id="5" name="Picture 4" descr="C:\Users\acer\Pictures\Documents\Office Automation\lecture2\large-offices-5.jpg"/>
            <p:cNvPicPr>
              <a:picLocks noChangeAspect="1" noChangeArrowheads="1"/>
            </p:cNvPicPr>
            <p:nvPr/>
          </p:nvPicPr>
          <p:blipFill>
            <a:blip r:embed="rId4" cstate="print"/>
            <a:srcRect/>
            <a:stretch>
              <a:fillRect/>
            </a:stretch>
          </p:blipFill>
          <p:spPr bwMode="auto">
            <a:xfrm>
              <a:off x="395536" y="188640"/>
              <a:ext cx="1368152" cy="1118865"/>
            </a:xfrm>
            <a:prstGeom prst="rect">
              <a:avLst/>
            </a:prstGeom>
            <a:noFill/>
          </p:spPr>
        </p:pic>
        <p:pic>
          <p:nvPicPr>
            <p:cNvPr id="6" name="Picture 2" descr="C:\Users\acer\Pictures\Documents\Office Automation\lecture2\549432-attorney-carol-stream-il-moroni-law-offices-attorney.jpg"/>
            <p:cNvPicPr>
              <a:picLocks noChangeAspect="1" noChangeArrowheads="1"/>
            </p:cNvPicPr>
            <p:nvPr/>
          </p:nvPicPr>
          <p:blipFill>
            <a:blip r:embed="rId5" cstate="print"/>
            <a:srcRect/>
            <a:stretch>
              <a:fillRect/>
            </a:stretch>
          </p:blipFill>
          <p:spPr bwMode="auto">
            <a:xfrm>
              <a:off x="395536" y="2996952"/>
              <a:ext cx="1376449" cy="1008112"/>
            </a:xfrm>
            <a:prstGeom prst="rect">
              <a:avLst/>
            </a:prstGeom>
            <a:noFill/>
          </p:spPr>
        </p:pic>
        <p:pic>
          <p:nvPicPr>
            <p:cNvPr id="7" name="Picture 3" descr="C:\Users\acer\Pictures\Documents\Office Automation\lecture1\pics\Home Office design and arrangement 2.jpg"/>
            <p:cNvPicPr>
              <a:picLocks noChangeAspect="1" noChangeArrowheads="1"/>
            </p:cNvPicPr>
            <p:nvPr/>
          </p:nvPicPr>
          <p:blipFill>
            <a:blip r:embed="rId6" cstate="print"/>
            <a:srcRect t="34372"/>
            <a:stretch>
              <a:fillRect/>
            </a:stretch>
          </p:blipFill>
          <p:spPr bwMode="auto">
            <a:xfrm>
              <a:off x="395535" y="4365104"/>
              <a:ext cx="1368153" cy="1008112"/>
            </a:xfrm>
            <a:prstGeom prst="rect">
              <a:avLst/>
            </a:prstGeom>
            <a:noFill/>
          </p:spPr>
        </p:pic>
        <p:pic>
          <p:nvPicPr>
            <p:cNvPr id="8" name="Picture 5" descr="C:\Users\acer\Pictures\Documents\Office Automation\lecture1\pics\papers.jpg"/>
            <p:cNvPicPr>
              <a:picLocks noChangeAspect="1" noChangeArrowheads="1"/>
            </p:cNvPicPr>
            <p:nvPr/>
          </p:nvPicPr>
          <p:blipFill>
            <a:blip r:embed="rId7" cstate="print"/>
            <a:srcRect/>
            <a:stretch>
              <a:fillRect/>
            </a:stretch>
          </p:blipFill>
          <p:spPr bwMode="auto">
            <a:xfrm>
              <a:off x="395536" y="5715254"/>
              <a:ext cx="1368152" cy="1026114"/>
            </a:xfrm>
            <a:prstGeom prst="rect">
              <a:avLst/>
            </a:prstGeom>
            <a:noFill/>
          </p:spPr>
        </p:pic>
      </p:grpSp>
      <p:sp>
        <p:nvSpPr>
          <p:cNvPr id="9" name="مستطيل 8"/>
          <p:cNvSpPr/>
          <p:nvPr/>
        </p:nvSpPr>
        <p:spPr>
          <a:xfrm>
            <a:off x="2178496" y="188640"/>
            <a:ext cx="6858000" cy="3539430"/>
          </a:xfrm>
          <a:prstGeom prst="rect">
            <a:avLst/>
          </a:prstGeom>
        </p:spPr>
        <p:txBody>
          <a:bodyPr wrap="square">
            <a:spAutoFit/>
          </a:bodyPr>
          <a:lstStyle/>
          <a:p>
            <a:pPr algn="ctr"/>
            <a:r>
              <a:rPr lang="ar-SA" sz="2800" dirty="0" smtClean="0"/>
              <a:t>وتوالى ظهور العديد من التقنيات التي تم استخدامها من قبل إدارة المكاتب وبدأ طموح الإدارة إلى الاستفادة من هذه التقنيات في تنظيم المكاتب وتقليل استخدام الورق إلى أقل ما يمكن وأطلق على هذا التطبيق بأتمتة المكاتب .</a:t>
            </a:r>
            <a:br>
              <a:rPr lang="ar-SA" sz="2800" dirty="0" smtClean="0"/>
            </a:br>
            <a:r>
              <a:rPr lang="ar-SA" sz="2800" dirty="0" smtClean="0"/>
              <a:t/>
            </a:r>
            <a:br>
              <a:rPr lang="ar-SA" sz="2800" dirty="0" smtClean="0"/>
            </a:br>
            <a:r>
              <a:rPr lang="ar-SA" sz="2800" dirty="0" smtClean="0"/>
              <a:t>وأتمتة المكاتب تحتوي على كل النظم الالكترونية الرسمية وغير الرسمية والتي تتعلق بالاتصالات للحصول على المعلومات من وإلى الأشخاص داخل وخارج المؤسسة.</a:t>
            </a:r>
            <a:endParaRPr lang="ar-SA" sz="2800" dirty="0"/>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500" fill="hold"/>
                                        <p:tgtEl>
                                          <p:spTgt spid="9"/>
                                        </p:tgtEl>
                                        <p:attrNameLst>
                                          <p:attrName>ppt_w</p:attrName>
                                        </p:attrNameLst>
                                      </p:cBhvr>
                                      <p:tavLst>
                                        <p:tav tm="0">
                                          <p:val>
                                            <p:fltVal val="0"/>
                                          </p:val>
                                        </p:tav>
                                        <p:tav tm="100000">
                                          <p:val>
                                            <p:strVal val="#ppt_w"/>
                                          </p:val>
                                        </p:tav>
                                      </p:tavLst>
                                    </p:anim>
                                    <p:anim calcmode="lin" valueType="num">
                                      <p:cBhvr>
                                        <p:cTn id="8" dur="500" fill="hold"/>
                                        <p:tgtEl>
                                          <p:spTgt spid="9"/>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مجموعة 1"/>
          <p:cNvGrpSpPr/>
          <p:nvPr/>
        </p:nvGrpSpPr>
        <p:grpSpPr>
          <a:xfrm>
            <a:off x="-36512" y="-99392"/>
            <a:ext cx="2376264" cy="7128792"/>
            <a:chOff x="-36512" y="-99392"/>
            <a:chExt cx="2376264" cy="7128792"/>
          </a:xfrm>
        </p:grpSpPr>
        <p:pic>
          <p:nvPicPr>
            <p:cNvPr id="3" name="Picture 2" descr="C:\Users\acer\Pictures\Documents\Office Automation\lecture2\UNS37892.gif"/>
            <p:cNvPicPr>
              <a:picLocks noChangeAspect="1" noChangeArrowheads="1"/>
            </p:cNvPicPr>
            <p:nvPr/>
          </p:nvPicPr>
          <p:blipFill>
            <a:blip r:embed="rId2" cstate="print">
              <a:duotone>
                <a:schemeClr val="accent5">
                  <a:shade val="45000"/>
                  <a:satMod val="135000"/>
                </a:schemeClr>
                <a:prstClr val="white"/>
              </a:duotone>
            </a:blip>
            <a:srcRect l="51512" t="2520" r="10689" b="9281"/>
            <a:stretch>
              <a:fillRect/>
            </a:stretch>
          </p:blipFill>
          <p:spPr bwMode="auto">
            <a:xfrm>
              <a:off x="-36512" y="-99392"/>
              <a:ext cx="2376264" cy="7128792"/>
            </a:xfrm>
            <a:prstGeom prst="rect">
              <a:avLst/>
            </a:prstGeom>
            <a:noFill/>
          </p:spPr>
        </p:pic>
        <p:pic>
          <p:nvPicPr>
            <p:cNvPr id="4" name="Picture 3" descr="C:\Users\acer\Pictures\Documents\Office Automation\lecture2\offices4.jpg"/>
            <p:cNvPicPr>
              <a:picLocks noChangeAspect="1" noChangeArrowheads="1"/>
            </p:cNvPicPr>
            <p:nvPr/>
          </p:nvPicPr>
          <p:blipFill>
            <a:blip r:embed="rId3" cstate="print"/>
            <a:srcRect/>
            <a:stretch>
              <a:fillRect/>
            </a:stretch>
          </p:blipFill>
          <p:spPr bwMode="auto">
            <a:xfrm>
              <a:off x="395536" y="1628800"/>
              <a:ext cx="1368152" cy="1008112"/>
            </a:xfrm>
            <a:prstGeom prst="rect">
              <a:avLst/>
            </a:prstGeom>
            <a:noFill/>
          </p:spPr>
        </p:pic>
        <p:pic>
          <p:nvPicPr>
            <p:cNvPr id="5" name="Picture 4" descr="C:\Users\acer\Pictures\Documents\Office Automation\lecture2\large-offices-5.jpg"/>
            <p:cNvPicPr>
              <a:picLocks noChangeAspect="1" noChangeArrowheads="1"/>
            </p:cNvPicPr>
            <p:nvPr/>
          </p:nvPicPr>
          <p:blipFill>
            <a:blip r:embed="rId4" cstate="print"/>
            <a:srcRect/>
            <a:stretch>
              <a:fillRect/>
            </a:stretch>
          </p:blipFill>
          <p:spPr bwMode="auto">
            <a:xfrm>
              <a:off x="395536" y="188640"/>
              <a:ext cx="1368152" cy="1118865"/>
            </a:xfrm>
            <a:prstGeom prst="rect">
              <a:avLst/>
            </a:prstGeom>
            <a:noFill/>
          </p:spPr>
        </p:pic>
        <p:pic>
          <p:nvPicPr>
            <p:cNvPr id="6" name="Picture 2" descr="C:\Users\acer\Pictures\Documents\Office Automation\lecture2\549432-attorney-carol-stream-il-moroni-law-offices-attorney.jpg"/>
            <p:cNvPicPr>
              <a:picLocks noChangeAspect="1" noChangeArrowheads="1"/>
            </p:cNvPicPr>
            <p:nvPr/>
          </p:nvPicPr>
          <p:blipFill>
            <a:blip r:embed="rId5" cstate="print"/>
            <a:srcRect/>
            <a:stretch>
              <a:fillRect/>
            </a:stretch>
          </p:blipFill>
          <p:spPr bwMode="auto">
            <a:xfrm>
              <a:off x="395536" y="2996952"/>
              <a:ext cx="1376449" cy="1008112"/>
            </a:xfrm>
            <a:prstGeom prst="rect">
              <a:avLst/>
            </a:prstGeom>
            <a:noFill/>
          </p:spPr>
        </p:pic>
        <p:pic>
          <p:nvPicPr>
            <p:cNvPr id="7" name="Picture 3" descr="C:\Users\acer\Pictures\Documents\Office Automation\lecture1\pics\Home Office design and arrangement 2.jpg"/>
            <p:cNvPicPr>
              <a:picLocks noChangeAspect="1" noChangeArrowheads="1"/>
            </p:cNvPicPr>
            <p:nvPr/>
          </p:nvPicPr>
          <p:blipFill>
            <a:blip r:embed="rId6" cstate="print"/>
            <a:srcRect t="34372"/>
            <a:stretch>
              <a:fillRect/>
            </a:stretch>
          </p:blipFill>
          <p:spPr bwMode="auto">
            <a:xfrm>
              <a:off x="395535" y="4365104"/>
              <a:ext cx="1368153" cy="1008112"/>
            </a:xfrm>
            <a:prstGeom prst="rect">
              <a:avLst/>
            </a:prstGeom>
            <a:noFill/>
          </p:spPr>
        </p:pic>
        <p:pic>
          <p:nvPicPr>
            <p:cNvPr id="8" name="Picture 5" descr="C:\Users\acer\Pictures\Documents\Office Automation\lecture1\pics\papers.jpg"/>
            <p:cNvPicPr>
              <a:picLocks noChangeAspect="1" noChangeArrowheads="1"/>
            </p:cNvPicPr>
            <p:nvPr/>
          </p:nvPicPr>
          <p:blipFill>
            <a:blip r:embed="rId7" cstate="print"/>
            <a:srcRect/>
            <a:stretch>
              <a:fillRect/>
            </a:stretch>
          </p:blipFill>
          <p:spPr bwMode="auto">
            <a:xfrm>
              <a:off x="395536" y="5715254"/>
              <a:ext cx="1368152" cy="1026114"/>
            </a:xfrm>
            <a:prstGeom prst="rect">
              <a:avLst/>
            </a:prstGeom>
            <a:noFill/>
          </p:spPr>
        </p:pic>
      </p:grpSp>
      <p:sp>
        <p:nvSpPr>
          <p:cNvPr id="10" name="مستطيل 9"/>
          <p:cNvSpPr/>
          <p:nvPr/>
        </p:nvSpPr>
        <p:spPr>
          <a:xfrm>
            <a:off x="2267744" y="188640"/>
            <a:ext cx="6696744" cy="1323439"/>
          </a:xfrm>
          <a:prstGeom prst="rect">
            <a:avLst/>
          </a:prstGeom>
          <a:noFill/>
        </p:spPr>
        <p:txBody>
          <a:bodyPr wrap="square" lIns="91440" tIns="45720" rIns="91440" bIns="45720">
            <a:spAutoFit/>
          </a:bodyPr>
          <a:lstStyle/>
          <a:p>
            <a:pPr algn="ctr"/>
            <a:r>
              <a:rPr lang="ar-SA" sz="4000" b="1" dirty="0" smtClean="0">
                <a:ln w="18000">
                  <a:solidFill>
                    <a:schemeClr val="accent5">
                      <a:lumMod val="60000"/>
                      <a:lumOff val="40000"/>
                    </a:schemeClr>
                  </a:solidFill>
                  <a:prstDash val="solid"/>
                  <a:miter lim="800000"/>
                </a:ln>
                <a:solidFill>
                  <a:schemeClr val="accent5">
                    <a:lumMod val="60000"/>
                    <a:lumOff val="40000"/>
                  </a:schemeClr>
                </a:solidFill>
                <a:effectLst>
                  <a:glow rad="228600">
                    <a:srgbClr val="663300">
                      <a:alpha val="40000"/>
                    </a:srgbClr>
                  </a:glow>
                  <a:outerShdw blurRad="25500" dist="23000" dir="7020000" algn="tl">
                    <a:srgbClr val="000000">
                      <a:alpha val="50000"/>
                    </a:srgbClr>
                  </a:outerShdw>
                </a:effectLst>
              </a:rPr>
              <a:t>كيف تطبق أتمتة المكاتب في المنظمات الإدارية</a:t>
            </a:r>
            <a:endParaRPr lang="ar-SA" sz="4000" b="1" dirty="0">
              <a:ln w="18000">
                <a:solidFill>
                  <a:schemeClr val="accent5">
                    <a:lumMod val="60000"/>
                    <a:lumOff val="40000"/>
                  </a:schemeClr>
                </a:solidFill>
                <a:prstDash val="solid"/>
                <a:miter lim="800000"/>
              </a:ln>
              <a:solidFill>
                <a:schemeClr val="accent5">
                  <a:lumMod val="60000"/>
                  <a:lumOff val="40000"/>
                </a:schemeClr>
              </a:solidFill>
              <a:effectLst>
                <a:glow rad="228600">
                  <a:srgbClr val="663300">
                    <a:alpha val="40000"/>
                  </a:srgbClr>
                </a:glow>
                <a:outerShdw blurRad="25500" dist="23000" dir="7020000" algn="tl">
                  <a:srgbClr val="000000">
                    <a:alpha val="50000"/>
                  </a:srgbClr>
                </a:outerShdw>
              </a:effectLst>
            </a:endParaRPr>
          </a:p>
        </p:txBody>
      </p:sp>
      <p:sp>
        <p:nvSpPr>
          <p:cNvPr id="11" name="عنصر نائب للمحتوى 2"/>
          <p:cNvSpPr txBox="1">
            <a:spLocks/>
          </p:cNvSpPr>
          <p:nvPr/>
        </p:nvSpPr>
        <p:spPr>
          <a:xfrm>
            <a:off x="2195736" y="1935480"/>
            <a:ext cx="6912768" cy="4389120"/>
          </a:xfrm>
          <a:prstGeom prst="rect">
            <a:avLst/>
          </a:prstGeom>
        </p:spPr>
        <p:txBody>
          <a:bodyPr/>
          <a:lstStyle/>
          <a:p>
            <a:pPr marL="342900" marR="0" lvl="0" indent="-342900" algn="r" defTabSz="914400" rtl="1" eaLnBrk="1" fontAlgn="auto" latinLnBrk="0" hangingPunct="1">
              <a:lnSpc>
                <a:spcPct val="100000"/>
              </a:lnSpc>
              <a:spcBef>
                <a:spcPct val="20000"/>
              </a:spcBef>
              <a:spcAft>
                <a:spcPts val="0"/>
              </a:spcAft>
              <a:buClrTx/>
              <a:buSzTx/>
              <a:buFont typeface="Arial" pitchFamily="34" charset="0"/>
              <a:buChar char="•"/>
              <a:tabLst/>
              <a:defRPr/>
            </a:pPr>
            <a:r>
              <a:rPr kumimoji="0" lang="ar-SA" sz="3200" b="0" i="0" u="none" strike="noStrike" kern="1200" cap="none" spc="0" normalizeH="0" baseline="0" noProof="0" dirty="0" smtClean="0">
                <a:ln>
                  <a:noFill/>
                </a:ln>
                <a:solidFill>
                  <a:schemeClr val="tx1"/>
                </a:solidFill>
                <a:effectLst/>
                <a:uLnTx/>
                <a:uFillTx/>
                <a:latin typeface="+mn-lt"/>
                <a:ea typeface="+mn-ea"/>
                <a:cs typeface="+mn-cs"/>
              </a:rPr>
              <a:t>لتطبيق أتمتة المكاتب نتبع الخطوات الأولية التالية:</a:t>
            </a:r>
          </a:p>
          <a:p>
            <a:pPr marL="342900" marR="0" lvl="0" indent="-342900" algn="r" defTabSz="914400" rtl="1" eaLnBrk="1" fontAlgn="auto" latinLnBrk="0" hangingPunct="1">
              <a:lnSpc>
                <a:spcPct val="100000"/>
              </a:lnSpc>
              <a:spcBef>
                <a:spcPct val="20000"/>
              </a:spcBef>
              <a:spcAft>
                <a:spcPts val="0"/>
              </a:spcAft>
              <a:buClrTx/>
              <a:buSzTx/>
              <a:buFont typeface="Arial" pitchFamily="34" charset="0"/>
              <a:buNone/>
              <a:tabLst/>
              <a:defRPr/>
            </a:pPr>
            <a:r>
              <a:rPr kumimoji="0" lang="ar-SA" sz="3200" b="0" i="0" u="none" strike="noStrike" kern="1200" cap="none" spc="0" normalizeH="0" baseline="0" noProof="0" dirty="0" smtClean="0">
                <a:ln>
                  <a:noFill/>
                </a:ln>
                <a:solidFill>
                  <a:schemeClr val="tx1"/>
                </a:solidFill>
                <a:effectLst/>
                <a:uLnTx/>
                <a:uFillTx/>
                <a:latin typeface="+mn-lt"/>
                <a:ea typeface="+mn-ea"/>
                <a:cs typeface="+mn-cs"/>
              </a:rPr>
              <a:t/>
            </a:r>
            <a:br>
              <a:rPr kumimoji="0" lang="ar-SA" sz="3200" b="0" i="0" u="none" strike="noStrike" kern="1200" cap="none" spc="0" normalizeH="0" baseline="0" noProof="0" dirty="0" smtClean="0">
                <a:ln>
                  <a:noFill/>
                </a:ln>
                <a:solidFill>
                  <a:schemeClr val="tx1"/>
                </a:solidFill>
                <a:effectLst/>
                <a:uLnTx/>
                <a:uFillTx/>
                <a:latin typeface="+mn-lt"/>
                <a:ea typeface="+mn-ea"/>
                <a:cs typeface="+mn-cs"/>
              </a:rPr>
            </a:br>
            <a:r>
              <a:rPr kumimoji="0" lang="ar-SA" sz="3200" b="0" i="0" u="none" strike="noStrike" kern="1200" cap="none" spc="0" normalizeH="0" baseline="0" noProof="0" dirty="0" smtClean="0">
                <a:ln>
                  <a:noFill/>
                </a:ln>
                <a:solidFill>
                  <a:schemeClr val="accent5">
                    <a:lumMod val="75000"/>
                  </a:schemeClr>
                </a:solidFill>
                <a:effectLst/>
                <a:uLnTx/>
                <a:uFillTx/>
                <a:latin typeface="+mn-lt"/>
                <a:ea typeface="+mn-ea"/>
                <a:cs typeface="+mn-cs"/>
              </a:rPr>
              <a:t>1. الدراسة الأولية :</a:t>
            </a:r>
            <a:r>
              <a:rPr kumimoji="0" lang="ar-SA" sz="3200" b="0" i="0" u="none" strike="noStrike" kern="1200" cap="none" spc="0" normalizeH="0" baseline="0" noProof="0" dirty="0" smtClean="0">
                <a:ln>
                  <a:noFill/>
                </a:ln>
                <a:solidFill>
                  <a:schemeClr val="tx1"/>
                </a:solidFill>
                <a:effectLst/>
                <a:uLnTx/>
                <a:uFillTx/>
                <a:latin typeface="+mn-lt"/>
                <a:ea typeface="+mn-ea"/>
                <a:cs typeface="+mn-cs"/>
              </a:rPr>
              <a:t/>
            </a:r>
            <a:br>
              <a:rPr kumimoji="0" lang="ar-SA" sz="3200" b="0" i="0" u="none" strike="noStrike" kern="1200" cap="none" spc="0" normalizeH="0" baseline="0" noProof="0" dirty="0" smtClean="0">
                <a:ln>
                  <a:noFill/>
                </a:ln>
                <a:solidFill>
                  <a:schemeClr val="tx1"/>
                </a:solidFill>
                <a:effectLst/>
                <a:uLnTx/>
                <a:uFillTx/>
                <a:latin typeface="+mn-lt"/>
                <a:ea typeface="+mn-ea"/>
                <a:cs typeface="+mn-cs"/>
              </a:rPr>
            </a:br>
            <a:r>
              <a:rPr kumimoji="0" lang="ar-SA" sz="3200" b="0" i="0" u="none" strike="noStrike" kern="1200" cap="none" spc="0" normalizeH="0" baseline="0" noProof="0" dirty="0" smtClean="0">
                <a:ln>
                  <a:noFill/>
                </a:ln>
                <a:solidFill>
                  <a:schemeClr val="tx1"/>
                </a:solidFill>
                <a:effectLst/>
                <a:uLnTx/>
                <a:uFillTx/>
                <a:latin typeface="+mn-lt"/>
                <a:ea typeface="+mn-ea"/>
                <a:cs typeface="+mn-cs"/>
              </a:rPr>
              <a:t>عند التفكير بإدخال تكنولوجيا جديدة للمكتب لغرض أتمتة يتطلب إعداد دراسة أولية لمعرفة واقع الحال داخل المكتب وعند الانتهاء من إعدادها الوصول إلى أحد القرارات التالية :</a:t>
            </a:r>
            <a:br>
              <a:rPr kumimoji="0" lang="ar-SA" sz="3200" b="0" i="0" u="none" strike="noStrike" kern="1200" cap="none" spc="0" normalizeH="0" baseline="0" noProof="0" dirty="0" smtClean="0">
                <a:ln>
                  <a:noFill/>
                </a:ln>
                <a:solidFill>
                  <a:schemeClr val="tx1"/>
                </a:solidFill>
                <a:effectLst/>
                <a:uLnTx/>
                <a:uFillTx/>
                <a:latin typeface="+mn-lt"/>
                <a:ea typeface="+mn-ea"/>
                <a:cs typeface="+mn-cs"/>
              </a:rPr>
            </a:br>
            <a:r>
              <a:rPr kumimoji="0" lang="ar-SA" sz="3200" b="0" i="0" u="none" strike="noStrike" kern="1200" cap="none" spc="0" normalizeH="0" baseline="0" noProof="0" dirty="0" smtClean="0">
                <a:ln>
                  <a:noFill/>
                </a:ln>
                <a:solidFill>
                  <a:schemeClr val="tx1"/>
                </a:solidFill>
                <a:effectLst/>
                <a:uLnTx/>
                <a:uFillTx/>
                <a:latin typeface="+mn-lt"/>
                <a:ea typeface="+mn-ea"/>
                <a:cs typeface="+mn-cs"/>
              </a:rPr>
              <a:t/>
            </a:r>
            <a:br>
              <a:rPr kumimoji="0" lang="ar-SA" sz="3200" b="0" i="0" u="none" strike="noStrike" kern="1200" cap="none" spc="0" normalizeH="0" baseline="0" noProof="0" dirty="0" smtClean="0">
                <a:ln>
                  <a:noFill/>
                </a:ln>
                <a:solidFill>
                  <a:schemeClr val="tx1"/>
                </a:solidFill>
                <a:effectLst/>
                <a:uLnTx/>
                <a:uFillTx/>
                <a:latin typeface="+mn-lt"/>
                <a:ea typeface="+mn-ea"/>
                <a:cs typeface="+mn-cs"/>
              </a:rPr>
            </a:br>
            <a:endParaRPr kumimoji="0" lang="ar-SA" sz="3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from="(-#ppt_w/2)" to="(#ppt_x)" calcmode="lin" valueType="num">
                                      <p:cBhvr>
                                        <p:cTn id="7" dur="600" fill="hold">
                                          <p:stCondLst>
                                            <p:cond delay="0"/>
                                          </p:stCondLst>
                                        </p:cTn>
                                        <p:tgtEl>
                                          <p:spTgt spid="10"/>
                                        </p:tgtEl>
                                        <p:attrNameLst>
                                          <p:attrName>ppt_x</p:attrName>
                                        </p:attrNameLst>
                                      </p:cBhvr>
                                    </p:anim>
                                    <p:anim from="0" to="-1.0" calcmode="lin" valueType="num">
                                      <p:cBhvr>
                                        <p:cTn id="8" dur="200" decel="50000" autoRev="1" fill="hold">
                                          <p:stCondLst>
                                            <p:cond delay="600"/>
                                          </p:stCondLst>
                                        </p:cTn>
                                        <p:tgtEl>
                                          <p:spTgt spid="10"/>
                                        </p:tgtEl>
                                        <p:attrNameLst>
                                          <p:attrName>xshear</p:attrName>
                                        </p:attrNameLst>
                                      </p:cBhvr>
                                    </p:anim>
                                    <p:animScale>
                                      <p:cBhvr>
                                        <p:cTn id="9" dur="200" decel="100000" autoRev="1" fill="hold">
                                          <p:stCondLst>
                                            <p:cond delay="600"/>
                                          </p:stCondLst>
                                        </p:cTn>
                                        <p:tgtEl>
                                          <p:spTgt spid="10"/>
                                        </p:tgtEl>
                                      </p:cBhvr>
                                      <p:from x="100000" y="100000"/>
                                      <p:to x="80000" y="100000"/>
                                    </p:animScale>
                                    <p:anim by="(#ppt_h/3+#ppt_w*0.1)" calcmode="lin" valueType="num">
                                      <p:cBhvr additive="sum">
                                        <p:cTn id="10" dur="200" decel="100000" autoRev="1" fill="hold">
                                          <p:stCondLst>
                                            <p:cond delay="600"/>
                                          </p:stCondLst>
                                        </p:cTn>
                                        <p:tgtEl>
                                          <p:spTgt spid="10"/>
                                        </p:tgtEl>
                                        <p:attrNameLst>
                                          <p:attrName>ppt_x</p:attrName>
                                        </p:attrNameLst>
                                      </p:cBhvr>
                                    </p:anim>
                                  </p:childTnLst>
                                </p:cTn>
                              </p:par>
                            </p:childTnLst>
                          </p:cTn>
                        </p:par>
                      </p:childTnLst>
                    </p:cTn>
                  </p:par>
                  <p:par>
                    <p:cTn id="11" fill="hold">
                      <p:stCondLst>
                        <p:cond delay="indefinite"/>
                      </p:stCondLst>
                      <p:childTnLst>
                        <p:par>
                          <p:cTn id="12" fill="hold">
                            <p:stCondLst>
                              <p:cond delay="0"/>
                            </p:stCondLst>
                            <p:childTnLst>
                              <p:par>
                                <p:cTn id="13" presetID="34"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anim from="(-#ppt_w/2)" to="(#ppt_x)" calcmode="lin" valueType="num">
                                      <p:cBhvr>
                                        <p:cTn id="15" dur="600" fill="hold">
                                          <p:stCondLst>
                                            <p:cond delay="0"/>
                                          </p:stCondLst>
                                        </p:cTn>
                                        <p:tgtEl>
                                          <p:spTgt spid="11"/>
                                        </p:tgtEl>
                                        <p:attrNameLst>
                                          <p:attrName>ppt_x</p:attrName>
                                        </p:attrNameLst>
                                      </p:cBhvr>
                                    </p:anim>
                                    <p:anim from="0" to="-1.0" calcmode="lin" valueType="num">
                                      <p:cBhvr>
                                        <p:cTn id="16" dur="200" decel="50000" autoRev="1" fill="hold">
                                          <p:stCondLst>
                                            <p:cond delay="600"/>
                                          </p:stCondLst>
                                        </p:cTn>
                                        <p:tgtEl>
                                          <p:spTgt spid="11"/>
                                        </p:tgtEl>
                                        <p:attrNameLst>
                                          <p:attrName>xshear</p:attrName>
                                        </p:attrNameLst>
                                      </p:cBhvr>
                                    </p:anim>
                                    <p:animScale>
                                      <p:cBhvr>
                                        <p:cTn id="17" dur="200" decel="100000" autoRev="1" fill="hold">
                                          <p:stCondLst>
                                            <p:cond delay="600"/>
                                          </p:stCondLst>
                                        </p:cTn>
                                        <p:tgtEl>
                                          <p:spTgt spid="11"/>
                                        </p:tgtEl>
                                      </p:cBhvr>
                                      <p:from x="100000" y="100000"/>
                                      <p:to x="80000" y="100000"/>
                                    </p:animScale>
                                    <p:anim by="(#ppt_h/3+#ppt_w*0.1)" calcmode="lin" valueType="num">
                                      <p:cBhvr additive="sum">
                                        <p:cTn id="18" dur="200" decel="100000" autoRev="1" fill="hold">
                                          <p:stCondLst>
                                            <p:cond delay="600"/>
                                          </p:stCondLst>
                                        </p:cTn>
                                        <p:tgtEl>
                                          <p:spTgt spid="11"/>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مجموعة 1"/>
          <p:cNvGrpSpPr/>
          <p:nvPr/>
        </p:nvGrpSpPr>
        <p:grpSpPr>
          <a:xfrm>
            <a:off x="-36512" y="-99392"/>
            <a:ext cx="2376264" cy="7128792"/>
            <a:chOff x="-36512" y="-99392"/>
            <a:chExt cx="2376264" cy="7128792"/>
          </a:xfrm>
        </p:grpSpPr>
        <p:pic>
          <p:nvPicPr>
            <p:cNvPr id="3" name="Picture 2" descr="C:\Users\acer\Pictures\Documents\Office Automation\lecture2\UNS37892.gif"/>
            <p:cNvPicPr>
              <a:picLocks noChangeAspect="1" noChangeArrowheads="1"/>
            </p:cNvPicPr>
            <p:nvPr/>
          </p:nvPicPr>
          <p:blipFill>
            <a:blip r:embed="rId2" cstate="print">
              <a:duotone>
                <a:schemeClr val="accent5">
                  <a:shade val="45000"/>
                  <a:satMod val="135000"/>
                </a:schemeClr>
                <a:prstClr val="white"/>
              </a:duotone>
            </a:blip>
            <a:srcRect l="51512" t="2520" r="10689" b="9281"/>
            <a:stretch>
              <a:fillRect/>
            </a:stretch>
          </p:blipFill>
          <p:spPr bwMode="auto">
            <a:xfrm>
              <a:off x="-36512" y="-99392"/>
              <a:ext cx="2376264" cy="7128792"/>
            </a:xfrm>
            <a:prstGeom prst="rect">
              <a:avLst/>
            </a:prstGeom>
            <a:noFill/>
          </p:spPr>
        </p:pic>
        <p:pic>
          <p:nvPicPr>
            <p:cNvPr id="4" name="Picture 3" descr="C:\Users\acer\Pictures\Documents\Office Automation\lecture2\offices4.jpg"/>
            <p:cNvPicPr>
              <a:picLocks noChangeAspect="1" noChangeArrowheads="1"/>
            </p:cNvPicPr>
            <p:nvPr/>
          </p:nvPicPr>
          <p:blipFill>
            <a:blip r:embed="rId3" cstate="print"/>
            <a:srcRect/>
            <a:stretch>
              <a:fillRect/>
            </a:stretch>
          </p:blipFill>
          <p:spPr bwMode="auto">
            <a:xfrm>
              <a:off x="395536" y="1628800"/>
              <a:ext cx="1368152" cy="1008112"/>
            </a:xfrm>
            <a:prstGeom prst="rect">
              <a:avLst/>
            </a:prstGeom>
            <a:noFill/>
          </p:spPr>
        </p:pic>
        <p:pic>
          <p:nvPicPr>
            <p:cNvPr id="5" name="Picture 4" descr="C:\Users\acer\Pictures\Documents\Office Automation\lecture2\large-offices-5.jpg"/>
            <p:cNvPicPr>
              <a:picLocks noChangeAspect="1" noChangeArrowheads="1"/>
            </p:cNvPicPr>
            <p:nvPr/>
          </p:nvPicPr>
          <p:blipFill>
            <a:blip r:embed="rId4" cstate="print"/>
            <a:srcRect/>
            <a:stretch>
              <a:fillRect/>
            </a:stretch>
          </p:blipFill>
          <p:spPr bwMode="auto">
            <a:xfrm>
              <a:off x="395536" y="188640"/>
              <a:ext cx="1368152" cy="1118865"/>
            </a:xfrm>
            <a:prstGeom prst="rect">
              <a:avLst/>
            </a:prstGeom>
            <a:noFill/>
          </p:spPr>
        </p:pic>
        <p:pic>
          <p:nvPicPr>
            <p:cNvPr id="6" name="Picture 2" descr="C:\Users\acer\Pictures\Documents\Office Automation\lecture2\549432-attorney-carol-stream-il-moroni-law-offices-attorney.jpg"/>
            <p:cNvPicPr>
              <a:picLocks noChangeAspect="1" noChangeArrowheads="1"/>
            </p:cNvPicPr>
            <p:nvPr/>
          </p:nvPicPr>
          <p:blipFill>
            <a:blip r:embed="rId5" cstate="print"/>
            <a:srcRect/>
            <a:stretch>
              <a:fillRect/>
            </a:stretch>
          </p:blipFill>
          <p:spPr bwMode="auto">
            <a:xfrm>
              <a:off x="395536" y="2996952"/>
              <a:ext cx="1376449" cy="1008112"/>
            </a:xfrm>
            <a:prstGeom prst="rect">
              <a:avLst/>
            </a:prstGeom>
            <a:noFill/>
          </p:spPr>
        </p:pic>
        <p:pic>
          <p:nvPicPr>
            <p:cNvPr id="7" name="Picture 3" descr="C:\Users\acer\Pictures\Documents\Office Automation\lecture1\pics\Home Office design and arrangement 2.jpg"/>
            <p:cNvPicPr>
              <a:picLocks noChangeAspect="1" noChangeArrowheads="1"/>
            </p:cNvPicPr>
            <p:nvPr/>
          </p:nvPicPr>
          <p:blipFill>
            <a:blip r:embed="rId6" cstate="print"/>
            <a:srcRect t="34372"/>
            <a:stretch>
              <a:fillRect/>
            </a:stretch>
          </p:blipFill>
          <p:spPr bwMode="auto">
            <a:xfrm>
              <a:off x="395535" y="4365104"/>
              <a:ext cx="1368153" cy="1008112"/>
            </a:xfrm>
            <a:prstGeom prst="rect">
              <a:avLst/>
            </a:prstGeom>
            <a:noFill/>
          </p:spPr>
        </p:pic>
        <p:pic>
          <p:nvPicPr>
            <p:cNvPr id="8" name="Picture 5" descr="C:\Users\acer\Pictures\Documents\Office Automation\lecture1\pics\papers.jpg"/>
            <p:cNvPicPr>
              <a:picLocks noChangeAspect="1" noChangeArrowheads="1"/>
            </p:cNvPicPr>
            <p:nvPr/>
          </p:nvPicPr>
          <p:blipFill>
            <a:blip r:embed="rId7" cstate="print"/>
            <a:srcRect/>
            <a:stretch>
              <a:fillRect/>
            </a:stretch>
          </p:blipFill>
          <p:spPr bwMode="auto">
            <a:xfrm>
              <a:off x="395536" y="5715254"/>
              <a:ext cx="1368152" cy="1026114"/>
            </a:xfrm>
            <a:prstGeom prst="rect">
              <a:avLst/>
            </a:prstGeom>
            <a:noFill/>
          </p:spPr>
        </p:pic>
      </p:grpSp>
      <p:sp>
        <p:nvSpPr>
          <p:cNvPr id="9" name="مستطيل 8"/>
          <p:cNvSpPr/>
          <p:nvPr/>
        </p:nvSpPr>
        <p:spPr>
          <a:xfrm>
            <a:off x="2267744" y="895360"/>
            <a:ext cx="6840760" cy="2677656"/>
          </a:xfrm>
          <a:prstGeom prst="rect">
            <a:avLst/>
          </a:prstGeom>
        </p:spPr>
        <p:txBody>
          <a:bodyPr wrap="square">
            <a:spAutoFit/>
          </a:bodyPr>
          <a:lstStyle/>
          <a:p>
            <a:pPr algn="ctr"/>
            <a:r>
              <a:rPr lang="ar-SA" sz="2800" dirty="0" smtClean="0"/>
              <a:t>أ‌- هل يحتاج المكتب إلى أتمتة ؟</a:t>
            </a:r>
            <a:br>
              <a:rPr lang="ar-SA" sz="2800" dirty="0" smtClean="0"/>
            </a:br>
            <a:r>
              <a:rPr lang="ar-SA" sz="2800" dirty="0" smtClean="0"/>
              <a:t/>
            </a:r>
            <a:br>
              <a:rPr lang="ar-SA" sz="2800" dirty="0" smtClean="0"/>
            </a:br>
            <a:r>
              <a:rPr lang="ar-SA" sz="2800" dirty="0" smtClean="0"/>
              <a:t>ب‌- وجود أتمتة سابقة ولكن تحتاج إلى تطوير ينسجم مع التكنولوجيا الحالية.</a:t>
            </a:r>
            <a:br>
              <a:rPr lang="ar-SA" sz="2800" dirty="0" smtClean="0"/>
            </a:br>
            <a:r>
              <a:rPr lang="ar-SA" sz="2800" dirty="0" smtClean="0"/>
              <a:t/>
            </a:r>
            <a:br>
              <a:rPr lang="ar-SA" sz="2800" dirty="0" smtClean="0"/>
            </a:br>
            <a:r>
              <a:rPr lang="ar-SA" sz="2800" dirty="0" smtClean="0"/>
              <a:t>ج - عدم الحاجة إلى الأتمتة لأنها غير اقتصادية.</a:t>
            </a: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from="(-#ppt_w/2)" to="(#ppt_x)" calcmode="lin" valueType="num">
                                      <p:cBhvr>
                                        <p:cTn id="7" dur="600" fill="hold">
                                          <p:stCondLst>
                                            <p:cond delay="0"/>
                                          </p:stCondLst>
                                        </p:cTn>
                                        <p:tgtEl>
                                          <p:spTgt spid="9"/>
                                        </p:tgtEl>
                                        <p:attrNameLst>
                                          <p:attrName>ppt_x</p:attrName>
                                        </p:attrNameLst>
                                      </p:cBhvr>
                                    </p:anim>
                                    <p:anim from="0" to="-1.0" calcmode="lin" valueType="num">
                                      <p:cBhvr>
                                        <p:cTn id="8" dur="200" decel="50000" autoRev="1" fill="hold">
                                          <p:stCondLst>
                                            <p:cond delay="600"/>
                                          </p:stCondLst>
                                        </p:cTn>
                                        <p:tgtEl>
                                          <p:spTgt spid="9"/>
                                        </p:tgtEl>
                                        <p:attrNameLst>
                                          <p:attrName>xshear</p:attrName>
                                        </p:attrNameLst>
                                      </p:cBhvr>
                                    </p:anim>
                                    <p:animScale>
                                      <p:cBhvr>
                                        <p:cTn id="9" dur="200" decel="100000" autoRev="1" fill="hold">
                                          <p:stCondLst>
                                            <p:cond delay="600"/>
                                          </p:stCondLst>
                                        </p:cTn>
                                        <p:tgtEl>
                                          <p:spTgt spid="9"/>
                                        </p:tgtEl>
                                      </p:cBhvr>
                                      <p:from x="100000" y="100000"/>
                                      <p:to x="80000" y="100000"/>
                                    </p:animScale>
                                    <p:anim by="(#ppt_h/3+#ppt_w*0.1)" calcmode="lin" valueType="num">
                                      <p:cBhvr additive="sum">
                                        <p:cTn id="10" dur="200" decel="100000" autoRev="1" fill="hold">
                                          <p:stCondLst>
                                            <p:cond delay="600"/>
                                          </p:stCondLst>
                                        </p:cTn>
                                        <p:tgtEl>
                                          <p:spTgt spid="9"/>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مجموعة 1"/>
          <p:cNvGrpSpPr/>
          <p:nvPr/>
        </p:nvGrpSpPr>
        <p:grpSpPr>
          <a:xfrm>
            <a:off x="-36512" y="-99392"/>
            <a:ext cx="2376264" cy="7128792"/>
            <a:chOff x="-36512" y="-99392"/>
            <a:chExt cx="2376264" cy="7128792"/>
          </a:xfrm>
        </p:grpSpPr>
        <p:pic>
          <p:nvPicPr>
            <p:cNvPr id="3" name="Picture 2" descr="C:\Users\acer\Pictures\Documents\Office Automation\lecture2\UNS37892.gif"/>
            <p:cNvPicPr>
              <a:picLocks noChangeAspect="1" noChangeArrowheads="1"/>
            </p:cNvPicPr>
            <p:nvPr/>
          </p:nvPicPr>
          <p:blipFill>
            <a:blip r:embed="rId2" cstate="print">
              <a:duotone>
                <a:schemeClr val="accent5">
                  <a:shade val="45000"/>
                  <a:satMod val="135000"/>
                </a:schemeClr>
                <a:prstClr val="white"/>
              </a:duotone>
            </a:blip>
            <a:srcRect l="51512" t="2520" r="10689" b="9281"/>
            <a:stretch>
              <a:fillRect/>
            </a:stretch>
          </p:blipFill>
          <p:spPr bwMode="auto">
            <a:xfrm>
              <a:off x="-36512" y="-99392"/>
              <a:ext cx="2376264" cy="7128792"/>
            </a:xfrm>
            <a:prstGeom prst="rect">
              <a:avLst/>
            </a:prstGeom>
            <a:noFill/>
          </p:spPr>
        </p:pic>
        <p:pic>
          <p:nvPicPr>
            <p:cNvPr id="4" name="Picture 3" descr="C:\Users\acer\Pictures\Documents\Office Automation\lecture2\offices4.jpg"/>
            <p:cNvPicPr>
              <a:picLocks noChangeAspect="1" noChangeArrowheads="1"/>
            </p:cNvPicPr>
            <p:nvPr/>
          </p:nvPicPr>
          <p:blipFill>
            <a:blip r:embed="rId3" cstate="print"/>
            <a:srcRect/>
            <a:stretch>
              <a:fillRect/>
            </a:stretch>
          </p:blipFill>
          <p:spPr bwMode="auto">
            <a:xfrm>
              <a:off x="395536" y="1628800"/>
              <a:ext cx="1368152" cy="1008112"/>
            </a:xfrm>
            <a:prstGeom prst="rect">
              <a:avLst/>
            </a:prstGeom>
            <a:noFill/>
          </p:spPr>
        </p:pic>
        <p:pic>
          <p:nvPicPr>
            <p:cNvPr id="5" name="Picture 4" descr="C:\Users\acer\Pictures\Documents\Office Automation\lecture2\large-offices-5.jpg"/>
            <p:cNvPicPr>
              <a:picLocks noChangeAspect="1" noChangeArrowheads="1"/>
            </p:cNvPicPr>
            <p:nvPr/>
          </p:nvPicPr>
          <p:blipFill>
            <a:blip r:embed="rId4" cstate="print"/>
            <a:srcRect/>
            <a:stretch>
              <a:fillRect/>
            </a:stretch>
          </p:blipFill>
          <p:spPr bwMode="auto">
            <a:xfrm>
              <a:off x="395536" y="188640"/>
              <a:ext cx="1368152" cy="1118865"/>
            </a:xfrm>
            <a:prstGeom prst="rect">
              <a:avLst/>
            </a:prstGeom>
            <a:noFill/>
          </p:spPr>
        </p:pic>
        <p:pic>
          <p:nvPicPr>
            <p:cNvPr id="6" name="Picture 2" descr="C:\Users\acer\Pictures\Documents\Office Automation\lecture2\549432-attorney-carol-stream-il-moroni-law-offices-attorney.jpg"/>
            <p:cNvPicPr>
              <a:picLocks noChangeAspect="1" noChangeArrowheads="1"/>
            </p:cNvPicPr>
            <p:nvPr/>
          </p:nvPicPr>
          <p:blipFill>
            <a:blip r:embed="rId5" cstate="print"/>
            <a:srcRect/>
            <a:stretch>
              <a:fillRect/>
            </a:stretch>
          </p:blipFill>
          <p:spPr bwMode="auto">
            <a:xfrm>
              <a:off x="395536" y="2996952"/>
              <a:ext cx="1376449" cy="1008112"/>
            </a:xfrm>
            <a:prstGeom prst="rect">
              <a:avLst/>
            </a:prstGeom>
            <a:noFill/>
          </p:spPr>
        </p:pic>
        <p:pic>
          <p:nvPicPr>
            <p:cNvPr id="7" name="Picture 3" descr="C:\Users\acer\Pictures\Documents\Office Automation\lecture1\pics\Home Office design and arrangement 2.jpg"/>
            <p:cNvPicPr>
              <a:picLocks noChangeAspect="1" noChangeArrowheads="1"/>
            </p:cNvPicPr>
            <p:nvPr/>
          </p:nvPicPr>
          <p:blipFill>
            <a:blip r:embed="rId6" cstate="print"/>
            <a:srcRect t="34372"/>
            <a:stretch>
              <a:fillRect/>
            </a:stretch>
          </p:blipFill>
          <p:spPr bwMode="auto">
            <a:xfrm>
              <a:off x="395535" y="4365104"/>
              <a:ext cx="1368153" cy="1008112"/>
            </a:xfrm>
            <a:prstGeom prst="rect">
              <a:avLst/>
            </a:prstGeom>
            <a:noFill/>
          </p:spPr>
        </p:pic>
        <p:pic>
          <p:nvPicPr>
            <p:cNvPr id="8" name="Picture 5" descr="C:\Users\acer\Pictures\Documents\Office Automation\lecture1\pics\papers.jpg"/>
            <p:cNvPicPr>
              <a:picLocks noChangeAspect="1" noChangeArrowheads="1"/>
            </p:cNvPicPr>
            <p:nvPr/>
          </p:nvPicPr>
          <p:blipFill>
            <a:blip r:embed="rId7" cstate="print"/>
            <a:srcRect/>
            <a:stretch>
              <a:fillRect/>
            </a:stretch>
          </p:blipFill>
          <p:spPr bwMode="auto">
            <a:xfrm>
              <a:off x="395536" y="5715254"/>
              <a:ext cx="1368152" cy="1026114"/>
            </a:xfrm>
            <a:prstGeom prst="rect">
              <a:avLst/>
            </a:prstGeom>
            <a:noFill/>
          </p:spPr>
        </p:pic>
      </p:grpSp>
      <p:sp>
        <p:nvSpPr>
          <p:cNvPr id="9" name="مستطيل 8"/>
          <p:cNvSpPr/>
          <p:nvPr/>
        </p:nvSpPr>
        <p:spPr>
          <a:xfrm>
            <a:off x="2195736" y="260648"/>
            <a:ext cx="6948264" cy="3108543"/>
          </a:xfrm>
          <a:prstGeom prst="rect">
            <a:avLst/>
          </a:prstGeom>
        </p:spPr>
        <p:txBody>
          <a:bodyPr wrap="square">
            <a:spAutoFit/>
          </a:bodyPr>
          <a:lstStyle/>
          <a:p>
            <a:r>
              <a:rPr lang="ar-SA" sz="2800" dirty="0" smtClean="0">
                <a:solidFill>
                  <a:schemeClr val="accent5">
                    <a:lumMod val="75000"/>
                  </a:schemeClr>
                </a:solidFill>
              </a:rPr>
              <a:t>2. وضع الخطة الخاصة:</a:t>
            </a:r>
            <a:r>
              <a:rPr lang="ar-SA" sz="2800" dirty="0" smtClean="0"/>
              <a:t/>
            </a:r>
            <a:br>
              <a:rPr lang="ar-SA" sz="2800" dirty="0" smtClean="0"/>
            </a:br>
            <a:r>
              <a:rPr lang="ar-SA" sz="2800" dirty="0" smtClean="0"/>
              <a:t>عند اتخاذ أحد القرارين (أ او ب) فانه يتطلب وضع الأفكار في خطة متكاملة لغرض التنفيذ.</a:t>
            </a:r>
            <a:br>
              <a:rPr lang="ar-SA" sz="2800" dirty="0" smtClean="0"/>
            </a:br>
            <a:r>
              <a:rPr lang="ar-SA" sz="2800" dirty="0" smtClean="0"/>
              <a:t/>
            </a:r>
            <a:br>
              <a:rPr lang="ar-SA" sz="2800" dirty="0" smtClean="0"/>
            </a:br>
            <a:r>
              <a:rPr lang="ar-SA" sz="2800" dirty="0" smtClean="0">
                <a:solidFill>
                  <a:schemeClr val="accent5">
                    <a:lumMod val="75000"/>
                  </a:schemeClr>
                </a:solidFill>
              </a:rPr>
              <a:t>3. تحديد المصادر:</a:t>
            </a:r>
            <a:r>
              <a:rPr lang="ar-SA" sz="2800" dirty="0" smtClean="0"/>
              <a:t/>
            </a:r>
            <a:br>
              <a:rPr lang="ar-SA" sz="2800" dirty="0" smtClean="0"/>
            </a:br>
            <a:r>
              <a:rPr lang="ar-SA" sz="2800" dirty="0" smtClean="0"/>
              <a:t>ولغرض تنفيذ هذه الخطة لا بد من تحديد المصادر التي تدعم هذه الخطة من كوادر وأجهزة.</a:t>
            </a:r>
            <a:endParaRPr lang="ar-SA" sz="2800" dirty="0"/>
          </a:p>
        </p:txBody>
      </p:sp>
      <p:sp>
        <p:nvSpPr>
          <p:cNvPr id="10" name="مستطيل 9"/>
          <p:cNvSpPr/>
          <p:nvPr/>
        </p:nvSpPr>
        <p:spPr>
          <a:xfrm>
            <a:off x="2286000" y="3416801"/>
            <a:ext cx="6858000" cy="3108543"/>
          </a:xfrm>
          <a:prstGeom prst="rect">
            <a:avLst/>
          </a:prstGeom>
        </p:spPr>
        <p:txBody>
          <a:bodyPr wrap="square">
            <a:spAutoFit/>
          </a:bodyPr>
          <a:lstStyle/>
          <a:p>
            <a:r>
              <a:rPr lang="ar-SA" sz="2800" dirty="0" smtClean="0">
                <a:solidFill>
                  <a:schemeClr val="accent5">
                    <a:lumMod val="75000"/>
                  </a:schemeClr>
                </a:solidFill>
              </a:rPr>
              <a:t>4. تحديد المسؤولية:</a:t>
            </a:r>
            <a:r>
              <a:rPr lang="ar-SA" sz="2800" dirty="0" smtClean="0"/>
              <a:t/>
            </a:r>
            <a:br>
              <a:rPr lang="ar-SA" sz="2800" dirty="0" smtClean="0"/>
            </a:br>
            <a:r>
              <a:rPr lang="ar-SA" sz="2800" dirty="0" smtClean="0"/>
              <a:t>يتم تحديد مسؤولية تنفيذ هذه الخطة لغرض تنفيذها بأقل التكاليف وبأسرع الوقت.</a:t>
            </a:r>
            <a:br>
              <a:rPr lang="ar-SA" sz="2800" dirty="0" smtClean="0"/>
            </a:br>
            <a:r>
              <a:rPr lang="ar-SA" sz="2800" dirty="0" smtClean="0">
                <a:solidFill>
                  <a:schemeClr val="accent5">
                    <a:lumMod val="75000"/>
                  </a:schemeClr>
                </a:solidFill>
              </a:rPr>
              <a:t/>
            </a:r>
            <a:br>
              <a:rPr lang="ar-SA" sz="2800" dirty="0" smtClean="0">
                <a:solidFill>
                  <a:schemeClr val="accent5">
                    <a:lumMod val="75000"/>
                  </a:schemeClr>
                </a:solidFill>
              </a:rPr>
            </a:br>
            <a:r>
              <a:rPr lang="ar-SA" sz="2800" dirty="0" smtClean="0">
                <a:solidFill>
                  <a:schemeClr val="accent5">
                    <a:lumMod val="75000"/>
                  </a:schemeClr>
                </a:solidFill>
              </a:rPr>
              <a:t>5. متابعة التقدم التقني:</a:t>
            </a:r>
            <a:br>
              <a:rPr lang="ar-SA" sz="2800" dirty="0" smtClean="0">
                <a:solidFill>
                  <a:schemeClr val="accent5">
                    <a:lumMod val="75000"/>
                  </a:schemeClr>
                </a:solidFill>
              </a:rPr>
            </a:br>
            <a:r>
              <a:rPr lang="ar-SA" sz="2800" dirty="0" smtClean="0"/>
              <a:t>لغرض تكون الأتمتة مواكبه للتطورات التكنولوجيا لا بد من متابعة التقدم بهذا المجال. </a:t>
            </a:r>
            <a:endParaRPr lang="ar-SA" sz="2800" dirty="0"/>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500" fill="hold"/>
                                        <p:tgtEl>
                                          <p:spTgt spid="9"/>
                                        </p:tgtEl>
                                        <p:attrNameLst>
                                          <p:attrName>ppt_w</p:attrName>
                                        </p:attrNameLst>
                                      </p:cBhvr>
                                      <p:tavLst>
                                        <p:tav tm="0">
                                          <p:val>
                                            <p:fltVal val="0"/>
                                          </p:val>
                                        </p:tav>
                                        <p:tav tm="100000">
                                          <p:val>
                                            <p:strVal val="#ppt_w"/>
                                          </p:val>
                                        </p:tav>
                                      </p:tavLst>
                                    </p:anim>
                                    <p:anim calcmode="lin" valueType="num">
                                      <p:cBhvr>
                                        <p:cTn id="8" dur="500" fill="hold"/>
                                        <p:tgtEl>
                                          <p:spTgt spid="9"/>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0"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p:cTn id="13" dur="500" fill="hold"/>
                                        <p:tgtEl>
                                          <p:spTgt spid="10"/>
                                        </p:tgtEl>
                                        <p:attrNameLst>
                                          <p:attrName>ppt_w</p:attrName>
                                        </p:attrNameLst>
                                      </p:cBhvr>
                                      <p:tavLst>
                                        <p:tav tm="0">
                                          <p:val>
                                            <p:fltVal val="0"/>
                                          </p:val>
                                        </p:tav>
                                        <p:tav tm="100000">
                                          <p:val>
                                            <p:strVal val="#ppt_w"/>
                                          </p:val>
                                        </p:tav>
                                      </p:tavLst>
                                    </p:anim>
                                    <p:anim calcmode="lin" valueType="num">
                                      <p:cBhvr>
                                        <p:cTn id="14" dur="500" fill="hold"/>
                                        <p:tgtEl>
                                          <p:spTgt spid="10"/>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مجموعة 1"/>
          <p:cNvGrpSpPr/>
          <p:nvPr/>
        </p:nvGrpSpPr>
        <p:grpSpPr>
          <a:xfrm>
            <a:off x="-36512" y="-99392"/>
            <a:ext cx="2376264" cy="7128792"/>
            <a:chOff x="-36512" y="-99392"/>
            <a:chExt cx="2376264" cy="7128792"/>
          </a:xfrm>
        </p:grpSpPr>
        <p:pic>
          <p:nvPicPr>
            <p:cNvPr id="3" name="Picture 2" descr="C:\Users\acer\Pictures\Documents\Office Automation\lecture2\UNS37892.gif"/>
            <p:cNvPicPr>
              <a:picLocks noChangeAspect="1" noChangeArrowheads="1"/>
            </p:cNvPicPr>
            <p:nvPr/>
          </p:nvPicPr>
          <p:blipFill>
            <a:blip r:embed="rId2" cstate="print">
              <a:duotone>
                <a:schemeClr val="accent5">
                  <a:shade val="45000"/>
                  <a:satMod val="135000"/>
                </a:schemeClr>
                <a:prstClr val="white"/>
              </a:duotone>
            </a:blip>
            <a:srcRect l="51512" t="2520" r="10689" b="9281"/>
            <a:stretch>
              <a:fillRect/>
            </a:stretch>
          </p:blipFill>
          <p:spPr bwMode="auto">
            <a:xfrm>
              <a:off x="-36512" y="-99392"/>
              <a:ext cx="2376264" cy="7128792"/>
            </a:xfrm>
            <a:prstGeom prst="rect">
              <a:avLst/>
            </a:prstGeom>
            <a:noFill/>
          </p:spPr>
        </p:pic>
        <p:pic>
          <p:nvPicPr>
            <p:cNvPr id="4" name="Picture 3" descr="C:\Users\acer\Pictures\Documents\Office Automation\lecture2\offices4.jpg"/>
            <p:cNvPicPr>
              <a:picLocks noChangeAspect="1" noChangeArrowheads="1"/>
            </p:cNvPicPr>
            <p:nvPr/>
          </p:nvPicPr>
          <p:blipFill>
            <a:blip r:embed="rId3" cstate="print"/>
            <a:srcRect/>
            <a:stretch>
              <a:fillRect/>
            </a:stretch>
          </p:blipFill>
          <p:spPr bwMode="auto">
            <a:xfrm>
              <a:off x="395536" y="1628800"/>
              <a:ext cx="1368152" cy="1008112"/>
            </a:xfrm>
            <a:prstGeom prst="rect">
              <a:avLst/>
            </a:prstGeom>
            <a:noFill/>
          </p:spPr>
        </p:pic>
        <p:pic>
          <p:nvPicPr>
            <p:cNvPr id="5" name="Picture 4" descr="C:\Users\acer\Pictures\Documents\Office Automation\lecture2\large-offices-5.jpg"/>
            <p:cNvPicPr>
              <a:picLocks noChangeAspect="1" noChangeArrowheads="1"/>
            </p:cNvPicPr>
            <p:nvPr/>
          </p:nvPicPr>
          <p:blipFill>
            <a:blip r:embed="rId4" cstate="print"/>
            <a:srcRect/>
            <a:stretch>
              <a:fillRect/>
            </a:stretch>
          </p:blipFill>
          <p:spPr bwMode="auto">
            <a:xfrm>
              <a:off x="395536" y="188640"/>
              <a:ext cx="1368152" cy="1118865"/>
            </a:xfrm>
            <a:prstGeom prst="rect">
              <a:avLst/>
            </a:prstGeom>
            <a:noFill/>
          </p:spPr>
        </p:pic>
        <p:pic>
          <p:nvPicPr>
            <p:cNvPr id="6" name="Picture 2" descr="C:\Users\acer\Pictures\Documents\Office Automation\lecture2\549432-attorney-carol-stream-il-moroni-law-offices-attorney.jpg"/>
            <p:cNvPicPr>
              <a:picLocks noChangeAspect="1" noChangeArrowheads="1"/>
            </p:cNvPicPr>
            <p:nvPr/>
          </p:nvPicPr>
          <p:blipFill>
            <a:blip r:embed="rId5" cstate="print"/>
            <a:srcRect/>
            <a:stretch>
              <a:fillRect/>
            </a:stretch>
          </p:blipFill>
          <p:spPr bwMode="auto">
            <a:xfrm>
              <a:off x="395536" y="2996952"/>
              <a:ext cx="1376449" cy="1008112"/>
            </a:xfrm>
            <a:prstGeom prst="rect">
              <a:avLst/>
            </a:prstGeom>
            <a:noFill/>
          </p:spPr>
        </p:pic>
        <p:pic>
          <p:nvPicPr>
            <p:cNvPr id="7" name="Picture 3" descr="C:\Users\acer\Pictures\Documents\Office Automation\lecture1\pics\Home Office design and arrangement 2.jpg"/>
            <p:cNvPicPr>
              <a:picLocks noChangeAspect="1" noChangeArrowheads="1"/>
            </p:cNvPicPr>
            <p:nvPr/>
          </p:nvPicPr>
          <p:blipFill>
            <a:blip r:embed="rId6" cstate="print"/>
            <a:srcRect t="34372"/>
            <a:stretch>
              <a:fillRect/>
            </a:stretch>
          </p:blipFill>
          <p:spPr bwMode="auto">
            <a:xfrm>
              <a:off x="395535" y="4365104"/>
              <a:ext cx="1368153" cy="1008112"/>
            </a:xfrm>
            <a:prstGeom prst="rect">
              <a:avLst/>
            </a:prstGeom>
            <a:noFill/>
          </p:spPr>
        </p:pic>
        <p:pic>
          <p:nvPicPr>
            <p:cNvPr id="8" name="Picture 5" descr="C:\Users\acer\Pictures\Documents\Office Automation\lecture1\pics\papers.jpg"/>
            <p:cNvPicPr>
              <a:picLocks noChangeAspect="1" noChangeArrowheads="1"/>
            </p:cNvPicPr>
            <p:nvPr/>
          </p:nvPicPr>
          <p:blipFill>
            <a:blip r:embed="rId7" cstate="print"/>
            <a:srcRect/>
            <a:stretch>
              <a:fillRect/>
            </a:stretch>
          </p:blipFill>
          <p:spPr bwMode="auto">
            <a:xfrm>
              <a:off x="395536" y="5715254"/>
              <a:ext cx="1368152" cy="1026114"/>
            </a:xfrm>
            <a:prstGeom prst="rect">
              <a:avLst/>
            </a:prstGeom>
            <a:noFill/>
          </p:spPr>
        </p:pic>
      </p:grpSp>
      <p:sp>
        <p:nvSpPr>
          <p:cNvPr id="10" name="مستطيل 9"/>
          <p:cNvSpPr/>
          <p:nvPr/>
        </p:nvSpPr>
        <p:spPr>
          <a:xfrm>
            <a:off x="2267744" y="188640"/>
            <a:ext cx="6696744" cy="1323439"/>
          </a:xfrm>
          <a:prstGeom prst="rect">
            <a:avLst/>
          </a:prstGeom>
          <a:noFill/>
        </p:spPr>
        <p:txBody>
          <a:bodyPr wrap="square" lIns="91440" tIns="45720" rIns="91440" bIns="45720">
            <a:spAutoFit/>
          </a:bodyPr>
          <a:lstStyle/>
          <a:p>
            <a:pPr algn="ctr"/>
            <a:r>
              <a:rPr lang="ar-SA" sz="4000" b="1" dirty="0" smtClean="0">
                <a:ln w="18000">
                  <a:solidFill>
                    <a:schemeClr val="accent5">
                      <a:lumMod val="60000"/>
                      <a:lumOff val="40000"/>
                    </a:schemeClr>
                  </a:solidFill>
                  <a:prstDash val="solid"/>
                  <a:miter lim="800000"/>
                </a:ln>
                <a:solidFill>
                  <a:schemeClr val="accent5">
                    <a:lumMod val="60000"/>
                    <a:lumOff val="40000"/>
                  </a:schemeClr>
                </a:solidFill>
                <a:effectLst>
                  <a:glow rad="228600">
                    <a:srgbClr val="663300">
                      <a:alpha val="40000"/>
                    </a:srgbClr>
                  </a:glow>
                  <a:outerShdw blurRad="25500" dist="23000" dir="7020000" algn="tl">
                    <a:srgbClr val="000000">
                      <a:alpha val="50000"/>
                    </a:srgbClr>
                  </a:outerShdw>
                </a:effectLst>
              </a:rPr>
              <a:t>لماذا أتمتة المكاتب مهمة في الوقت الحاضر</a:t>
            </a:r>
            <a:endParaRPr lang="ar-SA" sz="4000" b="1" dirty="0">
              <a:ln w="18000">
                <a:solidFill>
                  <a:schemeClr val="accent5">
                    <a:lumMod val="60000"/>
                    <a:lumOff val="40000"/>
                  </a:schemeClr>
                </a:solidFill>
                <a:prstDash val="solid"/>
                <a:miter lim="800000"/>
              </a:ln>
              <a:solidFill>
                <a:schemeClr val="accent5">
                  <a:lumMod val="60000"/>
                  <a:lumOff val="40000"/>
                </a:schemeClr>
              </a:solidFill>
              <a:effectLst>
                <a:glow rad="228600">
                  <a:srgbClr val="663300">
                    <a:alpha val="40000"/>
                  </a:srgbClr>
                </a:glow>
                <a:outerShdw blurRad="25500" dist="23000" dir="7020000" algn="tl">
                  <a:srgbClr val="000000">
                    <a:alpha val="50000"/>
                  </a:srgbClr>
                </a:outerShdw>
              </a:effectLst>
            </a:endParaRPr>
          </a:p>
        </p:txBody>
      </p:sp>
      <p:sp>
        <p:nvSpPr>
          <p:cNvPr id="15" name="مستطيل 14"/>
          <p:cNvSpPr/>
          <p:nvPr/>
        </p:nvSpPr>
        <p:spPr>
          <a:xfrm>
            <a:off x="2159224" y="1546914"/>
            <a:ext cx="6877272" cy="3970318"/>
          </a:xfrm>
          <a:prstGeom prst="rect">
            <a:avLst/>
          </a:prstGeom>
        </p:spPr>
        <p:txBody>
          <a:bodyPr wrap="square">
            <a:spAutoFit/>
          </a:bodyPr>
          <a:lstStyle/>
          <a:p>
            <a:pPr algn="ctr">
              <a:buNone/>
            </a:pPr>
            <a:r>
              <a:rPr lang="ar-SA" sz="2800" dirty="0" smtClean="0"/>
              <a:t>لتوضيح أهمية أتمتة المكاتب لابد من الإطلاع على نموذج البناء الخاص بأتمتة المكاتب والذي يظهر أهمية حوسبة وأتمتة مهام ووظائف المكتب والتي تنعكس ايجابياً على عمل المكتب من حيث سرعة الإنجاز وتبسيط الإجراءات والدقة بالعمل ونجد ما يلي :</a:t>
            </a:r>
            <a:br>
              <a:rPr lang="ar-SA" sz="2800" dirty="0" smtClean="0"/>
            </a:br>
            <a:r>
              <a:rPr lang="ar-SA" sz="2800" dirty="0" smtClean="0"/>
              <a:t/>
            </a:r>
            <a:br>
              <a:rPr lang="ar-SA" sz="2800" dirty="0" smtClean="0"/>
            </a:br>
            <a:r>
              <a:rPr lang="ar-SA" sz="2800" dirty="0" smtClean="0"/>
              <a:t/>
            </a:r>
            <a:br>
              <a:rPr lang="ar-SA" sz="2800" dirty="0" smtClean="0"/>
            </a:br>
            <a:r>
              <a:rPr lang="ar-SA" sz="2800" dirty="0" smtClean="0"/>
              <a:t/>
            </a:r>
            <a:br>
              <a:rPr lang="ar-SA" sz="2800" dirty="0" smtClean="0"/>
            </a:br>
            <a:endParaRPr lang="ar-SA" sz="2800" dirty="0"/>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p:cTn id="7" dur="500" fill="hold"/>
                                        <p:tgtEl>
                                          <p:spTgt spid="10"/>
                                        </p:tgtEl>
                                        <p:attrNameLst>
                                          <p:attrName>ppt_w</p:attrName>
                                        </p:attrNameLst>
                                      </p:cBhvr>
                                      <p:tavLst>
                                        <p:tav tm="0">
                                          <p:val>
                                            <p:fltVal val="0"/>
                                          </p:val>
                                        </p:tav>
                                        <p:tav tm="100000">
                                          <p:val>
                                            <p:strVal val="#ppt_w"/>
                                          </p:val>
                                        </p:tav>
                                      </p:tavLst>
                                    </p:anim>
                                    <p:anim calcmode="lin" valueType="num">
                                      <p:cBhvr>
                                        <p:cTn id="8" dur="500" fill="hold"/>
                                        <p:tgtEl>
                                          <p:spTgt spid="10"/>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0" fill="hold" grpId="0" nodeType="clickEffect">
                                  <p:stCondLst>
                                    <p:cond delay="0"/>
                                  </p:stCondLst>
                                  <p:childTnLst>
                                    <p:set>
                                      <p:cBhvr>
                                        <p:cTn id="12" dur="1" fill="hold">
                                          <p:stCondLst>
                                            <p:cond delay="0"/>
                                          </p:stCondLst>
                                        </p:cTn>
                                        <p:tgtEl>
                                          <p:spTgt spid="15"/>
                                        </p:tgtEl>
                                        <p:attrNameLst>
                                          <p:attrName>style.visibility</p:attrName>
                                        </p:attrNameLst>
                                      </p:cBhvr>
                                      <p:to>
                                        <p:strVal val="visible"/>
                                      </p:to>
                                    </p:set>
                                    <p:anim calcmode="lin" valueType="num">
                                      <p:cBhvr>
                                        <p:cTn id="13" dur="500" fill="hold"/>
                                        <p:tgtEl>
                                          <p:spTgt spid="15"/>
                                        </p:tgtEl>
                                        <p:attrNameLst>
                                          <p:attrName>ppt_w</p:attrName>
                                        </p:attrNameLst>
                                      </p:cBhvr>
                                      <p:tavLst>
                                        <p:tav tm="0">
                                          <p:val>
                                            <p:fltVal val="0"/>
                                          </p:val>
                                        </p:tav>
                                        <p:tav tm="100000">
                                          <p:val>
                                            <p:strVal val="#ppt_w"/>
                                          </p:val>
                                        </p:tav>
                                      </p:tavLst>
                                    </p:anim>
                                    <p:anim calcmode="lin" valueType="num">
                                      <p:cBhvr>
                                        <p:cTn id="14" dur="500" fill="hold"/>
                                        <p:tgtEl>
                                          <p:spTgt spid="15"/>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مجموعة 1"/>
          <p:cNvGrpSpPr/>
          <p:nvPr/>
        </p:nvGrpSpPr>
        <p:grpSpPr>
          <a:xfrm>
            <a:off x="-36512" y="-99392"/>
            <a:ext cx="2376264" cy="7128792"/>
            <a:chOff x="-36512" y="-99392"/>
            <a:chExt cx="2376264" cy="7128792"/>
          </a:xfrm>
        </p:grpSpPr>
        <p:pic>
          <p:nvPicPr>
            <p:cNvPr id="3" name="Picture 2" descr="C:\Users\acer\Pictures\Documents\Office Automation\lecture2\UNS37892.gif"/>
            <p:cNvPicPr>
              <a:picLocks noChangeAspect="1" noChangeArrowheads="1"/>
            </p:cNvPicPr>
            <p:nvPr/>
          </p:nvPicPr>
          <p:blipFill>
            <a:blip r:embed="rId2" cstate="print">
              <a:duotone>
                <a:schemeClr val="accent5">
                  <a:shade val="45000"/>
                  <a:satMod val="135000"/>
                </a:schemeClr>
                <a:prstClr val="white"/>
              </a:duotone>
            </a:blip>
            <a:srcRect l="51512" t="2520" r="10689" b="9281"/>
            <a:stretch>
              <a:fillRect/>
            </a:stretch>
          </p:blipFill>
          <p:spPr bwMode="auto">
            <a:xfrm>
              <a:off x="-36512" y="-99392"/>
              <a:ext cx="2376264" cy="7128792"/>
            </a:xfrm>
            <a:prstGeom prst="rect">
              <a:avLst/>
            </a:prstGeom>
            <a:noFill/>
          </p:spPr>
        </p:pic>
        <p:pic>
          <p:nvPicPr>
            <p:cNvPr id="4" name="Picture 3" descr="C:\Users\acer\Pictures\Documents\Office Automation\lecture2\offices4.jpg"/>
            <p:cNvPicPr>
              <a:picLocks noChangeAspect="1" noChangeArrowheads="1"/>
            </p:cNvPicPr>
            <p:nvPr/>
          </p:nvPicPr>
          <p:blipFill>
            <a:blip r:embed="rId3" cstate="print"/>
            <a:srcRect/>
            <a:stretch>
              <a:fillRect/>
            </a:stretch>
          </p:blipFill>
          <p:spPr bwMode="auto">
            <a:xfrm>
              <a:off x="395536" y="1628800"/>
              <a:ext cx="1368152" cy="1008112"/>
            </a:xfrm>
            <a:prstGeom prst="rect">
              <a:avLst/>
            </a:prstGeom>
            <a:noFill/>
          </p:spPr>
        </p:pic>
        <p:pic>
          <p:nvPicPr>
            <p:cNvPr id="5" name="Picture 4" descr="C:\Users\acer\Pictures\Documents\Office Automation\lecture2\large-offices-5.jpg"/>
            <p:cNvPicPr>
              <a:picLocks noChangeAspect="1" noChangeArrowheads="1"/>
            </p:cNvPicPr>
            <p:nvPr/>
          </p:nvPicPr>
          <p:blipFill>
            <a:blip r:embed="rId4" cstate="print"/>
            <a:srcRect/>
            <a:stretch>
              <a:fillRect/>
            </a:stretch>
          </p:blipFill>
          <p:spPr bwMode="auto">
            <a:xfrm>
              <a:off x="395536" y="188640"/>
              <a:ext cx="1368152" cy="1118865"/>
            </a:xfrm>
            <a:prstGeom prst="rect">
              <a:avLst/>
            </a:prstGeom>
            <a:noFill/>
          </p:spPr>
        </p:pic>
        <p:pic>
          <p:nvPicPr>
            <p:cNvPr id="6" name="Picture 2" descr="C:\Users\acer\Pictures\Documents\Office Automation\lecture2\549432-attorney-carol-stream-il-moroni-law-offices-attorney.jpg"/>
            <p:cNvPicPr>
              <a:picLocks noChangeAspect="1" noChangeArrowheads="1"/>
            </p:cNvPicPr>
            <p:nvPr/>
          </p:nvPicPr>
          <p:blipFill>
            <a:blip r:embed="rId5" cstate="print"/>
            <a:srcRect/>
            <a:stretch>
              <a:fillRect/>
            </a:stretch>
          </p:blipFill>
          <p:spPr bwMode="auto">
            <a:xfrm>
              <a:off x="395536" y="2996952"/>
              <a:ext cx="1376449" cy="1008112"/>
            </a:xfrm>
            <a:prstGeom prst="rect">
              <a:avLst/>
            </a:prstGeom>
            <a:noFill/>
          </p:spPr>
        </p:pic>
        <p:pic>
          <p:nvPicPr>
            <p:cNvPr id="7" name="Picture 3" descr="C:\Users\acer\Pictures\Documents\Office Automation\lecture1\pics\Home Office design and arrangement 2.jpg"/>
            <p:cNvPicPr>
              <a:picLocks noChangeAspect="1" noChangeArrowheads="1"/>
            </p:cNvPicPr>
            <p:nvPr/>
          </p:nvPicPr>
          <p:blipFill>
            <a:blip r:embed="rId6" cstate="print"/>
            <a:srcRect t="34372"/>
            <a:stretch>
              <a:fillRect/>
            </a:stretch>
          </p:blipFill>
          <p:spPr bwMode="auto">
            <a:xfrm>
              <a:off x="395535" y="4365104"/>
              <a:ext cx="1368153" cy="1008112"/>
            </a:xfrm>
            <a:prstGeom prst="rect">
              <a:avLst/>
            </a:prstGeom>
            <a:noFill/>
          </p:spPr>
        </p:pic>
        <p:pic>
          <p:nvPicPr>
            <p:cNvPr id="8" name="Picture 5" descr="C:\Users\acer\Pictures\Documents\Office Automation\lecture1\pics\papers.jpg"/>
            <p:cNvPicPr>
              <a:picLocks noChangeAspect="1" noChangeArrowheads="1"/>
            </p:cNvPicPr>
            <p:nvPr/>
          </p:nvPicPr>
          <p:blipFill>
            <a:blip r:embed="rId7" cstate="print"/>
            <a:srcRect/>
            <a:stretch>
              <a:fillRect/>
            </a:stretch>
          </p:blipFill>
          <p:spPr bwMode="auto">
            <a:xfrm>
              <a:off x="395536" y="5715254"/>
              <a:ext cx="1368152" cy="1026114"/>
            </a:xfrm>
            <a:prstGeom prst="rect">
              <a:avLst/>
            </a:prstGeom>
            <a:noFill/>
          </p:spPr>
        </p:pic>
      </p:grpSp>
      <p:sp>
        <p:nvSpPr>
          <p:cNvPr id="9" name="مستطيل 8"/>
          <p:cNvSpPr/>
          <p:nvPr/>
        </p:nvSpPr>
        <p:spPr>
          <a:xfrm>
            <a:off x="5183560" y="273422"/>
            <a:ext cx="3960440" cy="923330"/>
          </a:xfrm>
          <a:prstGeom prst="rect">
            <a:avLst/>
          </a:prstGeom>
          <a:noFill/>
        </p:spPr>
        <p:txBody>
          <a:bodyPr wrap="square" lIns="91440" tIns="45720" rIns="91440" bIns="45720">
            <a:spAutoFit/>
          </a:bodyPr>
          <a:lstStyle/>
          <a:p>
            <a:pPr algn="ctr"/>
            <a:r>
              <a:rPr lang="ar-SA" sz="5400" b="1" dirty="0" smtClean="0">
                <a:ln w="18000">
                  <a:solidFill>
                    <a:schemeClr val="accent5">
                      <a:lumMod val="60000"/>
                      <a:lumOff val="40000"/>
                    </a:schemeClr>
                  </a:solidFill>
                  <a:prstDash val="solid"/>
                  <a:miter lim="800000"/>
                </a:ln>
                <a:solidFill>
                  <a:schemeClr val="accent5">
                    <a:lumMod val="60000"/>
                    <a:lumOff val="40000"/>
                  </a:schemeClr>
                </a:solidFill>
                <a:effectLst>
                  <a:glow rad="228600">
                    <a:srgbClr val="663300">
                      <a:alpha val="40000"/>
                    </a:srgbClr>
                  </a:glow>
                  <a:outerShdw blurRad="25500" dist="23000" dir="7020000" algn="tl">
                    <a:srgbClr val="000000">
                      <a:alpha val="50000"/>
                    </a:srgbClr>
                  </a:outerShdw>
                </a:effectLst>
              </a:rPr>
              <a:t>مقدمة تاريخية</a:t>
            </a:r>
            <a:endParaRPr lang="ar-SA" sz="5400" b="1" dirty="0">
              <a:ln w="18000">
                <a:solidFill>
                  <a:schemeClr val="accent5">
                    <a:lumMod val="60000"/>
                    <a:lumOff val="40000"/>
                  </a:schemeClr>
                </a:solidFill>
                <a:prstDash val="solid"/>
                <a:miter lim="800000"/>
              </a:ln>
              <a:solidFill>
                <a:schemeClr val="accent5">
                  <a:lumMod val="60000"/>
                  <a:lumOff val="40000"/>
                </a:schemeClr>
              </a:solidFill>
              <a:effectLst>
                <a:glow rad="228600">
                  <a:srgbClr val="663300">
                    <a:alpha val="40000"/>
                  </a:srgbClr>
                </a:glow>
                <a:outerShdw blurRad="25500" dist="23000" dir="7020000" algn="tl">
                  <a:srgbClr val="000000">
                    <a:alpha val="50000"/>
                  </a:srgbClr>
                </a:outerShdw>
              </a:effectLst>
            </a:endParaRPr>
          </a:p>
        </p:txBody>
      </p:sp>
      <p:sp>
        <p:nvSpPr>
          <p:cNvPr id="10" name="مستطيل 9"/>
          <p:cNvSpPr/>
          <p:nvPr/>
        </p:nvSpPr>
        <p:spPr>
          <a:xfrm>
            <a:off x="2339752" y="1340768"/>
            <a:ext cx="6516216" cy="2246769"/>
          </a:xfrm>
          <a:prstGeom prst="rect">
            <a:avLst/>
          </a:prstGeom>
        </p:spPr>
        <p:txBody>
          <a:bodyPr wrap="square">
            <a:spAutoFit/>
          </a:bodyPr>
          <a:lstStyle/>
          <a:p>
            <a:pPr algn="just"/>
            <a:r>
              <a:rPr lang="ar-SA" sz="2800" b="1" dirty="0" smtClean="0">
                <a:solidFill>
                  <a:srgbClr val="663300"/>
                </a:solidFill>
              </a:rPr>
              <a:t>وجدت المكاتب منذ منتصف القرن الماضي، وأصبحت مصدراً هاماً للتوظيف، ولكن المعالجة اليدوية أثبتت أنها غير </a:t>
            </a:r>
            <a:r>
              <a:rPr lang="ar-SA" sz="2800" b="1" dirty="0" err="1" smtClean="0">
                <a:solidFill>
                  <a:srgbClr val="663300"/>
                </a:solidFill>
              </a:rPr>
              <a:t>كفوءة</a:t>
            </a:r>
            <a:r>
              <a:rPr lang="ar-SA" sz="2800" b="1" dirty="0" smtClean="0">
                <a:solidFill>
                  <a:srgbClr val="663300"/>
                </a:solidFill>
              </a:rPr>
              <a:t> مع تضخم العمل وعليه تم تطوير الماكينات لغرض الاستفادة منها لتحسين الأداء وزيادة السرعة واعتمادها.</a:t>
            </a:r>
            <a:endParaRPr lang="en-US" sz="2800" b="1" dirty="0">
              <a:solidFill>
                <a:srgbClr val="663300"/>
              </a:solidFill>
            </a:endParaRP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500" fill="hold"/>
                                        <p:tgtEl>
                                          <p:spTgt spid="9"/>
                                        </p:tgtEl>
                                        <p:attrNameLst>
                                          <p:attrName>ppt_w</p:attrName>
                                        </p:attrNameLst>
                                      </p:cBhvr>
                                      <p:tavLst>
                                        <p:tav tm="0">
                                          <p:val>
                                            <p:fltVal val="0"/>
                                          </p:val>
                                        </p:tav>
                                        <p:tav tm="100000">
                                          <p:val>
                                            <p:strVal val="#ppt_w"/>
                                          </p:val>
                                        </p:tav>
                                      </p:tavLst>
                                    </p:anim>
                                    <p:anim calcmode="lin" valueType="num">
                                      <p:cBhvr>
                                        <p:cTn id="8" dur="500" fill="hold"/>
                                        <p:tgtEl>
                                          <p:spTgt spid="9"/>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0"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p:cTn id="13" dur="500" fill="hold"/>
                                        <p:tgtEl>
                                          <p:spTgt spid="10"/>
                                        </p:tgtEl>
                                        <p:attrNameLst>
                                          <p:attrName>ppt_w</p:attrName>
                                        </p:attrNameLst>
                                      </p:cBhvr>
                                      <p:tavLst>
                                        <p:tav tm="0">
                                          <p:val>
                                            <p:fltVal val="0"/>
                                          </p:val>
                                        </p:tav>
                                        <p:tav tm="100000">
                                          <p:val>
                                            <p:strVal val="#ppt_w"/>
                                          </p:val>
                                        </p:tav>
                                      </p:tavLst>
                                    </p:anim>
                                    <p:anim calcmode="lin" valueType="num">
                                      <p:cBhvr>
                                        <p:cTn id="14" dur="500" fill="hold"/>
                                        <p:tgtEl>
                                          <p:spTgt spid="10"/>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مجموعة 1"/>
          <p:cNvGrpSpPr/>
          <p:nvPr/>
        </p:nvGrpSpPr>
        <p:grpSpPr>
          <a:xfrm>
            <a:off x="-36512" y="-99392"/>
            <a:ext cx="2376264" cy="7128792"/>
            <a:chOff x="-36512" y="-99392"/>
            <a:chExt cx="2376264" cy="7128792"/>
          </a:xfrm>
        </p:grpSpPr>
        <p:pic>
          <p:nvPicPr>
            <p:cNvPr id="3" name="Picture 2" descr="C:\Users\acer\Pictures\Documents\Office Automation\lecture2\UNS37892.gif"/>
            <p:cNvPicPr>
              <a:picLocks noChangeAspect="1" noChangeArrowheads="1"/>
            </p:cNvPicPr>
            <p:nvPr/>
          </p:nvPicPr>
          <p:blipFill>
            <a:blip r:embed="rId2" cstate="print">
              <a:duotone>
                <a:schemeClr val="accent5">
                  <a:shade val="45000"/>
                  <a:satMod val="135000"/>
                </a:schemeClr>
                <a:prstClr val="white"/>
              </a:duotone>
            </a:blip>
            <a:srcRect l="51512" t="2520" r="10689" b="9281"/>
            <a:stretch>
              <a:fillRect/>
            </a:stretch>
          </p:blipFill>
          <p:spPr bwMode="auto">
            <a:xfrm>
              <a:off x="-36512" y="-99392"/>
              <a:ext cx="2376264" cy="7128792"/>
            </a:xfrm>
            <a:prstGeom prst="rect">
              <a:avLst/>
            </a:prstGeom>
            <a:noFill/>
          </p:spPr>
        </p:pic>
        <p:pic>
          <p:nvPicPr>
            <p:cNvPr id="4" name="Picture 3" descr="C:\Users\acer\Pictures\Documents\Office Automation\lecture2\offices4.jpg"/>
            <p:cNvPicPr>
              <a:picLocks noChangeAspect="1" noChangeArrowheads="1"/>
            </p:cNvPicPr>
            <p:nvPr/>
          </p:nvPicPr>
          <p:blipFill>
            <a:blip r:embed="rId3" cstate="print"/>
            <a:srcRect/>
            <a:stretch>
              <a:fillRect/>
            </a:stretch>
          </p:blipFill>
          <p:spPr bwMode="auto">
            <a:xfrm>
              <a:off x="395536" y="1628800"/>
              <a:ext cx="1368152" cy="1008112"/>
            </a:xfrm>
            <a:prstGeom prst="rect">
              <a:avLst/>
            </a:prstGeom>
            <a:noFill/>
          </p:spPr>
        </p:pic>
        <p:pic>
          <p:nvPicPr>
            <p:cNvPr id="5" name="Picture 4" descr="C:\Users\acer\Pictures\Documents\Office Automation\lecture2\large-offices-5.jpg"/>
            <p:cNvPicPr>
              <a:picLocks noChangeAspect="1" noChangeArrowheads="1"/>
            </p:cNvPicPr>
            <p:nvPr/>
          </p:nvPicPr>
          <p:blipFill>
            <a:blip r:embed="rId4" cstate="print"/>
            <a:srcRect/>
            <a:stretch>
              <a:fillRect/>
            </a:stretch>
          </p:blipFill>
          <p:spPr bwMode="auto">
            <a:xfrm>
              <a:off x="395536" y="188640"/>
              <a:ext cx="1368152" cy="1118865"/>
            </a:xfrm>
            <a:prstGeom prst="rect">
              <a:avLst/>
            </a:prstGeom>
            <a:noFill/>
          </p:spPr>
        </p:pic>
        <p:pic>
          <p:nvPicPr>
            <p:cNvPr id="6" name="Picture 2" descr="C:\Users\acer\Pictures\Documents\Office Automation\lecture2\549432-attorney-carol-stream-il-moroni-law-offices-attorney.jpg"/>
            <p:cNvPicPr>
              <a:picLocks noChangeAspect="1" noChangeArrowheads="1"/>
            </p:cNvPicPr>
            <p:nvPr/>
          </p:nvPicPr>
          <p:blipFill>
            <a:blip r:embed="rId5" cstate="print"/>
            <a:srcRect/>
            <a:stretch>
              <a:fillRect/>
            </a:stretch>
          </p:blipFill>
          <p:spPr bwMode="auto">
            <a:xfrm>
              <a:off x="395536" y="2996952"/>
              <a:ext cx="1376449" cy="1008112"/>
            </a:xfrm>
            <a:prstGeom prst="rect">
              <a:avLst/>
            </a:prstGeom>
            <a:noFill/>
          </p:spPr>
        </p:pic>
        <p:pic>
          <p:nvPicPr>
            <p:cNvPr id="7" name="Picture 3" descr="C:\Users\acer\Pictures\Documents\Office Automation\lecture1\pics\Home Office design and arrangement 2.jpg"/>
            <p:cNvPicPr>
              <a:picLocks noChangeAspect="1" noChangeArrowheads="1"/>
            </p:cNvPicPr>
            <p:nvPr/>
          </p:nvPicPr>
          <p:blipFill>
            <a:blip r:embed="rId6" cstate="print"/>
            <a:srcRect t="34372"/>
            <a:stretch>
              <a:fillRect/>
            </a:stretch>
          </p:blipFill>
          <p:spPr bwMode="auto">
            <a:xfrm>
              <a:off x="395535" y="4365104"/>
              <a:ext cx="1368153" cy="1008112"/>
            </a:xfrm>
            <a:prstGeom prst="rect">
              <a:avLst/>
            </a:prstGeom>
            <a:noFill/>
          </p:spPr>
        </p:pic>
        <p:pic>
          <p:nvPicPr>
            <p:cNvPr id="8" name="Picture 5" descr="C:\Users\acer\Pictures\Documents\Office Automation\lecture1\pics\papers.jpg"/>
            <p:cNvPicPr>
              <a:picLocks noChangeAspect="1" noChangeArrowheads="1"/>
            </p:cNvPicPr>
            <p:nvPr/>
          </p:nvPicPr>
          <p:blipFill>
            <a:blip r:embed="rId7" cstate="print"/>
            <a:srcRect/>
            <a:stretch>
              <a:fillRect/>
            </a:stretch>
          </p:blipFill>
          <p:spPr bwMode="auto">
            <a:xfrm>
              <a:off x="395536" y="5715254"/>
              <a:ext cx="1368152" cy="1026114"/>
            </a:xfrm>
            <a:prstGeom prst="rect">
              <a:avLst/>
            </a:prstGeom>
            <a:noFill/>
          </p:spPr>
        </p:pic>
      </p:grpSp>
      <p:sp>
        <p:nvSpPr>
          <p:cNvPr id="9" name="مستطيل 8"/>
          <p:cNvSpPr/>
          <p:nvPr/>
        </p:nvSpPr>
        <p:spPr>
          <a:xfrm>
            <a:off x="2843808" y="1196752"/>
            <a:ext cx="6012160" cy="3108543"/>
          </a:xfrm>
          <a:prstGeom prst="rect">
            <a:avLst/>
          </a:prstGeom>
        </p:spPr>
        <p:txBody>
          <a:bodyPr wrap="square">
            <a:spAutoFit/>
          </a:bodyPr>
          <a:lstStyle/>
          <a:p>
            <a:r>
              <a:rPr lang="ar-SA" sz="2800" dirty="0" smtClean="0"/>
              <a:t>1.تسهيل إجراءات العمل</a:t>
            </a:r>
            <a:br>
              <a:rPr lang="ar-SA" sz="2800" dirty="0" smtClean="0"/>
            </a:br>
            <a:r>
              <a:rPr lang="ar-SA" sz="2800" dirty="0" smtClean="0"/>
              <a:t>2.اختصار الوقت</a:t>
            </a:r>
            <a:br>
              <a:rPr lang="ar-SA" sz="2800" dirty="0" smtClean="0"/>
            </a:br>
            <a:r>
              <a:rPr lang="ar-SA" sz="2800" dirty="0" smtClean="0"/>
              <a:t>3.الدقة والوضوح في إجراءات العمل</a:t>
            </a:r>
            <a:br>
              <a:rPr lang="ar-SA" sz="2800" dirty="0" smtClean="0"/>
            </a:br>
            <a:r>
              <a:rPr lang="ar-SA" sz="2800" dirty="0" smtClean="0"/>
              <a:t>4.تسهيل إجراءات الاتصال داخل المنشأة</a:t>
            </a:r>
            <a:br>
              <a:rPr lang="ar-SA" sz="2800" dirty="0" smtClean="0"/>
            </a:br>
            <a:r>
              <a:rPr lang="ar-SA" sz="2800" dirty="0" smtClean="0"/>
              <a:t>5.تقليل استخدام الورق والأرشيف</a:t>
            </a:r>
            <a:br>
              <a:rPr lang="ar-SA" sz="2800" dirty="0" smtClean="0"/>
            </a:br>
            <a:r>
              <a:rPr lang="ar-SA" sz="2800" dirty="0" smtClean="0"/>
              <a:t>6.يقلل استخدام أماكن الأرشيف</a:t>
            </a:r>
            <a:br>
              <a:rPr lang="ar-SA" sz="2800" dirty="0" smtClean="0"/>
            </a:br>
            <a:r>
              <a:rPr lang="ar-SA" sz="2800" dirty="0" smtClean="0"/>
              <a:t>7.الاستغناء عن الموظفين الغير أكفاء </a:t>
            </a:r>
            <a:endParaRPr lang="ar-SA" sz="2800" dirty="0"/>
          </a:p>
        </p:txBody>
      </p:sp>
      <p:sp>
        <p:nvSpPr>
          <p:cNvPr id="10" name="مستطيل 9"/>
          <p:cNvSpPr/>
          <p:nvPr/>
        </p:nvSpPr>
        <p:spPr>
          <a:xfrm>
            <a:off x="2267744" y="188640"/>
            <a:ext cx="6696744" cy="707886"/>
          </a:xfrm>
          <a:prstGeom prst="rect">
            <a:avLst/>
          </a:prstGeom>
          <a:noFill/>
        </p:spPr>
        <p:txBody>
          <a:bodyPr wrap="square" lIns="91440" tIns="45720" rIns="91440" bIns="45720">
            <a:spAutoFit/>
          </a:bodyPr>
          <a:lstStyle/>
          <a:p>
            <a:pPr algn="ctr"/>
            <a:r>
              <a:rPr lang="ar-SA" sz="4000" b="1" dirty="0" smtClean="0">
                <a:ln w="18000">
                  <a:solidFill>
                    <a:schemeClr val="accent5">
                      <a:lumMod val="60000"/>
                      <a:lumOff val="40000"/>
                    </a:schemeClr>
                  </a:solidFill>
                  <a:prstDash val="solid"/>
                  <a:miter lim="800000"/>
                </a:ln>
                <a:solidFill>
                  <a:schemeClr val="accent5">
                    <a:lumMod val="60000"/>
                    <a:lumOff val="40000"/>
                  </a:schemeClr>
                </a:solidFill>
                <a:effectLst>
                  <a:glow rad="228600">
                    <a:srgbClr val="663300">
                      <a:alpha val="40000"/>
                    </a:srgbClr>
                  </a:glow>
                  <a:outerShdw blurRad="25500" dist="23000" dir="7020000" algn="tl">
                    <a:srgbClr val="000000">
                      <a:alpha val="50000"/>
                    </a:srgbClr>
                  </a:outerShdw>
                </a:effectLst>
              </a:rPr>
              <a:t>فوائد أتمتة المكاتب على المنشأة</a:t>
            </a:r>
            <a:endParaRPr lang="ar-SA" sz="4000" b="1" dirty="0">
              <a:ln w="18000">
                <a:solidFill>
                  <a:schemeClr val="accent5">
                    <a:lumMod val="60000"/>
                    <a:lumOff val="40000"/>
                  </a:schemeClr>
                </a:solidFill>
                <a:prstDash val="solid"/>
                <a:miter lim="800000"/>
              </a:ln>
              <a:solidFill>
                <a:schemeClr val="accent5">
                  <a:lumMod val="60000"/>
                  <a:lumOff val="40000"/>
                </a:schemeClr>
              </a:solidFill>
              <a:effectLst>
                <a:glow rad="228600">
                  <a:srgbClr val="663300">
                    <a:alpha val="40000"/>
                  </a:srgbClr>
                </a:glow>
                <a:outerShdw blurRad="25500" dist="23000" dir="7020000" algn="tl">
                  <a:srgbClr val="000000">
                    <a:alpha val="50000"/>
                  </a:srgbClr>
                </a:outerShdw>
              </a:effectLst>
            </a:endParaRP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from="(-#ppt_w/2)" to="(#ppt_x)" calcmode="lin" valueType="num">
                                      <p:cBhvr>
                                        <p:cTn id="7" dur="600" fill="hold">
                                          <p:stCondLst>
                                            <p:cond delay="0"/>
                                          </p:stCondLst>
                                        </p:cTn>
                                        <p:tgtEl>
                                          <p:spTgt spid="10"/>
                                        </p:tgtEl>
                                        <p:attrNameLst>
                                          <p:attrName>ppt_x</p:attrName>
                                        </p:attrNameLst>
                                      </p:cBhvr>
                                    </p:anim>
                                    <p:anim from="0" to="-1.0" calcmode="lin" valueType="num">
                                      <p:cBhvr>
                                        <p:cTn id="8" dur="200" decel="50000" autoRev="1" fill="hold">
                                          <p:stCondLst>
                                            <p:cond delay="600"/>
                                          </p:stCondLst>
                                        </p:cTn>
                                        <p:tgtEl>
                                          <p:spTgt spid="10"/>
                                        </p:tgtEl>
                                        <p:attrNameLst>
                                          <p:attrName>xshear</p:attrName>
                                        </p:attrNameLst>
                                      </p:cBhvr>
                                    </p:anim>
                                    <p:animScale>
                                      <p:cBhvr>
                                        <p:cTn id="9" dur="200" decel="100000" autoRev="1" fill="hold">
                                          <p:stCondLst>
                                            <p:cond delay="600"/>
                                          </p:stCondLst>
                                        </p:cTn>
                                        <p:tgtEl>
                                          <p:spTgt spid="10"/>
                                        </p:tgtEl>
                                      </p:cBhvr>
                                      <p:from x="100000" y="100000"/>
                                      <p:to x="80000" y="100000"/>
                                    </p:animScale>
                                    <p:anim by="(#ppt_h/3+#ppt_w*0.1)" calcmode="lin" valueType="num">
                                      <p:cBhvr additive="sum">
                                        <p:cTn id="10" dur="200" decel="100000" autoRev="1" fill="hold">
                                          <p:stCondLst>
                                            <p:cond delay="600"/>
                                          </p:stCondLst>
                                        </p:cTn>
                                        <p:tgtEl>
                                          <p:spTgt spid="10"/>
                                        </p:tgtEl>
                                        <p:attrNameLst>
                                          <p:attrName>ppt_x</p:attrName>
                                        </p:attrNameLst>
                                      </p:cBhvr>
                                    </p:anim>
                                  </p:childTnLst>
                                </p:cTn>
                              </p:par>
                            </p:childTnLst>
                          </p:cTn>
                        </p:par>
                      </p:childTnLst>
                    </p:cTn>
                  </p:par>
                  <p:par>
                    <p:cTn id="11" fill="hold">
                      <p:stCondLst>
                        <p:cond delay="indefinite"/>
                      </p:stCondLst>
                      <p:childTnLst>
                        <p:par>
                          <p:cTn id="12" fill="hold">
                            <p:stCondLst>
                              <p:cond delay="0"/>
                            </p:stCondLst>
                            <p:childTnLst>
                              <p:par>
                                <p:cTn id="13" presetID="34"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anim from="(-#ppt_w/2)" to="(#ppt_x)" calcmode="lin" valueType="num">
                                      <p:cBhvr>
                                        <p:cTn id="15" dur="600" fill="hold">
                                          <p:stCondLst>
                                            <p:cond delay="0"/>
                                          </p:stCondLst>
                                        </p:cTn>
                                        <p:tgtEl>
                                          <p:spTgt spid="9"/>
                                        </p:tgtEl>
                                        <p:attrNameLst>
                                          <p:attrName>ppt_x</p:attrName>
                                        </p:attrNameLst>
                                      </p:cBhvr>
                                    </p:anim>
                                    <p:anim from="0" to="-1.0" calcmode="lin" valueType="num">
                                      <p:cBhvr>
                                        <p:cTn id="16" dur="200" decel="50000" autoRev="1" fill="hold">
                                          <p:stCondLst>
                                            <p:cond delay="600"/>
                                          </p:stCondLst>
                                        </p:cTn>
                                        <p:tgtEl>
                                          <p:spTgt spid="9"/>
                                        </p:tgtEl>
                                        <p:attrNameLst>
                                          <p:attrName>xshear</p:attrName>
                                        </p:attrNameLst>
                                      </p:cBhvr>
                                    </p:anim>
                                    <p:animScale>
                                      <p:cBhvr>
                                        <p:cTn id="17" dur="200" decel="100000" autoRev="1" fill="hold">
                                          <p:stCondLst>
                                            <p:cond delay="600"/>
                                          </p:stCondLst>
                                        </p:cTn>
                                        <p:tgtEl>
                                          <p:spTgt spid="9"/>
                                        </p:tgtEl>
                                      </p:cBhvr>
                                      <p:from x="100000" y="100000"/>
                                      <p:to x="80000" y="100000"/>
                                    </p:animScale>
                                    <p:anim by="(#ppt_h/3+#ppt_w*0.1)" calcmode="lin" valueType="num">
                                      <p:cBhvr additive="sum">
                                        <p:cTn id="18" dur="200" decel="100000" autoRev="1" fill="hold">
                                          <p:stCondLst>
                                            <p:cond delay="600"/>
                                          </p:stCondLst>
                                        </p:cTn>
                                        <p:tgtEl>
                                          <p:spTgt spid="9"/>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مجموعة 1"/>
          <p:cNvGrpSpPr/>
          <p:nvPr/>
        </p:nvGrpSpPr>
        <p:grpSpPr>
          <a:xfrm>
            <a:off x="-36512" y="-99392"/>
            <a:ext cx="2376264" cy="7128792"/>
            <a:chOff x="-36512" y="-99392"/>
            <a:chExt cx="2376264" cy="7128792"/>
          </a:xfrm>
        </p:grpSpPr>
        <p:pic>
          <p:nvPicPr>
            <p:cNvPr id="3" name="Picture 2" descr="C:\Users\acer\Pictures\Documents\Office Automation\lecture2\UNS37892.gif"/>
            <p:cNvPicPr>
              <a:picLocks noChangeAspect="1" noChangeArrowheads="1"/>
            </p:cNvPicPr>
            <p:nvPr/>
          </p:nvPicPr>
          <p:blipFill>
            <a:blip r:embed="rId2" cstate="print">
              <a:duotone>
                <a:schemeClr val="accent5">
                  <a:shade val="45000"/>
                  <a:satMod val="135000"/>
                </a:schemeClr>
                <a:prstClr val="white"/>
              </a:duotone>
            </a:blip>
            <a:srcRect l="51512" t="2520" r="10689" b="9281"/>
            <a:stretch>
              <a:fillRect/>
            </a:stretch>
          </p:blipFill>
          <p:spPr bwMode="auto">
            <a:xfrm>
              <a:off x="-36512" y="-99392"/>
              <a:ext cx="2376264" cy="7128792"/>
            </a:xfrm>
            <a:prstGeom prst="rect">
              <a:avLst/>
            </a:prstGeom>
            <a:noFill/>
          </p:spPr>
        </p:pic>
        <p:pic>
          <p:nvPicPr>
            <p:cNvPr id="4" name="Picture 3" descr="C:\Users\acer\Pictures\Documents\Office Automation\lecture2\offices4.jpg"/>
            <p:cNvPicPr>
              <a:picLocks noChangeAspect="1" noChangeArrowheads="1"/>
            </p:cNvPicPr>
            <p:nvPr/>
          </p:nvPicPr>
          <p:blipFill>
            <a:blip r:embed="rId3" cstate="print"/>
            <a:srcRect/>
            <a:stretch>
              <a:fillRect/>
            </a:stretch>
          </p:blipFill>
          <p:spPr bwMode="auto">
            <a:xfrm>
              <a:off x="395536" y="1628800"/>
              <a:ext cx="1368152" cy="1008112"/>
            </a:xfrm>
            <a:prstGeom prst="rect">
              <a:avLst/>
            </a:prstGeom>
            <a:noFill/>
          </p:spPr>
        </p:pic>
        <p:pic>
          <p:nvPicPr>
            <p:cNvPr id="5" name="Picture 4" descr="C:\Users\acer\Pictures\Documents\Office Automation\lecture2\large-offices-5.jpg"/>
            <p:cNvPicPr>
              <a:picLocks noChangeAspect="1" noChangeArrowheads="1"/>
            </p:cNvPicPr>
            <p:nvPr/>
          </p:nvPicPr>
          <p:blipFill>
            <a:blip r:embed="rId4" cstate="print"/>
            <a:srcRect/>
            <a:stretch>
              <a:fillRect/>
            </a:stretch>
          </p:blipFill>
          <p:spPr bwMode="auto">
            <a:xfrm>
              <a:off x="395536" y="188640"/>
              <a:ext cx="1368152" cy="1118865"/>
            </a:xfrm>
            <a:prstGeom prst="rect">
              <a:avLst/>
            </a:prstGeom>
            <a:noFill/>
          </p:spPr>
        </p:pic>
        <p:pic>
          <p:nvPicPr>
            <p:cNvPr id="6" name="Picture 2" descr="C:\Users\acer\Pictures\Documents\Office Automation\lecture2\549432-attorney-carol-stream-il-moroni-law-offices-attorney.jpg"/>
            <p:cNvPicPr>
              <a:picLocks noChangeAspect="1" noChangeArrowheads="1"/>
            </p:cNvPicPr>
            <p:nvPr/>
          </p:nvPicPr>
          <p:blipFill>
            <a:blip r:embed="rId5" cstate="print"/>
            <a:srcRect/>
            <a:stretch>
              <a:fillRect/>
            </a:stretch>
          </p:blipFill>
          <p:spPr bwMode="auto">
            <a:xfrm>
              <a:off x="395536" y="2996952"/>
              <a:ext cx="1376449" cy="1008112"/>
            </a:xfrm>
            <a:prstGeom prst="rect">
              <a:avLst/>
            </a:prstGeom>
            <a:noFill/>
          </p:spPr>
        </p:pic>
        <p:pic>
          <p:nvPicPr>
            <p:cNvPr id="7" name="Picture 3" descr="C:\Users\acer\Pictures\Documents\Office Automation\lecture1\pics\Home Office design and arrangement 2.jpg"/>
            <p:cNvPicPr>
              <a:picLocks noChangeAspect="1" noChangeArrowheads="1"/>
            </p:cNvPicPr>
            <p:nvPr/>
          </p:nvPicPr>
          <p:blipFill>
            <a:blip r:embed="rId6" cstate="print"/>
            <a:srcRect t="34372"/>
            <a:stretch>
              <a:fillRect/>
            </a:stretch>
          </p:blipFill>
          <p:spPr bwMode="auto">
            <a:xfrm>
              <a:off x="395535" y="4365104"/>
              <a:ext cx="1368153" cy="1008112"/>
            </a:xfrm>
            <a:prstGeom prst="rect">
              <a:avLst/>
            </a:prstGeom>
            <a:noFill/>
          </p:spPr>
        </p:pic>
        <p:pic>
          <p:nvPicPr>
            <p:cNvPr id="8" name="Picture 5" descr="C:\Users\acer\Pictures\Documents\Office Automation\lecture1\pics\papers.jpg"/>
            <p:cNvPicPr>
              <a:picLocks noChangeAspect="1" noChangeArrowheads="1"/>
            </p:cNvPicPr>
            <p:nvPr/>
          </p:nvPicPr>
          <p:blipFill>
            <a:blip r:embed="rId7" cstate="print"/>
            <a:srcRect/>
            <a:stretch>
              <a:fillRect/>
            </a:stretch>
          </p:blipFill>
          <p:spPr bwMode="auto">
            <a:xfrm>
              <a:off x="395536" y="5715254"/>
              <a:ext cx="1368152" cy="1026114"/>
            </a:xfrm>
            <a:prstGeom prst="rect">
              <a:avLst/>
            </a:prstGeom>
            <a:noFill/>
          </p:spPr>
        </p:pic>
      </p:grpSp>
      <p:sp>
        <p:nvSpPr>
          <p:cNvPr id="9" name="مستطيل 8"/>
          <p:cNvSpPr/>
          <p:nvPr/>
        </p:nvSpPr>
        <p:spPr>
          <a:xfrm>
            <a:off x="2051720" y="980728"/>
            <a:ext cx="6948264" cy="3970318"/>
          </a:xfrm>
          <a:prstGeom prst="rect">
            <a:avLst/>
          </a:prstGeom>
        </p:spPr>
        <p:txBody>
          <a:bodyPr wrap="square">
            <a:spAutoFit/>
          </a:bodyPr>
          <a:lstStyle/>
          <a:p>
            <a:pPr>
              <a:buNone/>
            </a:pPr>
            <a:r>
              <a:rPr lang="ar-SA" sz="2800" dirty="0" smtClean="0"/>
              <a:t>تلعب الحاسبات دور أساسي ومهم في أتمتة المكاتب المكاتب ولا يمكن أن تكون الأتمتة متكاملة بدون النظام الحاسوبي حيث يؤثر ذلك في أداء عمل المكاتب بالآتي:</a:t>
            </a:r>
            <a:br>
              <a:rPr lang="ar-SA" sz="2800" dirty="0" smtClean="0"/>
            </a:br>
            <a:r>
              <a:rPr lang="ar-SA" sz="2800" dirty="0" smtClean="0"/>
              <a:t/>
            </a:r>
            <a:br>
              <a:rPr lang="ar-SA" sz="2800" dirty="0" smtClean="0"/>
            </a:br>
            <a:r>
              <a:rPr lang="ar-SA" sz="2800" dirty="0" smtClean="0"/>
              <a:t>1.زيادة فعالية هذه المهام</a:t>
            </a:r>
            <a:br>
              <a:rPr lang="ar-SA" sz="2800" dirty="0" smtClean="0"/>
            </a:br>
            <a:r>
              <a:rPr lang="ar-SA" sz="2800" dirty="0" smtClean="0"/>
              <a:t>2.توفير الوقت والجهد المبذول في انجاز مهام المكتب المختلفة</a:t>
            </a:r>
            <a:br>
              <a:rPr lang="ar-SA" sz="2800" dirty="0" smtClean="0"/>
            </a:br>
            <a:r>
              <a:rPr lang="ar-SA" sz="2800" dirty="0" smtClean="0"/>
              <a:t>3.الدقة والسرعة في تنفيذ المهام</a:t>
            </a:r>
            <a:br>
              <a:rPr lang="ar-SA" sz="2800" dirty="0" smtClean="0"/>
            </a:br>
            <a:r>
              <a:rPr lang="ar-SA" sz="2800" dirty="0" smtClean="0"/>
              <a:t>4.تقليل كلفة إنجاز المهام على المدى البعيد </a:t>
            </a:r>
          </a:p>
        </p:txBody>
      </p:sp>
      <p:sp>
        <p:nvSpPr>
          <p:cNvPr id="10" name="مستطيل 9"/>
          <p:cNvSpPr/>
          <p:nvPr/>
        </p:nvSpPr>
        <p:spPr>
          <a:xfrm>
            <a:off x="2879304" y="188640"/>
            <a:ext cx="6229200" cy="707886"/>
          </a:xfrm>
          <a:prstGeom prst="rect">
            <a:avLst/>
          </a:prstGeom>
          <a:noFill/>
        </p:spPr>
        <p:txBody>
          <a:bodyPr wrap="square" lIns="91440" tIns="45720" rIns="91440" bIns="45720">
            <a:spAutoFit/>
          </a:bodyPr>
          <a:lstStyle/>
          <a:p>
            <a:pPr algn="ctr"/>
            <a:r>
              <a:rPr lang="ar-SA" sz="4000" b="1" dirty="0" smtClean="0">
                <a:ln w="18000">
                  <a:solidFill>
                    <a:schemeClr val="accent5">
                      <a:lumMod val="60000"/>
                      <a:lumOff val="40000"/>
                    </a:schemeClr>
                  </a:solidFill>
                  <a:prstDash val="solid"/>
                  <a:miter lim="800000"/>
                </a:ln>
                <a:solidFill>
                  <a:schemeClr val="accent5">
                    <a:lumMod val="60000"/>
                    <a:lumOff val="40000"/>
                  </a:schemeClr>
                </a:solidFill>
                <a:effectLst>
                  <a:glow rad="228600">
                    <a:srgbClr val="663300">
                      <a:alpha val="40000"/>
                    </a:srgbClr>
                  </a:glow>
                  <a:outerShdw blurRad="25500" dist="23000" dir="7020000" algn="tl">
                    <a:srgbClr val="000000">
                      <a:alpha val="50000"/>
                    </a:srgbClr>
                  </a:outerShdw>
                </a:effectLst>
              </a:rPr>
              <a:t>تأثير الحاسبات على عمل المكاتب</a:t>
            </a:r>
            <a:endParaRPr lang="ar-SA" sz="4000" b="1" dirty="0">
              <a:ln w="18000">
                <a:solidFill>
                  <a:schemeClr val="accent5">
                    <a:lumMod val="60000"/>
                    <a:lumOff val="40000"/>
                  </a:schemeClr>
                </a:solidFill>
                <a:prstDash val="solid"/>
                <a:miter lim="800000"/>
              </a:ln>
              <a:solidFill>
                <a:schemeClr val="accent5">
                  <a:lumMod val="60000"/>
                  <a:lumOff val="40000"/>
                </a:schemeClr>
              </a:solidFill>
              <a:effectLst>
                <a:glow rad="228600">
                  <a:srgbClr val="663300">
                    <a:alpha val="40000"/>
                  </a:srgbClr>
                </a:glow>
                <a:outerShdw blurRad="25500" dist="23000" dir="7020000" algn="tl">
                  <a:srgbClr val="000000">
                    <a:alpha val="50000"/>
                  </a:srgbClr>
                </a:outerShdw>
              </a:effectLst>
            </a:endParaRP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p:cTn id="7" dur="500" fill="hold"/>
                                        <p:tgtEl>
                                          <p:spTgt spid="10"/>
                                        </p:tgtEl>
                                        <p:attrNameLst>
                                          <p:attrName>ppt_w</p:attrName>
                                        </p:attrNameLst>
                                      </p:cBhvr>
                                      <p:tavLst>
                                        <p:tav tm="0">
                                          <p:val>
                                            <p:fltVal val="0"/>
                                          </p:val>
                                        </p:tav>
                                        <p:tav tm="100000">
                                          <p:val>
                                            <p:strVal val="#ppt_w"/>
                                          </p:val>
                                        </p:tav>
                                      </p:tavLst>
                                    </p:anim>
                                    <p:anim calcmode="lin" valueType="num">
                                      <p:cBhvr>
                                        <p:cTn id="8" dur="500" fill="hold"/>
                                        <p:tgtEl>
                                          <p:spTgt spid="10"/>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0"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p:cTn id="13" dur="500" fill="hold"/>
                                        <p:tgtEl>
                                          <p:spTgt spid="9"/>
                                        </p:tgtEl>
                                        <p:attrNameLst>
                                          <p:attrName>ppt_w</p:attrName>
                                        </p:attrNameLst>
                                      </p:cBhvr>
                                      <p:tavLst>
                                        <p:tav tm="0">
                                          <p:val>
                                            <p:fltVal val="0"/>
                                          </p:val>
                                        </p:tav>
                                        <p:tav tm="100000">
                                          <p:val>
                                            <p:strVal val="#ppt_w"/>
                                          </p:val>
                                        </p:tav>
                                      </p:tavLst>
                                    </p:anim>
                                    <p:anim calcmode="lin" valueType="num">
                                      <p:cBhvr>
                                        <p:cTn id="14" dur="500" fill="hold"/>
                                        <p:tgtEl>
                                          <p:spTgt spid="9"/>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2051720" y="188640"/>
            <a:ext cx="7092280" cy="4832092"/>
          </a:xfrm>
          <a:prstGeom prst="rect">
            <a:avLst/>
          </a:prstGeom>
        </p:spPr>
        <p:txBody>
          <a:bodyPr wrap="square">
            <a:spAutoFit/>
          </a:bodyPr>
          <a:lstStyle/>
          <a:p>
            <a:r>
              <a:rPr lang="ar-SA" sz="2800" dirty="0" smtClean="0">
                <a:solidFill>
                  <a:schemeClr val="accent5">
                    <a:lumMod val="75000"/>
                  </a:schemeClr>
                </a:solidFill>
              </a:rPr>
              <a:t>1.أن هذا النموذج يعتمد على المعلومات والاتصالات</a:t>
            </a:r>
          </a:p>
          <a:p>
            <a:r>
              <a:rPr lang="ar-SA" sz="2800" dirty="0" smtClean="0">
                <a:solidFill>
                  <a:schemeClr val="accent5">
                    <a:lumMod val="75000"/>
                  </a:schemeClr>
                </a:solidFill>
              </a:rPr>
              <a:t/>
            </a:r>
            <a:br>
              <a:rPr lang="ar-SA" sz="2800" dirty="0" smtClean="0">
                <a:solidFill>
                  <a:schemeClr val="accent5">
                    <a:lumMod val="75000"/>
                  </a:schemeClr>
                </a:solidFill>
              </a:rPr>
            </a:br>
            <a:r>
              <a:rPr lang="ar-SA" sz="2800" dirty="0" smtClean="0">
                <a:solidFill>
                  <a:schemeClr val="accent5">
                    <a:lumMod val="75000"/>
                  </a:schemeClr>
                </a:solidFill>
              </a:rPr>
              <a:t>2.يتكون نظام أتمتة المكاتب من: </a:t>
            </a:r>
            <a:r>
              <a:rPr lang="ar-SA" sz="2800" dirty="0" smtClean="0"/>
              <a:t/>
            </a:r>
            <a:br>
              <a:rPr lang="ar-SA" sz="2800" dirty="0" smtClean="0"/>
            </a:br>
            <a:r>
              <a:rPr lang="ar-SA" sz="2800" dirty="0" smtClean="0"/>
              <a:t/>
            </a:r>
            <a:br>
              <a:rPr lang="ar-SA" sz="2800" dirty="0" smtClean="0"/>
            </a:br>
            <a:r>
              <a:rPr lang="ar-SA" sz="2800" dirty="0" err="1" smtClean="0"/>
              <a:t>أ</a:t>
            </a:r>
            <a:r>
              <a:rPr lang="ar-SA" sz="2800" dirty="0" smtClean="0"/>
              <a:t>‌- تطبيقات أتمتة المكتب التي لا تعتمد على الحاسوب </a:t>
            </a:r>
            <a:br>
              <a:rPr lang="ar-SA" sz="2800" dirty="0" smtClean="0"/>
            </a:br>
            <a:r>
              <a:rPr lang="ar-SA" sz="2800" dirty="0" smtClean="0"/>
              <a:t/>
            </a:r>
            <a:br>
              <a:rPr lang="ar-SA" sz="2800" dirty="0" smtClean="0"/>
            </a:br>
            <a:r>
              <a:rPr lang="ar-SA" sz="2800" dirty="0" err="1" smtClean="0"/>
              <a:t>ب</a:t>
            </a:r>
            <a:r>
              <a:rPr lang="ar-SA" sz="2800" dirty="0" smtClean="0"/>
              <a:t>‌- تطبيقات أتمتة المكتب التي تعتمد على الحاسوب </a:t>
            </a:r>
            <a:br>
              <a:rPr lang="ar-SA" sz="2800" dirty="0" smtClean="0"/>
            </a:br>
            <a:r>
              <a:rPr lang="ar-SA" sz="2800" dirty="0" smtClean="0"/>
              <a:t/>
            </a:r>
            <a:br>
              <a:rPr lang="ar-SA" sz="2800" dirty="0" smtClean="0"/>
            </a:br>
            <a:r>
              <a:rPr lang="ar-SA" sz="2800" dirty="0" err="1" smtClean="0"/>
              <a:t>ج</a:t>
            </a:r>
            <a:r>
              <a:rPr lang="ar-SA" sz="2800" dirty="0" smtClean="0"/>
              <a:t> - قاعدة البيانات </a:t>
            </a:r>
            <a:br>
              <a:rPr lang="ar-SA" sz="2800" dirty="0" smtClean="0"/>
            </a:br>
            <a:r>
              <a:rPr lang="ar-SA" sz="2800" dirty="0" smtClean="0"/>
              <a:t/>
            </a:r>
            <a:br>
              <a:rPr lang="ar-SA" sz="2800" dirty="0" smtClean="0"/>
            </a:br>
            <a:endParaRPr lang="ar-SA" sz="2800" dirty="0"/>
          </a:p>
        </p:txBody>
      </p:sp>
      <p:grpSp>
        <p:nvGrpSpPr>
          <p:cNvPr id="3" name="مجموعة 2"/>
          <p:cNvGrpSpPr/>
          <p:nvPr/>
        </p:nvGrpSpPr>
        <p:grpSpPr>
          <a:xfrm>
            <a:off x="-36512" y="-99392"/>
            <a:ext cx="2376264" cy="7128792"/>
            <a:chOff x="-36512" y="-99392"/>
            <a:chExt cx="2376264" cy="7128792"/>
          </a:xfrm>
        </p:grpSpPr>
        <p:pic>
          <p:nvPicPr>
            <p:cNvPr id="4" name="Picture 2" descr="C:\Users\acer\Pictures\Documents\Office Automation\lecture2\UNS37892.gif"/>
            <p:cNvPicPr>
              <a:picLocks noChangeAspect="1" noChangeArrowheads="1"/>
            </p:cNvPicPr>
            <p:nvPr/>
          </p:nvPicPr>
          <p:blipFill>
            <a:blip r:embed="rId2" cstate="print">
              <a:duotone>
                <a:schemeClr val="accent5">
                  <a:shade val="45000"/>
                  <a:satMod val="135000"/>
                </a:schemeClr>
                <a:prstClr val="white"/>
              </a:duotone>
            </a:blip>
            <a:srcRect l="51512" t="2520" r="10689" b="9281"/>
            <a:stretch>
              <a:fillRect/>
            </a:stretch>
          </p:blipFill>
          <p:spPr bwMode="auto">
            <a:xfrm>
              <a:off x="-36512" y="-99392"/>
              <a:ext cx="2376264" cy="7128792"/>
            </a:xfrm>
            <a:prstGeom prst="rect">
              <a:avLst/>
            </a:prstGeom>
            <a:noFill/>
          </p:spPr>
        </p:pic>
        <p:pic>
          <p:nvPicPr>
            <p:cNvPr id="5" name="Picture 3" descr="C:\Users\acer\Pictures\Documents\Office Automation\lecture2\offices4.jpg"/>
            <p:cNvPicPr>
              <a:picLocks noChangeAspect="1" noChangeArrowheads="1"/>
            </p:cNvPicPr>
            <p:nvPr/>
          </p:nvPicPr>
          <p:blipFill>
            <a:blip r:embed="rId3" cstate="print"/>
            <a:srcRect/>
            <a:stretch>
              <a:fillRect/>
            </a:stretch>
          </p:blipFill>
          <p:spPr bwMode="auto">
            <a:xfrm>
              <a:off x="395536" y="1628800"/>
              <a:ext cx="1368152" cy="1008112"/>
            </a:xfrm>
            <a:prstGeom prst="rect">
              <a:avLst/>
            </a:prstGeom>
            <a:noFill/>
          </p:spPr>
        </p:pic>
        <p:pic>
          <p:nvPicPr>
            <p:cNvPr id="6" name="Picture 4" descr="C:\Users\acer\Pictures\Documents\Office Automation\lecture2\large-offices-5.jpg"/>
            <p:cNvPicPr>
              <a:picLocks noChangeAspect="1" noChangeArrowheads="1"/>
            </p:cNvPicPr>
            <p:nvPr/>
          </p:nvPicPr>
          <p:blipFill>
            <a:blip r:embed="rId4" cstate="print"/>
            <a:srcRect/>
            <a:stretch>
              <a:fillRect/>
            </a:stretch>
          </p:blipFill>
          <p:spPr bwMode="auto">
            <a:xfrm>
              <a:off x="395536" y="188640"/>
              <a:ext cx="1368152" cy="1118865"/>
            </a:xfrm>
            <a:prstGeom prst="rect">
              <a:avLst/>
            </a:prstGeom>
            <a:noFill/>
          </p:spPr>
        </p:pic>
        <p:pic>
          <p:nvPicPr>
            <p:cNvPr id="7" name="Picture 2" descr="C:\Users\acer\Pictures\Documents\Office Automation\lecture2\549432-attorney-carol-stream-il-moroni-law-offices-attorney.jpg"/>
            <p:cNvPicPr>
              <a:picLocks noChangeAspect="1" noChangeArrowheads="1"/>
            </p:cNvPicPr>
            <p:nvPr/>
          </p:nvPicPr>
          <p:blipFill>
            <a:blip r:embed="rId5" cstate="print"/>
            <a:srcRect/>
            <a:stretch>
              <a:fillRect/>
            </a:stretch>
          </p:blipFill>
          <p:spPr bwMode="auto">
            <a:xfrm>
              <a:off x="395536" y="2996952"/>
              <a:ext cx="1376449" cy="1008112"/>
            </a:xfrm>
            <a:prstGeom prst="rect">
              <a:avLst/>
            </a:prstGeom>
            <a:noFill/>
          </p:spPr>
        </p:pic>
        <p:pic>
          <p:nvPicPr>
            <p:cNvPr id="8" name="Picture 3" descr="C:\Users\acer\Pictures\Documents\Office Automation\lecture1\pics\Home Office design and arrangement 2.jpg"/>
            <p:cNvPicPr>
              <a:picLocks noChangeAspect="1" noChangeArrowheads="1"/>
            </p:cNvPicPr>
            <p:nvPr/>
          </p:nvPicPr>
          <p:blipFill>
            <a:blip r:embed="rId6" cstate="print"/>
            <a:srcRect t="34372"/>
            <a:stretch>
              <a:fillRect/>
            </a:stretch>
          </p:blipFill>
          <p:spPr bwMode="auto">
            <a:xfrm>
              <a:off x="395535" y="4365104"/>
              <a:ext cx="1368153" cy="1008112"/>
            </a:xfrm>
            <a:prstGeom prst="rect">
              <a:avLst/>
            </a:prstGeom>
            <a:noFill/>
          </p:spPr>
        </p:pic>
        <p:pic>
          <p:nvPicPr>
            <p:cNvPr id="9" name="Picture 5" descr="C:\Users\acer\Pictures\Documents\Office Automation\lecture1\pics\papers.jpg"/>
            <p:cNvPicPr>
              <a:picLocks noChangeAspect="1" noChangeArrowheads="1"/>
            </p:cNvPicPr>
            <p:nvPr/>
          </p:nvPicPr>
          <p:blipFill>
            <a:blip r:embed="rId7" cstate="print"/>
            <a:srcRect/>
            <a:stretch>
              <a:fillRect/>
            </a:stretch>
          </p:blipFill>
          <p:spPr bwMode="auto">
            <a:xfrm>
              <a:off x="395536" y="5715254"/>
              <a:ext cx="1368152" cy="1026114"/>
            </a:xfrm>
            <a:prstGeom prst="rect">
              <a:avLst/>
            </a:prstGeom>
            <a:noFill/>
          </p:spPr>
        </p:pic>
      </p:gr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مجموعة 1"/>
          <p:cNvGrpSpPr/>
          <p:nvPr/>
        </p:nvGrpSpPr>
        <p:grpSpPr>
          <a:xfrm>
            <a:off x="-36512" y="-99392"/>
            <a:ext cx="2376264" cy="7128792"/>
            <a:chOff x="-36512" y="-99392"/>
            <a:chExt cx="2376264" cy="7128792"/>
          </a:xfrm>
        </p:grpSpPr>
        <p:pic>
          <p:nvPicPr>
            <p:cNvPr id="3" name="Picture 2" descr="C:\Users\acer\Pictures\Documents\Office Automation\lecture2\UNS37892.gif"/>
            <p:cNvPicPr>
              <a:picLocks noChangeAspect="1" noChangeArrowheads="1"/>
            </p:cNvPicPr>
            <p:nvPr/>
          </p:nvPicPr>
          <p:blipFill>
            <a:blip r:embed="rId2" cstate="print">
              <a:duotone>
                <a:schemeClr val="accent5">
                  <a:shade val="45000"/>
                  <a:satMod val="135000"/>
                </a:schemeClr>
                <a:prstClr val="white"/>
              </a:duotone>
            </a:blip>
            <a:srcRect l="51512" t="2520" r="10689" b="9281"/>
            <a:stretch>
              <a:fillRect/>
            </a:stretch>
          </p:blipFill>
          <p:spPr bwMode="auto">
            <a:xfrm>
              <a:off x="-36512" y="-99392"/>
              <a:ext cx="2376264" cy="7128792"/>
            </a:xfrm>
            <a:prstGeom prst="rect">
              <a:avLst/>
            </a:prstGeom>
            <a:noFill/>
          </p:spPr>
        </p:pic>
        <p:pic>
          <p:nvPicPr>
            <p:cNvPr id="4" name="Picture 3" descr="C:\Users\acer\Pictures\Documents\Office Automation\lecture2\offices4.jpg"/>
            <p:cNvPicPr>
              <a:picLocks noChangeAspect="1" noChangeArrowheads="1"/>
            </p:cNvPicPr>
            <p:nvPr/>
          </p:nvPicPr>
          <p:blipFill>
            <a:blip r:embed="rId3" cstate="print"/>
            <a:srcRect/>
            <a:stretch>
              <a:fillRect/>
            </a:stretch>
          </p:blipFill>
          <p:spPr bwMode="auto">
            <a:xfrm>
              <a:off x="395536" y="1628800"/>
              <a:ext cx="1368152" cy="1008112"/>
            </a:xfrm>
            <a:prstGeom prst="rect">
              <a:avLst/>
            </a:prstGeom>
            <a:noFill/>
          </p:spPr>
        </p:pic>
        <p:pic>
          <p:nvPicPr>
            <p:cNvPr id="5" name="Picture 4" descr="C:\Users\acer\Pictures\Documents\Office Automation\lecture2\large-offices-5.jpg"/>
            <p:cNvPicPr>
              <a:picLocks noChangeAspect="1" noChangeArrowheads="1"/>
            </p:cNvPicPr>
            <p:nvPr/>
          </p:nvPicPr>
          <p:blipFill>
            <a:blip r:embed="rId4" cstate="print"/>
            <a:srcRect/>
            <a:stretch>
              <a:fillRect/>
            </a:stretch>
          </p:blipFill>
          <p:spPr bwMode="auto">
            <a:xfrm>
              <a:off x="395536" y="188640"/>
              <a:ext cx="1368152" cy="1118865"/>
            </a:xfrm>
            <a:prstGeom prst="rect">
              <a:avLst/>
            </a:prstGeom>
            <a:noFill/>
          </p:spPr>
        </p:pic>
        <p:pic>
          <p:nvPicPr>
            <p:cNvPr id="6" name="Picture 2" descr="C:\Users\acer\Pictures\Documents\Office Automation\lecture2\549432-attorney-carol-stream-il-moroni-law-offices-attorney.jpg"/>
            <p:cNvPicPr>
              <a:picLocks noChangeAspect="1" noChangeArrowheads="1"/>
            </p:cNvPicPr>
            <p:nvPr/>
          </p:nvPicPr>
          <p:blipFill>
            <a:blip r:embed="rId5" cstate="print"/>
            <a:srcRect/>
            <a:stretch>
              <a:fillRect/>
            </a:stretch>
          </p:blipFill>
          <p:spPr bwMode="auto">
            <a:xfrm>
              <a:off x="395536" y="2996952"/>
              <a:ext cx="1376449" cy="1008112"/>
            </a:xfrm>
            <a:prstGeom prst="rect">
              <a:avLst/>
            </a:prstGeom>
            <a:noFill/>
          </p:spPr>
        </p:pic>
        <p:pic>
          <p:nvPicPr>
            <p:cNvPr id="7" name="Picture 3" descr="C:\Users\acer\Pictures\Documents\Office Automation\lecture1\pics\Home Office design and arrangement 2.jpg"/>
            <p:cNvPicPr>
              <a:picLocks noChangeAspect="1" noChangeArrowheads="1"/>
            </p:cNvPicPr>
            <p:nvPr/>
          </p:nvPicPr>
          <p:blipFill>
            <a:blip r:embed="rId6" cstate="print"/>
            <a:srcRect t="34372"/>
            <a:stretch>
              <a:fillRect/>
            </a:stretch>
          </p:blipFill>
          <p:spPr bwMode="auto">
            <a:xfrm>
              <a:off x="395535" y="4365104"/>
              <a:ext cx="1368153" cy="1008112"/>
            </a:xfrm>
            <a:prstGeom prst="rect">
              <a:avLst/>
            </a:prstGeom>
            <a:noFill/>
          </p:spPr>
        </p:pic>
        <p:pic>
          <p:nvPicPr>
            <p:cNvPr id="8" name="Picture 5" descr="C:\Users\acer\Pictures\Documents\Office Automation\lecture1\pics\papers.jpg"/>
            <p:cNvPicPr>
              <a:picLocks noChangeAspect="1" noChangeArrowheads="1"/>
            </p:cNvPicPr>
            <p:nvPr/>
          </p:nvPicPr>
          <p:blipFill>
            <a:blip r:embed="rId7" cstate="print"/>
            <a:srcRect/>
            <a:stretch>
              <a:fillRect/>
            </a:stretch>
          </p:blipFill>
          <p:spPr bwMode="auto">
            <a:xfrm>
              <a:off x="395536" y="5715254"/>
              <a:ext cx="1368152" cy="1026114"/>
            </a:xfrm>
            <a:prstGeom prst="rect">
              <a:avLst/>
            </a:prstGeom>
            <a:noFill/>
          </p:spPr>
        </p:pic>
      </p:grpSp>
      <p:sp>
        <p:nvSpPr>
          <p:cNvPr id="9" name="مستطيل 8"/>
          <p:cNvSpPr/>
          <p:nvPr/>
        </p:nvSpPr>
        <p:spPr>
          <a:xfrm>
            <a:off x="4283968" y="260648"/>
            <a:ext cx="4572000" cy="4401205"/>
          </a:xfrm>
          <a:prstGeom prst="rect">
            <a:avLst/>
          </a:prstGeom>
        </p:spPr>
        <p:txBody>
          <a:bodyPr>
            <a:spAutoFit/>
          </a:bodyPr>
          <a:lstStyle/>
          <a:p>
            <a:r>
              <a:rPr lang="ar-SA" sz="2800" dirty="0" smtClean="0">
                <a:solidFill>
                  <a:schemeClr val="accent5">
                    <a:lumMod val="75000"/>
                  </a:schemeClr>
                </a:solidFill>
              </a:rPr>
              <a:t>3.</a:t>
            </a:r>
            <a:r>
              <a:rPr lang="ar-SA" sz="2800" dirty="0" err="1" smtClean="0">
                <a:solidFill>
                  <a:schemeClr val="accent5">
                    <a:lumMod val="75000"/>
                  </a:schemeClr>
                </a:solidFill>
              </a:rPr>
              <a:t>مدخلات</a:t>
            </a:r>
            <a:r>
              <a:rPr lang="ar-SA" sz="2800" dirty="0" smtClean="0">
                <a:solidFill>
                  <a:schemeClr val="accent5">
                    <a:lumMod val="75000"/>
                  </a:schemeClr>
                </a:solidFill>
              </a:rPr>
              <a:t> النظام هي: </a:t>
            </a:r>
            <a:r>
              <a:rPr lang="ar-SA" sz="2800" dirty="0" smtClean="0"/>
              <a:t/>
            </a:r>
            <a:br>
              <a:rPr lang="ar-SA" sz="2800" dirty="0" smtClean="0"/>
            </a:br>
            <a:r>
              <a:rPr lang="ar-SA" sz="2800" dirty="0" smtClean="0"/>
              <a:t/>
            </a:r>
            <a:br>
              <a:rPr lang="ar-SA" sz="2800" dirty="0" smtClean="0"/>
            </a:br>
            <a:r>
              <a:rPr lang="ar-SA" sz="2800" dirty="0" err="1" smtClean="0"/>
              <a:t>أ</a:t>
            </a:r>
            <a:r>
              <a:rPr lang="ar-SA" sz="2800" dirty="0" smtClean="0"/>
              <a:t>‌- موارد مادية داخلية </a:t>
            </a:r>
            <a:br>
              <a:rPr lang="ar-SA" sz="2800" dirty="0" smtClean="0"/>
            </a:br>
            <a:r>
              <a:rPr lang="ar-SA" sz="2800" dirty="0" smtClean="0"/>
              <a:t/>
            </a:r>
            <a:br>
              <a:rPr lang="ar-SA" sz="2800" dirty="0" smtClean="0"/>
            </a:br>
            <a:r>
              <a:rPr lang="ar-SA" sz="2800" dirty="0" err="1" smtClean="0"/>
              <a:t>ب</a:t>
            </a:r>
            <a:r>
              <a:rPr lang="ar-SA" sz="2800" dirty="0" smtClean="0"/>
              <a:t>‌- المعالجات </a:t>
            </a:r>
            <a:br>
              <a:rPr lang="ar-SA" sz="2800" dirty="0" smtClean="0"/>
            </a:br>
            <a:r>
              <a:rPr lang="ar-SA" sz="2800" dirty="0" smtClean="0"/>
              <a:t/>
            </a:r>
            <a:br>
              <a:rPr lang="ar-SA" sz="2800" dirty="0" smtClean="0"/>
            </a:br>
            <a:r>
              <a:rPr lang="ar-SA" sz="2800" dirty="0" err="1" smtClean="0"/>
              <a:t>ت</a:t>
            </a:r>
            <a:r>
              <a:rPr lang="ar-SA" sz="2800" dirty="0" smtClean="0"/>
              <a:t>‌- المواد المادية الخارجية </a:t>
            </a:r>
            <a:br>
              <a:rPr lang="ar-SA" sz="2800" dirty="0" smtClean="0"/>
            </a:br>
            <a:r>
              <a:rPr lang="ar-SA" sz="2800" dirty="0" smtClean="0"/>
              <a:t/>
            </a:r>
            <a:br>
              <a:rPr lang="ar-SA" sz="2800" dirty="0" smtClean="0"/>
            </a:br>
            <a:r>
              <a:rPr lang="ar-SA" sz="2800" dirty="0" err="1" smtClean="0"/>
              <a:t>ث</a:t>
            </a:r>
            <a:r>
              <a:rPr lang="ar-SA" sz="2800" dirty="0" smtClean="0"/>
              <a:t>‌- معلومات من المحيط الخارجي</a:t>
            </a:r>
          </a:p>
          <a:p>
            <a:endParaRPr lang="ar-SA" sz="2800" dirty="0"/>
          </a:p>
        </p:txBody>
      </p:sp>
      <p:sp>
        <p:nvSpPr>
          <p:cNvPr id="10" name="مستطيل 9"/>
          <p:cNvSpPr/>
          <p:nvPr/>
        </p:nvSpPr>
        <p:spPr>
          <a:xfrm>
            <a:off x="2574032" y="4492277"/>
            <a:ext cx="6390456" cy="1384995"/>
          </a:xfrm>
          <a:prstGeom prst="rect">
            <a:avLst/>
          </a:prstGeom>
        </p:spPr>
        <p:txBody>
          <a:bodyPr wrap="square">
            <a:spAutoFit/>
          </a:bodyPr>
          <a:lstStyle/>
          <a:p>
            <a:r>
              <a:rPr lang="ar-SA" sz="2800" dirty="0" smtClean="0">
                <a:solidFill>
                  <a:schemeClr val="accent5">
                    <a:lumMod val="75000"/>
                  </a:schemeClr>
                </a:solidFill>
              </a:rPr>
              <a:t>4- يستفاد من هذه النظام في حل المشكلات.</a:t>
            </a:r>
          </a:p>
          <a:p>
            <a:pPr>
              <a:buNone/>
            </a:pPr>
            <a:r>
              <a:rPr lang="ar-SA" sz="2800" dirty="0" smtClean="0">
                <a:solidFill>
                  <a:schemeClr val="accent5">
                    <a:lumMod val="75000"/>
                  </a:schemeClr>
                </a:solidFill>
              </a:rPr>
              <a:t/>
            </a:r>
            <a:br>
              <a:rPr lang="ar-SA" sz="2800" dirty="0" smtClean="0">
                <a:solidFill>
                  <a:schemeClr val="accent5">
                    <a:lumMod val="75000"/>
                  </a:schemeClr>
                </a:solidFill>
              </a:rPr>
            </a:br>
            <a:r>
              <a:rPr lang="ar-SA" sz="2800" dirty="0" smtClean="0">
                <a:solidFill>
                  <a:schemeClr val="accent5">
                    <a:lumMod val="75000"/>
                  </a:schemeClr>
                </a:solidFill>
              </a:rPr>
              <a:t>5- إن عمل هذا النموذج يكون بالشكل التالي: </a:t>
            </a: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from="(-#ppt_w/2)" to="(#ppt_x)" calcmode="lin" valueType="num">
                                      <p:cBhvr>
                                        <p:cTn id="7" dur="600" fill="hold">
                                          <p:stCondLst>
                                            <p:cond delay="0"/>
                                          </p:stCondLst>
                                        </p:cTn>
                                        <p:tgtEl>
                                          <p:spTgt spid="9"/>
                                        </p:tgtEl>
                                        <p:attrNameLst>
                                          <p:attrName>ppt_x</p:attrName>
                                        </p:attrNameLst>
                                      </p:cBhvr>
                                    </p:anim>
                                    <p:anim from="0" to="-1.0" calcmode="lin" valueType="num">
                                      <p:cBhvr>
                                        <p:cTn id="8" dur="200" decel="50000" autoRev="1" fill="hold">
                                          <p:stCondLst>
                                            <p:cond delay="600"/>
                                          </p:stCondLst>
                                        </p:cTn>
                                        <p:tgtEl>
                                          <p:spTgt spid="9"/>
                                        </p:tgtEl>
                                        <p:attrNameLst>
                                          <p:attrName>xshear</p:attrName>
                                        </p:attrNameLst>
                                      </p:cBhvr>
                                    </p:anim>
                                    <p:animScale>
                                      <p:cBhvr>
                                        <p:cTn id="9" dur="200" decel="100000" autoRev="1" fill="hold">
                                          <p:stCondLst>
                                            <p:cond delay="600"/>
                                          </p:stCondLst>
                                        </p:cTn>
                                        <p:tgtEl>
                                          <p:spTgt spid="9"/>
                                        </p:tgtEl>
                                      </p:cBhvr>
                                      <p:from x="100000" y="100000"/>
                                      <p:to x="80000" y="100000"/>
                                    </p:animScale>
                                    <p:anim by="(#ppt_h/3+#ppt_w*0.1)" calcmode="lin" valueType="num">
                                      <p:cBhvr additive="sum">
                                        <p:cTn id="10" dur="200" decel="100000" autoRev="1" fill="hold">
                                          <p:stCondLst>
                                            <p:cond delay="600"/>
                                          </p:stCondLst>
                                        </p:cTn>
                                        <p:tgtEl>
                                          <p:spTgt spid="9"/>
                                        </p:tgtEl>
                                        <p:attrNameLst>
                                          <p:attrName>ppt_x</p:attrName>
                                        </p:attrNameLst>
                                      </p:cBhvr>
                                    </p:anim>
                                  </p:childTnLst>
                                </p:cTn>
                              </p:par>
                            </p:childTnLst>
                          </p:cTn>
                        </p:par>
                      </p:childTnLst>
                    </p:cTn>
                  </p:par>
                  <p:par>
                    <p:cTn id="11" fill="hold">
                      <p:stCondLst>
                        <p:cond delay="indefinite"/>
                      </p:stCondLst>
                      <p:childTnLst>
                        <p:par>
                          <p:cTn id="12" fill="hold">
                            <p:stCondLst>
                              <p:cond delay="0"/>
                            </p:stCondLst>
                            <p:childTnLst>
                              <p:par>
                                <p:cTn id="13" presetID="34"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anim from="(-#ppt_w/2)" to="(#ppt_x)" calcmode="lin" valueType="num">
                                      <p:cBhvr>
                                        <p:cTn id="15" dur="600" fill="hold">
                                          <p:stCondLst>
                                            <p:cond delay="0"/>
                                          </p:stCondLst>
                                        </p:cTn>
                                        <p:tgtEl>
                                          <p:spTgt spid="10"/>
                                        </p:tgtEl>
                                        <p:attrNameLst>
                                          <p:attrName>ppt_x</p:attrName>
                                        </p:attrNameLst>
                                      </p:cBhvr>
                                    </p:anim>
                                    <p:anim from="0" to="-1.0" calcmode="lin" valueType="num">
                                      <p:cBhvr>
                                        <p:cTn id="16" dur="200" decel="50000" autoRev="1" fill="hold">
                                          <p:stCondLst>
                                            <p:cond delay="600"/>
                                          </p:stCondLst>
                                        </p:cTn>
                                        <p:tgtEl>
                                          <p:spTgt spid="10"/>
                                        </p:tgtEl>
                                        <p:attrNameLst>
                                          <p:attrName>xshear</p:attrName>
                                        </p:attrNameLst>
                                      </p:cBhvr>
                                    </p:anim>
                                    <p:animScale>
                                      <p:cBhvr>
                                        <p:cTn id="17" dur="200" decel="100000" autoRev="1" fill="hold">
                                          <p:stCondLst>
                                            <p:cond delay="600"/>
                                          </p:stCondLst>
                                        </p:cTn>
                                        <p:tgtEl>
                                          <p:spTgt spid="10"/>
                                        </p:tgtEl>
                                      </p:cBhvr>
                                      <p:from x="100000" y="100000"/>
                                      <p:to x="80000" y="100000"/>
                                    </p:animScale>
                                    <p:anim by="(#ppt_h/3+#ppt_w*0.1)" calcmode="lin" valueType="num">
                                      <p:cBhvr additive="sum">
                                        <p:cTn id="18" dur="200" decel="100000" autoRev="1" fill="hold">
                                          <p:stCondLst>
                                            <p:cond delay="600"/>
                                          </p:stCondLst>
                                        </p:cTn>
                                        <p:tgtEl>
                                          <p:spTgt spid="10"/>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مجموعة 1"/>
          <p:cNvGrpSpPr/>
          <p:nvPr/>
        </p:nvGrpSpPr>
        <p:grpSpPr>
          <a:xfrm>
            <a:off x="-36512" y="-99392"/>
            <a:ext cx="2376264" cy="7128792"/>
            <a:chOff x="-36512" y="-99392"/>
            <a:chExt cx="2376264" cy="7128792"/>
          </a:xfrm>
        </p:grpSpPr>
        <p:pic>
          <p:nvPicPr>
            <p:cNvPr id="3" name="Picture 2" descr="C:\Users\acer\Pictures\Documents\Office Automation\lecture2\UNS37892.gif"/>
            <p:cNvPicPr>
              <a:picLocks noChangeAspect="1" noChangeArrowheads="1"/>
            </p:cNvPicPr>
            <p:nvPr/>
          </p:nvPicPr>
          <p:blipFill>
            <a:blip r:embed="rId2" cstate="print">
              <a:duotone>
                <a:schemeClr val="accent5">
                  <a:shade val="45000"/>
                  <a:satMod val="135000"/>
                </a:schemeClr>
                <a:prstClr val="white"/>
              </a:duotone>
            </a:blip>
            <a:srcRect l="51512" t="2520" r="10689" b="9281"/>
            <a:stretch>
              <a:fillRect/>
            </a:stretch>
          </p:blipFill>
          <p:spPr bwMode="auto">
            <a:xfrm>
              <a:off x="-36512" y="-99392"/>
              <a:ext cx="2376264" cy="7128792"/>
            </a:xfrm>
            <a:prstGeom prst="rect">
              <a:avLst/>
            </a:prstGeom>
            <a:noFill/>
          </p:spPr>
        </p:pic>
        <p:pic>
          <p:nvPicPr>
            <p:cNvPr id="4" name="Picture 3" descr="C:\Users\acer\Pictures\Documents\Office Automation\lecture2\offices4.jpg"/>
            <p:cNvPicPr>
              <a:picLocks noChangeAspect="1" noChangeArrowheads="1"/>
            </p:cNvPicPr>
            <p:nvPr/>
          </p:nvPicPr>
          <p:blipFill>
            <a:blip r:embed="rId3" cstate="print"/>
            <a:srcRect/>
            <a:stretch>
              <a:fillRect/>
            </a:stretch>
          </p:blipFill>
          <p:spPr bwMode="auto">
            <a:xfrm>
              <a:off x="395536" y="1628800"/>
              <a:ext cx="1368152" cy="1008112"/>
            </a:xfrm>
            <a:prstGeom prst="rect">
              <a:avLst/>
            </a:prstGeom>
            <a:noFill/>
          </p:spPr>
        </p:pic>
        <p:pic>
          <p:nvPicPr>
            <p:cNvPr id="5" name="Picture 4" descr="C:\Users\acer\Pictures\Documents\Office Automation\lecture2\large-offices-5.jpg"/>
            <p:cNvPicPr>
              <a:picLocks noChangeAspect="1" noChangeArrowheads="1"/>
            </p:cNvPicPr>
            <p:nvPr/>
          </p:nvPicPr>
          <p:blipFill>
            <a:blip r:embed="rId4" cstate="print"/>
            <a:srcRect/>
            <a:stretch>
              <a:fillRect/>
            </a:stretch>
          </p:blipFill>
          <p:spPr bwMode="auto">
            <a:xfrm>
              <a:off x="395536" y="188640"/>
              <a:ext cx="1368152" cy="1118865"/>
            </a:xfrm>
            <a:prstGeom prst="rect">
              <a:avLst/>
            </a:prstGeom>
            <a:noFill/>
          </p:spPr>
        </p:pic>
        <p:pic>
          <p:nvPicPr>
            <p:cNvPr id="6" name="Picture 2" descr="C:\Users\acer\Pictures\Documents\Office Automation\lecture2\549432-attorney-carol-stream-il-moroni-law-offices-attorney.jpg"/>
            <p:cNvPicPr>
              <a:picLocks noChangeAspect="1" noChangeArrowheads="1"/>
            </p:cNvPicPr>
            <p:nvPr/>
          </p:nvPicPr>
          <p:blipFill>
            <a:blip r:embed="rId5" cstate="print"/>
            <a:srcRect/>
            <a:stretch>
              <a:fillRect/>
            </a:stretch>
          </p:blipFill>
          <p:spPr bwMode="auto">
            <a:xfrm>
              <a:off x="395536" y="2996952"/>
              <a:ext cx="1376449" cy="1008112"/>
            </a:xfrm>
            <a:prstGeom prst="rect">
              <a:avLst/>
            </a:prstGeom>
            <a:noFill/>
          </p:spPr>
        </p:pic>
        <p:pic>
          <p:nvPicPr>
            <p:cNvPr id="7" name="Picture 3" descr="C:\Users\acer\Pictures\Documents\Office Automation\lecture1\pics\Home Office design and arrangement 2.jpg"/>
            <p:cNvPicPr>
              <a:picLocks noChangeAspect="1" noChangeArrowheads="1"/>
            </p:cNvPicPr>
            <p:nvPr/>
          </p:nvPicPr>
          <p:blipFill>
            <a:blip r:embed="rId6" cstate="print"/>
            <a:srcRect t="34372"/>
            <a:stretch>
              <a:fillRect/>
            </a:stretch>
          </p:blipFill>
          <p:spPr bwMode="auto">
            <a:xfrm>
              <a:off x="395535" y="4365104"/>
              <a:ext cx="1368153" cy="1008112"/>
            </a:xfrm>
            <a:prstGeom prst="rect">
              <a:avLst/>
            </a:prstGeom>
            <a:noFill/>
          </p:spPr>
        </p:pic>
        <p:pic>
          <p:nvPicPr>
            <p:cNvPr id="8" name="Picture 5" descr="C:\Users\acer\Pictures\Documents\Office Automation\lecture1\pics\papers.jpg"/>
            <p:cNvPicPr>
              <a:picLocks noChangeAspect="1" noChangeArrowheads="1"/>
            </p:cNvPicPr>
            <p:nvPr/>
          </p:nvPicPr>
          <p:blipFill>
            <a:blip r:embed="rId7" cstate="print"/>
            <a:srcRect/>
            <a:stretch>
              <a:fillRect/>
            </a:stretch>
          </p:blipFill>
          <p:spPr bwMode="auto">
            <a:xfrm>
              <a:off x="395536" y="5715254"/>
              <a:ext cx="1368152" cy="1026114"/>
            </a:xfrm>
            <a:prstGeom prst="rect">
              <a:avLst/>
            </a:prstGeom>
            <a:noFill/>
          </p:spPr>
        </p:pic>
      </p:grpSp>
      <p:sp>
        <p:nvSpPr>
          <p:cNvPr id="16" name="مستطيل 15"/>
          <p:cNvSpPr/>
          <p:nvPr/>
        </p:nvSpPr>
        <p:spPr>
          <a:xfrm>
            <a:off x="2195736" y="248449"/>
            <a:ext cx="6948264" cy="3108543"/>
          </a:xfrm>
          <a:prstGeom prst="rect">
            <a:avLst/>
          </a:prstGeom>
        </p:spPr>
        <p:txBody>
          <a:bodyPr wrap="square">
            <a:spAutoFit/>
          </a:bodyPr>
          <a:lstStyle/>
          <a:p>
            <a:r>
              <a:rPr lang="ar-SA" sz="2800" dirty="0" smtClean="0"/>
              <a:t> أ‌- يتم إدخال البيانات من خلال النظام الفيزيائي للشركة الموجودة أسفل النموذج حيث يتم معالجتها ومن ثم تدخل إلى قاعدة البيانات .</a:t>
            </a:r>
            <a:br>
              <a:rPr lang="ar-SA" sz="2800" dirty="0" smtClean="0"/>
            </a:br>
            <a:r>
              <a:rPr lang="ar-SA" sz="2800" dirty="0" smtClean="0"/>
              <a:t/>
            </a:r>
            <a:br>
              <a:rPr lang="ar-SA" sz="2800" dirty="0" smtClean="0"/>
            </a:br>
            <a:r>
              <a:rPr lang="ar-SA" sz="2800" dirty="0" smtClean="0"/>
              <a:t>ب‌- يمكن استخدام هذه المعلومات كمدخل للتطبيقات التي تعتمد على الحاسوب والتي تستخدم في أتمتة المكاتب عن طريق التطبيقات التالية:</a:t>
            </a:r>
            <a:endParaRPr lang="ar-SA" sz="2800" dirty="0"/>
          </a:p>
        </p:txBody>
      </p:sp>
      <p:sp>
        <p:nvSpPr>
          <p:cNvPr id="17" name="مستطيل 16"/>
          <p:cNvSpPr/>
          <p:nvPr/>
        </p:nvSpPr>
        <p:spPr>
          <a:xfrm>
            <a:off x="4608512" y="2985914"/>
            <a:ext cx="4572000" cy="3539430"/>
          </a:xfrm>
          <a:prstGeom prst="rect">
            <a:avLst/>
          </a:prstGeom>
        </p:spPr>
        <p:txBody>
          <a:bodyPr>
            <a:spAutoFit/>
          </a:bodyPr>
          <a:lstStyle/>
          <a:p>
            <a:pPr>
              <a:buNone/>
            </a:pPr>
            <a:r>
              <a:rPr lang="ar-SA" sz="2800" dirty="0" smtClean="0"/>
              <a:t/>
            </a:r>
            <a:br>
              <a:rPr lang="ar-SA" sz="2800" dirty="0" smtClean="0"/>
            </a:br>
            <a:r>
              <a:rPr lang="ar-SA" sz="2800" dirty="0" smtClean="0"/>
              <a:t>1. معالج الكلمات </a:t>
            </a:r>
            <a:br>
              <a:rPr lang="ar-SA" sz="2800" dirty="0" smtClean="0"/>
            </a:br>
            <a:r>
              <a:rPr lang="ar-SA" sz="2800" dirty="0" smtClean="0"/>
              <a:t/>
            </a:r>
            <a:br>
              <a:rPr lang="ar-SA" sz="2800" dirty="0" smtClean="0"/>
            </a:br>
            <a:r>
              <a:rPr lang="ar-SA" sz="2800" dirty="0" smtClean="0"/>
              <a:t>2. البريد الالكتروني </a:t>
            </a:r>
            <a:br>
              <a:rPr lang="ar-SA" sz="2800" dirty="0" smtClean="0"/>
            </a:br>
            <a:r>
              <a:rPr lang="ar-SA" sz="2800" dirty="0" smtClean="0"/>
              <a:t/>
            </a:r>
            <a:br>
              <a:rPr lang="ar-SA" sz="2800" dirty="0" smtClean="0"/>
            </a:br>
            <a:r>
              <a:rPr lang="ar-SA" sz="2800" dirty="0" smtClean="0"/>
              <a:t>3. التحاور عن طريق الحاسوب </a:t>
            </a:r>
            <a:br>
              <a:rPr lang="ar-SA" sz="2800" dirty="0" smtClean="0"/>
            </a:br>
            <a:r>
              <a:rPr lang="ar-SA" sz="2800" dirty="0" smtClean="0"/>
              <a:t/>
            </a:r>
            <a:br>
              <a:rPr lang="ar-SA" sz="2800" dirty="0" smtClean="0"/>
            </a:br>
            <a:r>
              <a:rPr lang="ar-SA" sz="2800" dirty="0" smtClean="0"/>
              <a:t>4. التطبيقات الأخرى</a:t>
            </a:r>
            <a:endParaRPr lang="ar-SA" sz="2800" dirty="0"/>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 calcmode="lin" valueType="num">
                                      <p:cBhvr>
                                        <p:cTn id="7" dur="500" fill="hold"/>
                                        <p:tgtEl>
                                          <p:spTgt spid="16"/>
                                        </p:tgtEl>
                                        <p:attrNameLst>
                                          <p:attrName>ppt_w</p:attrName>
                                        </p:attrNameLst>
                                      </p:cBhvr>
                                      <p:tavLst>
                                        <p:tav tm="0">
                                          <p:val>
                                            <p:fltVal val="0"/>
                                          </p:val>
                                        </p:tav>
                                        <p:tav tm="100000">
                                          <p:val>
                                            <p:strVal val="#ppt_w"/>
                                          </p:val>
                                        </p:tav>
                                      </p:tavLst>
                                    </p:anim>
                                    <p:anim calcmode="lin" valueType="num">
                                      <p:cBhvr>
                                        <p:cTn id="8" dur="500" fill="hold"/>
                                        <p:tgtEl>
                                          <p:spTgt spid="16"/>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0" fill="hold" grpId="0" nodeType="clickEffect">
                                  <p:stCondLst>
                                    <p:cond delay="0"/>
                                  </p:stCondLst>
                                  <p:childTnLst>
                                    <p:set>
                                      <p:cBhvr>
                                        <p:cTn id="12" dur="1" fill="hold">
                                          <p:stCondLst>
                                            <p:cond delay="0"/>
                                          </p:stCondLst>
                                        </p:cTn>
                                        <p:tgtEl>
                                          <p:spTgt spid="17"/>
                                        </p:tgtEl>
                                        <p:attrNameLst>
                                          <p:attrName>style.visibility</p:attrName>
                                        </p:attrNameLst>
                                      </p:cBhvr>
                                      <p:to>
                                        <p:strVal val="visible"/>
                                      </p:to>
                                    </p:set>
                                    <p:anim calcmode="lin" valueType="num">
                                      <p:cBhvr>
                                        <p:cTn id="13" dur="500" fill="hold"/>
                                        <p:tgtEl>
                                          <p:spTgt spid="17"/>
                                        </p:tgtEl>
                                        <p:attrNameLst>
                                          <p:attrName>ppt_w</p:attrName>
                                        </p:attrNameLst>
                                      </p:cBhvr>
                                      <p:tavLst>
                                        <p:tav tm="0">
                                          <p:val>
                                            <p:fltVal val="0"/>
                                          </p:val>
                                        </p:tav>
                                        <p:tav tm="100000">
                                          <p:val>
                                            <p:strVal val="#ppt_w"/>
                                          </p:val>
                                        </p:tav>
                                      </p:tavLst>
                                    </p:anim>
                                    <p:anim calcmode="lin" valueType="num">
                                      <p:cBhvr>
                                        <p:cTn id="14" dur="500" fill="hold"/>
                                        <p:tgtEl>
                                          <p:spTgt spid="17"/>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7" grpId="0"/>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مجموعة 1"/>
          <p:cNvGrpSpPr/>
          <p:nvPr/>
        </p:nvGrpSpPr>
        <p:grpSpPr>
          <a:xfrm>
            <a:off x="-36512" y="-99392"/>
            <a:ext cx="2376264" cy="7128792"/>
            <a:chOff x="-36512" y="-99392"/>
            <a:chExt cx="2376264" cy="7128792"/>
          </a:xfrm>
        </p:grpSpPr>
        <p:pic>
          <p:nvPicPr>
            <p:cNvPr id="3" name="Picture 2" descr="C:\Users\acer\Pictures\Documents\Office Automation\lecture2\UNS37892.gif"/>
            <p:cNvPicPr>
              <a:picLocks noChangeAspect="1" noChangeArrowheads="1"/>
            </p:cNvPicPr>
            <p:nvPr/>
          </p:nvPicPr>
          <p:blipFill>
            <a:blip r:embed="rId2" cstate="print">
              <a:duotone>
                <a:schemeClr val="accent5">
                  <a:shade val="45000"/>
                  <a:satMod val="135000"/>
                </a:schemeClr>
                <a:prstClr val="white"/>
              </a:duotone>
            </a:blip>
            <a:srcRect l="51512" t="2520" r="10689" b="9281"/>
            <a:stretch>
              <a:fillRect/>
            </a:stretch>
          </p:blipFill>
          <p:spPr bwMode="auto">
            <a:xfrm>
              <a:off x="-36512" y="-99392"/>
              <a:ext cx="2376264" cy="7128792"/>
            </a:xfrm>
            <a:prstGeom prst="rect">
              <a:avLst/>
            </a:prstGeom>
            <a:noFill/>
          </p:spPr>
        </p:pic>
        <p:pic>
          <p:nvPicPr>
            <p:cNvPr id="4" name="Picture 3" descr="C:\Users\acer\Pictures\Documents\Office Automation\lecture2\offices4.jpg"/>
            <p:cNvPicPr>
              <a:picLocks noChangeAspect="1" noChangeArrowheads="1"/>
            </p:cNvPicPr>
            <p:nvPr/>
          </p:nvPicPr>
          <p:blipFill>
            <a:blip r:embed="rId3" cstate="print"/>
            <a:srcRect/>
            <a:stretch>
              <a:fillRect/>
            </a:stretch>
          </p:blipFill>
          <p:spPr bwMode="auto">
            <a:xfrm>
              <a:off x="395536" y="1628800"/>
              <a:ext cx="1368152" cy="1008112"/>
            </a:xfrm>
            <a:prstGeom prst="rect">
              <a:avLst/>
            </a:prstGeom>
            <a:noFill/>
          </p:spPr>
        </p:pic>
        <p:pic>
          <p:nvPicPr>
            <p:cNvPr id="5" name="Picture 4" descr="C:\Users\acer\Pictures\Documents\Office Automation\lecture2\large-offices-5.jpg"/>
            <p:cNvPicPr>
              <a:picLocks noChangeAspect="1" noChangeArrowheads="1"/>
            </p:cNvPicPr>
            <p:nvPr/>
          </p:nvPicPr>
          <p:blipFill>
            <a:blip r:embed="rId4" cstate="print"/>
            <a:srcRect/>
            <a:stretch>
              <a:fillRect/>
            </a:stretch>
          </p:blipFill>
          <p:spPr bwMode="auto">
            <a:xfrm>
              <a:off x="395536" y="188640"/>
              <a:ext cx="1368152" cy="1118865"/>
            </a:xfrm>
            <a:prstGeom prst="rect">
              <a:avLst/>
            </a:prstGeom>
            <a:noFill/>
          </p:spPr>
        </p:pic>
        <p:pic>
          <p:nvPicPr>
            <p:cNvPr id="6" name="Picture 2" descr="C:\Users\acer\Pictures\Documents\Office Automation\lecture2\549432-attorney-carol-stream-il-moroni-law-offices-attorney.jpg"/>
            <p:cNvPicPr>
              <a:picLocks noChangeAspect="1" noChangeArrowheads="1"/>
            </p:cNvPicPr>
            <p:nvPr/>
          </p:nvPicPr>
          <p:blipFill>
            <a:blip r:embed="rId5" cstate="print"/>
            <a:srcRect/>
            <a:stretch>
              <a:fillRect/>
            </a:stretch>
          </p:blipFill>
          <p:spPr bwMode="auto">
            <a:xfrm>
              <a:off x="395536" y="2996952"/>
              <a:ext cx="1376449" cy="1008112"/>
            </a:xfrm>
            <a:prstGeom prst="rect">
              <a:avLst/>
            </a:prstGeom>
            <a:noFill/>
          </p:spPr>
        </p:pic>
        <p:pic>
          <p:nvPicPr>
            <p:cNvPr id="7" name="Picture 3" descr="C:\Users\acer\Pictures\Documents\Office Automation\lecture1\pics\Home Office design and arrangement 2.jpg"/>
            <p:cNvPicPr>
              <a:picLocks noChangeAspect="1" noChangeArrowheads="1"/>
            </p:cNvPicPr>
            <p:nvPr/>
          </p:nvPicPr>
          <p:blipFill>
            <a:blip r:embed="rId6" cstate="print"/>
            <a:srcRect t="34372"/>
            <a:stretch>
              <a:fillRect/>
            </a:stretch>
          </p:blipFill>
          <p:spPr bwMode="auto">
            <a:xfrm>
              <a:off x="395535" y="4365104"/>
              <a:ext cx="1368153" cy="1008112"/>
            </a:xfrm>
            <a:prstGeom prst="rect">
              <a:avLst/>
            </a:prstGeom>
            <a:noFill/>
          </p:spPr>
        </p:pic>
        <p:pic>
          <p:nvPicPr>
            <p:cNvPr id="8" name="Picture 5" descr="C:\Users\acer\Pictures\Documents\Office Automation\lecture1\pics\papers.jpg"/>
            <p:cNvPicPr>
              <a:picLocks noChangeAspect="1" noChangeArrowheads="1"/>
            </p:cNvPicPr>
            <p:nvPr/>
          </p:nvPicPr>
          <p:blipFill>
            <a:blip r:embed="rId7" cstate="print"/>
            <a:srcRect/>
            <a:stretch>
              <a:fillRect/>
            </a:stretch>
          </p:blipFill>
          <p:spPr bwMode="auto">
            <a:xfrm>
              <a:off x="395536" y="5715254"/>
              <a:ext cx="1368152" cy="1026114"/>
            </a:xfrm>
            <a:prstGeom prst="rect">
              <a:avLst/>
            </a:prstGeom>
            <a:noFill/>
          </p:spPr>
        </p:pic>
      </p:grpSp>
      <p:sp>
        <p:nvSpPr>
          <p:cNvPr id="9" name="مستطيل 8"/>
          <p:cNvSpPr/>
          <p:nvPr/>
        </p:nvSpPr>
        <p:spPr>
          <a:xfrm>
            <a:off x="2123728" y="260648"/>
            <a:ext cx="6948264" cy="2677656"/>
          </a:xfrm>
          <a:prstGeom prst="rect">
            <a:avLst/>
          </a:prstGeom>
        </p:spPr>
        <p:txBody>
          <a:bodyPr wrap="square">
            <a:spAutoFit/>
          </a:bodyPr>
          <a:lstStyle/>
          <a:p>
            <a:r>
              <a:rPr lang="ar-SA" sz="2800" dirty="0" smtClean="0"/>
              <a:t>ج ‌- كما أن هذا النموذج يستخدم بعض التطبيقات التي لا تعتمد على الحاسوب (التشاور السمعي أو التلفزيوني ).</a:t>
            </a:r>
            <a:br>
              <a:rPr lang="ar-SA" sz="2800" dirty="0" smtClean="0"/>
            </a:br>
            <a:r>
              <a:rPr lang="ar-SA" sz="2800" dirty="0" smtClean="0"/>
              <a:t/>
            </a:r>
            <a:br>
              <a:rPr lang="ar-SA" sz="2800" dirty="0" smtClean="0"/>
            </a:br>
            <a:r>
              <a:rPr lang="ar-SA" sz="2800" dirty="0" smtClean="0"/>
              <a:t>د - نجد الأتمتة الجديدة ستساعد في حل المشاكل عن طريق الاتصال بين المستفيدين مع بعضهم البعض أو مع البيئة المحيطة عن طريق الحاسوب والاتصالات.</a:t>
            </a:r>
            <a:endParaRPr lang="ar-SA" sz="2800" dirty="0"/>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500" fill="hold"/>
                                        <p:tgtEl>
                                          <p:spTgt spid="9"/>
                                        </p:tgtEl>
                                        <p:attrNameLst>
                                          <p:attrName>ppt_w</p:attrName>
                                        </p:attrNameLst>
                                      </p:cBhvr>
                                      <p:tavLst>
                                        <p:tav tm="0">
                                          <p:val>
                                            <p:fltVal val="0"/>
                                          </p:val>
                                        </p:tav>
                                        <p:tav tm="100000">
                                          <p:val>
                                            <p:strVal val="#ppt_w"/>
                                          </p:val>
                                        </p:tav>
                                      </p:tavLst>
                                    </p:anim>
                                    <p:anim calcmode="lin" valueType="num">
                                      <p:cBhvr>
                                        <p:cTn id="8" dur="500" fill="hold"/>
                                        <p:tgtEl>
                                          <p:spTgt spid="9"/>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مجموعة 1"/>
          <p:cNvGrpSpPr/>
          <p:nvPr/>
        </p:nvGrpSpPr>
        <p:grpSpPr>
          <a:xfrm>
            <a:off x="-36512" y="-99392"/>
            <a:ext cx="2376264" cy="7128792"/>
            <a:chOff x="-36512" y="-99392"/>
            <a:chExt cx="2376264" cy="7128792"/>
          </a:xfrm>
        </p:grpSpPr>
        <p:pic>
          <p:nvPicPr>
            <p:cNvPr id="3" name="Picture 2" descr="C:\Users\acer\Pictures\Documents\Office Automation\lecture2\UNS37892.gif"/>
            <p:cNvPicPr>
              <a:picLocks noChangeAspect="1" noChangeArrowheads="1"/>
            </p:cNvPicPr>
            <p:nvPr/>
          </p:nvPicPr>
          <p:blipFill>
            <a:blip r:embed="rId2" cstate="print">
              <a:duotone>
                <a:schemeClr val="accent5">
                  <a:shade val="45000"/>
                  <a:satMod val="135000"/>
                </a:schemeClr>
                <a:prstClr val="white"/>
              </a:duotone>
            </a:blip>
            <a:srcRect l="51512" t="2520" r="10689" b="9281"/>
            <a:stretch>
              <a:fillRect/>
            </a:stretch>
          </p:blipFill>
          <p:spPr bwMode="auto">
            <a:xfrm>
              <a:off x="-36512" y="-99392"/>
              <a:ext cx="2376264" cy="7128792"/>
            </a:xfrm>
            <a:prstGeom prst="rect">
              <a:avLst/>
            </a:prstGeom>
            <a:noFill/>
          </p:spPr>
        </p:pic>
        <p:pic>
          <p:nvPicPr>
            <p:cNvPr id="4" name="Picture 3" descr="C:\Users\acer\Pictures\Documents\Office Automation\lecture2\offices4.jpg"/>
            <p:cNvPicPr>
              <a:picLocks noChangeAspect="1" noChangeArrowheads="1"/>
            </p:cNvPicPr>
            <p:nvPr/>
          </p:nvPicPr>
          <p:blipFill>
            <a:blip r:embed="rId3" cstate="print"/>
            <a:srcRect/>
            <a:stretch>
              <a:fillRect/>
            </a:stretch>
          </p:blipFill>
          <p:spPr bwMode="auto">
            <a:xfrm>
              <a:off x="395536" y="1628800"/>
              <a:ext cx="1368152" cy="1008112"/>
            </a:xfrm>
            <a:prstGeom prst="rect">
              <a:avLst/>
            </a:prstGeom>
            <a:noFill/>
          </p:spPr>
        </p:pic>
        <p:pic>
          <p:nvPicPr>
            <p:cNvPr id="5" name="Picture 4" descr="C:\Users\acer\Pictures\Documents\Office Automation\lecture2\large-offices-5.jpg"/>
            <p:cNvPicPr>
              <a:picLocks noChangeAspect="1" noChangeArrowheads="1"/>
            </p:cNvPicPr>
            <p:nvPr/>
          </p:nvPicPr>
          <p:blipFill>
            <a:blip r:embed="rId4" cstate="print"/>
            <a:srcRect/>
            <a:stretch>
              <a:fillRect/>
            </a:stretch>
          </p:blipFill>
          <p:spPr bwMode="auto">
            <a:xfrm>
              <a:off x="395536" y="188640"/>
              <a:ext cx="1368152" cy="1118865"/>
            </a:xfrm>
            <a:prstGeom prst="rect">
              <a:avLst/>
            </a:prstGeom>
            <a:noFill/>
          </p:spPr>
        </p:pic>
        <p:pic>
          <p:nvPicPr>
            <p:cNvPr id="6" name="Picture 2" descr="C:\Users\acer\Pictures\Documents\Office Automation\lecture2\549432-attorney-carol-stream-il-moroni-law-offices-attorney.jpg"/>
            <p:cNvPicPr>
              <a:picLocks noChangeAspect="1" noChangeArrowheads="1"/>
            </p:cNvPicPr>
            <p:nvPr/>
          </p:nvPicPr>
          <p:blipFill>
            <a:blip r:embed="rId5" cstate="print"/>
            <a:srcRect/>
            <a:stretch>
              <a:fillRect/>
            </a:stretch>
          </p:blipFill>
          <p:spPr bwMode="auto">
            <a:xfrm>
              <a:off x="395536" y="2996952"/>
              <a:ext cx="1376449" cy="1008112"/>
            </a:xfrm>
            <a:prstGeom prst="rect">
              <a:avLst/>
            </a:prstGeom>
            <a:noFill/>
          </p:spPr>
        </p:pic>
        <p:pic>
          <p:nvPicPr>
            <p:cNvPr id="7" name="Picture 3" descr="C:\Users\acer\Pictures\Documents\Office Automation\lecture1\pics\Home Office design and arrangement 2.jpg"/>
            <p:cNvPicPr>
              <a:picLocks noChangeAspect="1" noChangeArrowheads="1"/>
            </p:cNvPicPr>
            <p:nvPr/>
          </p:nvPicPr>
          <p:blipFill>
            <a:blip r:embed="rId6" cstate="print"/>
            <a:srcRect t="34372"/>
            <a:stretch>
              <a:fillRect/>
            </a:stretch>
          </p:blipFill>
          <p:spPr bwMode="auto">
            <a:xfrm>
              <a:off x="395535" y="4365104"/>
              <a:ext cx="1368153" cy="1008112"/>
            </a:xfrm>
            <a:prstGeom prst="rect">
              <a:avLst/>
            </a:prstGeom>
            <a:noFill/>
          </p:spPr>
        </p:pic>
        <p:pic>
          <p:nvPicPr>
            <p:cNvPr id="8" name="Picture 5" descr="C:\Users\acer\Pictures\Documents\Office Automation\lecture1\pics\papers.jpg"/>
            <p:cNvPicPr>
              <a:picLocks noChangeAspect="1" noChangeArrowheads="1"/>
            </p:cNvPicPr>
            <p:nvPr/>
          </p:nvPicPr>
          <p:blipFill>
            <a:blip r:embed="rId7" cstate="print"/>
            <a:srcRect/>
            <a:stretch>
              <a:fillRect/>
            </a:stretch>
          </p:blipFill>
          <p:spPr bwMode="auto">
            <a:xfrm>
              <a:off x="395536" y="5715254"/>
              <a:ext cx="1368152" cy="1026114"/>
            </a:xfrm>
            <a:prstGeom prst="rect">
              <a:avLst/>
            </a:prstGeom>
            <a:noFill/>
          </p:spPr>
        </p:pic>
      </p:grpSp>
      <p:sp>
        <p:nvSpPr>
          <p:cNvPr id="9" name="مستطيل 8"/>
          <p:cNvSpPr/>
          <p:nvPr/>
        </p:nvSpPr>
        <p:spPr>
          <a:xfrm>
            <a:off x="2267744" y="188640"/>
            <a:ext cx="6696744" cy="707886"/>
          </a:xfrm>
          <a:prstGeom prst="rect">
            <a:avLst/>
          </a:prstGeom>
          <a:noFill/>
        </p:spPr>
        <p:txBody>
          <a:bodyPr wrap="square" lIns="91440" tIns="45720" rIns="91440" bIns="45720">
            <a:spAutoFit/>
          </a:bodyPr>
          <a:lstStyle/>
          <a:p>
            <a:pPr algn="ctr"/>
            <a:r>
              <a:rPr lang="ar-SA" sz="4000" b="1" dirty="0" smtClean="0">
                <a:ln w="18000">
                  <a:solidFill>
                    <a:schemeClr val="accent5">
                      <a:lumMod val="60000"/>
                      <a:lumOff val="40000"/>
                    </a:schemeClr>
                  </a:solidFill>
                  <a:prstDash val="solid"/>
                  <a:miter lim="800000"/>
                </a:ln>
                <a:solidFill>
                  <a:schemeClr val="accent5">
                    <a:lumMod val="60000"/>
                    <a:lumOff val="40000"/>
                  </a:schemeClr>
                </a:solidFill>
                <a:effectLst>
                  <a:glow rad="228600">
                    <a:srgbClr val="663300">
                      <a:alpha val="40000"/>
                    </a:srgbClr>
                  </a:glow>
                  <a:outerShdw blurRad="25500" dist="23000" dir="7020000" algn="tl">
                    <a:srgbClr val="000000">
                      <a:alpha val="50000"/>
                    </a:srgbClr>
                  </a:outerShdw>
                </a:effectLst>
              </a:rPr>
              <a:t>معوقات تطوير أتمتة المكاتب</a:t>
            </a:r>
            <a:endParaRPr lang="ar-SA" sz="4000" b="1" dirty="0">
              <a:ln w="18000">
                <a:solidFill>
                  <a:schemeClr val="accent5">
                    <a:lumMod val="60000"/>
                    <a:lumOff val="40000"/>
                  </a:schemeClr>
                </a:solidFill>
                <a:prstDash val="solid"/>
                <a:miter lim="800000"/>
              </a:ln>
              <a:solidFill>
                <a:schemeClr val="accent5">
                  <a:lumMod val="60000"/>
                  <a:lumOff val="40000"/>
                </a:schemeClr>
              </a:solidFill>
              <a:effectLst>
                <a:glow rad="228600">
                  <a:srgbClr val="663300">
                    <a:alpha val="40000"/>
                  </a:srgbClr>
                </a:glow>
                <a:outerShdw blurRad="25500" dist="23000" dir="7020000" algn="tl">
                  <a:srgbClr val="000000">
                    <a:alpha val="50000"/>
                  </a:srgbClr>
                </a:outerShdw>
              </a:effectLst>
            </a:endParaRPr>
          </a:p>
        </p:txBody>
      </p:sp>
      <p:sp>
        <p:nvSpPr>
          <p:cNvPr id="10" name="مستطيل 9"/>
          <p:cNvSpPr/>
          <p:nvPr/>
        </p:nvSpPr>
        <p:spPr>
          <a:xfrm>
            <a:off x="2123728" y="1052736"/>
            <a:ext cx="6948264" cy="4401205"/>
          </a:xfrm>
          <a:prstGeom prst="rect">
            <a:avLst/>
          </a:prstGeom>
        </p:spPr>
        <p:txBody>
          <a:bodyPr wrap="square">
            <a:spAutoFit/>
          </a:bodyPr>
          <a:lstStyle/>
          <a:p>
            <a:r>
              <a:rPr lang="ar-SA" sz="2800" dirty="0" smtClean="0"/>
              <a:t>هناك عدد من المعوقات تقف حاجزاً في تطوير أتمتة المكاتب ومن أهمها:</a:t>
            </a:r>
            <a:br>
              <a:rPr lang="ar-SA" sz="2800" dirty="0" smtClean="0"/>
            </a:br>
            <a:r>
              <a:rPr lang="ar-SA" sz="2800" dirty="0" smtClean="0"/>
              <a:t/>
            </a:r>
            <a:br>
              <a:rPr lang="ar-SA" sz="2800" dirty="0" smtClean="0"/>
            </a:br>
            <a:r>
              <a:rPr lang="ar-SA" sz="2800" dirty="0" smtClean="0"/>
              <a:t>1. ارتفاع أسعار بعض الأجهزة والبرمجيات الحديثة.</a:t>
            </a:r>
            <a:br>
              <a:rPr lang="ar-SA" sz="2800" dirty="0" smtClean="0"/>
            </a:br>
            <a:r>
              <a:rPr lang="ar-SA" sz="2800" dirty="0" smtClean="0"/>
              <a:t/>
            </a:r>
            <a:br>
              <a:rPr lang="ar-SA" sz="2800" dirty="0" smtClean="0"/>
            </a:br>
            <a:r>
              <a:rPr lang="ar-SA" sz="2800" dirty="0" smtClean="0"/>
              <a:t>2. اختلاف القياس والمواصفات بالأجهزة المستخدمة داخل المكتب الواحد مما يشكل صعوبة بالربط بينها.</a:t>
            </a:r>
            <a:br>
              <a:rPr lang="ar-SA" sz="2800" dirty="0" smtClean="0"/>
            </a:br>
            <a:r>
              <a:rPr lang="ar-SA" sz="2800" dirty="0" smtClean="0"/>
              <a:t/>
            </a:r>
            <a:br>
              <a:rPr lang="ar-SA" sz="2800" dirty="0" smtClean="0"/>
            </a:br>
            <a:r>
              <a:rPr lang="ar-SA" sz="2800" dirty="0" smtClean="0"/>
              <a:t>3. ما زالت العديد من الآلات والأجهزة غير قادرة على الاتصال مع الحاسوب. </a:t>
            </a:r>
            <a:endParaRPr lang="ar-SA" sz="2800" dirty="0"/>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500" fill="hold"/>
                                        <p:tgtEl>
                                          <p:spTgt spid="9"/>
                                        </p:tgtEl>
                                        <p:attrNameLst>
                                          <p:attrName>ppt_w</p:attrName>
                                        </p:attrNameLst>
                                      </p:cBhvr>
                                      <p:tavLst>
                                        <p:tav tm="0">
                                          <p:val>
                                            <p:fltVal val="0"/>
                                          </p:val>
                                        </p:tav>
                                        <p:tav tm="100000">
                                          <p:val>
                                            <p:strVal val="#ppt_w"/>
                                          </p:val>
                                        </p:tav>
                                      </p:tavLst>
                                    </p:anim>
                                    <p:anim calcmode="lin" valueType="num">
                                      <p:cBhvr>
                                        <p:cTn id="8" dur="500" fill="hold"/>
                                        <p:tgtEl>
                                          <p:spTgt spid="9"/>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0"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p:cTn id="13" dur="500" fill="hold"/>
                                        <p:tgtEl>
                                          <p:spTgt spid="10"/>
                                        </p:tgtEl>
                                        <p:attrNameLst>
                                          <p:attrName>ppt_w</p:attrName>
                                        </p:attrNameLst>
                                      </p:cBhvr>
                                      <p:tavLst>
                                        <p:tav tm="0">
                                          <p:val>
                                            <p:fltVal val="0"/>
                                          </p:val>
                                        </p:tav>
                                        <p:tav tm="100000">
                                          <p:val>
                                            <p:strVal val="#ppt_w"/>
                                          </p:val>
                                        </p:tav>
                                      </p:tavLst>
                                    </p:anim>
                                    <p:anim calcmode="lin" valueType="num">
                                      <p:cBhvr>
                                        <p:cTn id="14" dur="500" fill="hold"/>
                                        <p:tgtEl>
                                          <p:spTgt spid="10"/>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مجموعة 1"/>
          <p:cNvGrpSpPr/>
          <p:nvPr/>
        </p:nvGrpSpPr>
        <p:grpSpPr>
          <a:xfrm>
            <a:off x="-36512" y="-99392"/>
            <a:ext cx="2376264" cy="7128792"/>
            <a:chOff x="-36512" y="-99392"/>
            <a:chExt cx="2376264" cy="7128792"/>
          </a:xfrm>
        </p:grpSpPr>
        <p:pic>
          <p:nvPicPr>
            <p:cNvPr id="3" name="Picture 2" descr="C:\Users\acer\Pictures\Documents\Office Automation\lecture2\UNS37892.gif"/>
            <p:cNvPicPr>
              <a:picLocks noChangeAspect="1" noChangeArrowheads="1"/>
            </p:cNvPicPr>
            <p:nvPr/>
          </p:nvPicPr>
          <p:blipFill>
            <a:blip r:embed="rId2" cstate="print">
              <a:duotone>
                <a:schemeClr val="accent5">
                  <a:shade val="45000"/>
                  <a:satMod val="135000"/>
                </a:schemeClr>
                <a:prstClr val="white"/>
              </a:duotone>
            </a:blip>
            <a:srcRect l="51512" t="2520" r="10689" b="9281"/>
            <a:stretch>
              <a:fillRect/>
            </a:stretch>
          </p:blipFill>
          <p:spPr bwMode="auto">
            <a:xfrm>
              <a:off x="-36512" y="-99392"/>
              <a:ext cx="2376264" cy="7128792"/>
            </a:xfrm>
            <a:prstGeom prst="rect">
              <a:avLst/>
            </a:prstGeom>
            <a:noFill/>
          </p:spPr>
        </p:pic>
        <p:pic>
          <p:nvPicPr>
            <p:cNvPr id="4" name="Picture 3" descr="C:\Users\acer\Pictures\Documents\Office Automation\lecture2\offices4.jpg"/>
            <p:cNvPicPr>
              <a:picLocks noChangeAspect="1" noChangeArrowheads="1"/>
            </p:cNvPicPr>
            <p:nvPr/>
          </p:nvPicPr>
          <p:blipFill>
            <a:blip r:embed="rId3" cstate="print"/>
            <a:srcRect/>
            <a:stretch>
              <a:fillRect/>
            </a:stretch>
          </p:blipFill>
          <p:spPr bwMode="auto">
            <a:xfrm>
              <a:off x="395536" y="1628800"/>
              <a:ext cx="1368152" cy="1008112"/>
            </a:xfrm>
            <a:prstGeom prst="rect">
              <a:avLst/>
            </a:prstGeom>
            <a:noFill/>
          </p:spPr>
        </p:pic>
        <p:pic>
          <p:nvPicPr>
            <p:cNvPr id="5" name="Picture 4" descr="C:\Users\acer\Pictures\Documents\Office Automation\lecture2\large-offices-5.jpg"/>
            <p:cNvPicPr>
              <a:picLocks noChangeAspect="1" noChangeArrowheads="1"/>
            </p:cNvPicPr>
            <p:nvPr/>
          </p:nvPicPr>
          <p:blipFill>
            <a:blip r:embed="rId4" cstate="print"/>
            <a:srcRect/>
            <a:stretch>
              <a:fillRect/>
            </a:stretch>
          </p:blipFill>
          <p:spPr bwMode="auto">
            <a:xfrm>
              <a:off x="395536" y="188640"/>
              <a:ext cx="1368152" cy="1118865"/>
            </a:xfrm>
            <a:prstGeom prst="rect">
              <a:avLst/>
            </a:prstGeom>
            <a:noFill/>
          </p:spPr>
        </p:pic>
        <p:pic>
          <p:nvPicPr>
            <p:cNvPr id="6" name="Picture 2" descr="C:\Users\acer\Pictures\Documents\Office Automation\lecture2\549432-attorney-carol-stream-il-moroni-law-offices-attorney.jpg"/>
            <p:cNvPicPr>
              <a:picLocks noChangeAspect="1" noChangeArrowheads="1"/>
            </p:cNvPicPr>
            <p:nvPr/>
          </p:nvPicPr>
          <p:blipFill>
            <a:blip r:embed="rId5" cstate="print"/>
            <a:srcRect/>
            <a:stretch>
              <a:fillRect/>
            </a:stretch>
          </p:blipFill>
          <p:spPr bwMode="auto">
            <a:xfrm>
              <a:off x="395536" y="2996952"/>
              <a:ext cx="1376449" cy="1008112"/>
            </a:xfrm>
            <a:prstGeom prst="rect">
              <a:avLst/>
            </a:prstGeom>
            <a:noFill/>
          </p:spPr>
        </p:pic>
        <p:pic>
          <p:nvPicPr>
            <p:cNvPr id="7" name="Picture 3" descr="C:\Users\acer\Pictures\Documents\Office Automation\lecture1\pics\Home Office design and arrangement 2.jpg"/>
            <p:cNvPicPr>
              <a:picLocks noChangeAspect="1" noChangeArrowheads="1"/>
            </p:cNvPicPr>
            <p:nvPr/>
          </p:nvPicPr>
          <p:blipFill>
            <a:blip r:embed="rId6" cstate="print"/>
            <a:srcRect t="34372"/>
            <a:stretch>
              <a:fillRect/>
            </a:stretch>
          </p:blipFill>
          <p:spPr bwMode="auto">
            <a:xfrm>
              <a:off x="395535" y="4365104"/>
              <a:ext cx="1368153" cy="1008112"/>
            </a:xfrm>
            <a:prstGeom prst="rect">
              <a:avLst/>
            </a:prstGeom>
            <a:noFill/>
          </p:spPr>
        </p:pic>
        <p:pic>
          <p:nvPicPr>
            <p:cNvPr id="8" name="Picture 5" descr="C:\Users\acer\Pictures\Documents\Office Automation\lecture1\pics\papers.jpg"/>
            <p:cNvPicPr>
              <a:picLocks noChangeAspect="1" noChangeArrowheads="1"/>
            </p:cNvPicPr>
            <p:nvPr/>
          </p:nvPicPr>
          <p:blipFill>
            <a:blip r:embed="rId7" cstate="print"/>
            <a:srcRect/>
            <a:stretch>
              <a:fillRect/>
            </a:stretch>
          </p:blipFill>
          <p:spPr bwMode="auto">
            <a:xfrm>
              <a:off x="395536" y="5715254"/>
              <a:ext cx="1368152" cy="1026114"/>
            </a:xfrm>
            <a:prstGeom prst="rect">
              <a:avLst/>
            </a:prstGeom>
            <a:noFill/>
          </p:spPr>
        </p:pic>
      </p:grpSp>
      <p:sp>
        <p:nvSpPr>
          <p:cNvPr id="9" name="مستطيل 8"/>
          <p:cNvSpPr/>
          <p:nvPr/>
        </p:nvSpPr>
        <p:spPr>
          <a:xfrm>
            <a:off x="2286000" y="188640"/>
            <a:ext cx="6858000" cy="5693866"/>
          </a:xfrm>
          <a:prstGeom prst="rect">
            <a:avLst/>
          </a:prstGeom>
        </p:spPr>
        <p:txBody>
          <a:bodyPr wrap="square">
            <a:spAutoFit/>
          </a:bodyPr>
          <a:lstStyle/>
          <a:p>
            <a:pPr algn="just"/>
            <a:r>
              <a:rPr lang="ar-SA" sz="2800" dirty="0" smtClean="0">
                <a:latin typeface="Times New Roman" pitchFamily="18" charset="0"/>
                <a:cs typeface="Times New Roman" pitchFamily="18" charset="0"/>
              </a:rPr>
              <a:t>4. عدم وجود وعي لدى </a:t>
            </a:r>
            <a:r>
              <a:rPr lang="ar-SA" sz="2800" dirty="0" err="1" smtClean="0">
                <a:latin typeface="Times New Roman" pitchFamily="18" charset="0"/>
                <a:cs typeface="Times New Roman" pitchFamily="18" charset="0"/>
              </a:rPr>
              <a:t>المسؤولين</a:t>
            </a:r>
            <a:r>
              <a:rPr lang="ar-SA" sz="2800" dirty="0" smtClean="0">
                <a:latin typeface="Times New Roman" pitchFamily="18" charset="0"/>
                <a:cs typeface="Times New Roman" pitchFamily="18" charset="0"/>
              </a:rPr>
              <a:t> في الإدارات بأهمية أتمتة المكاتب ودورها في تطوير مهامها أعمال إداراتها.</a:t>
            </a:r>
            <a:br>
              <a:rPr lang="ar-SA" sz="2800" dirty="0" smtClean="0">
                <a:latin typeface="Times New Roman" pitchFamily="18" charset="0"/>
                <a:cs typeface="Times New Roman" pitchFamily="18" charset="0"/>
              </a:rPr>
            </a:br>
            <a:r>
              <a:rPr lang="ar-SA" sz="2800" dirty="0" smtClean="0">
                <a:latin typeface="Times New Roman" pitchFamily="18" charset="0"/>
                <a:cs typeface="Times New Roman" pitchFamily="18" charset="0"/>
              </a:rPr>
              <a:t/>
            </a:r>
            <a:br>
              <a:rPr lang="ar-SA" sz="2800" dirty="0" smtClean="0">
                <a:latin typeface="Times New Roman" pitchFamily="18" charset="0"/>
                <a:cs typeface="Times New Roman" pitchFamily="18" charset="0"/>
              </a:rPr>
            </a:br>
            <a:r>
              <a:rPr lang="ar-SA" sz="2800" dirty="0" smtClean="0">
                <a:latin typeface="Times New Roman" pitchFamily="18" charset="0"/>
                <a:cs typeface="Times New Roman" pitchFamily="18" charset="0"/>
              </a:rPr>
              <a:t>5. خوف الموظفين من إحلال تكنولوجيا المعلومات في انجاز مهامهم وبالتالي التخلي عنهم مما يحاولون في فشل أتمتة المكاتب في منظماتهم. </a:t>
            </a:r>
          </a:p>
          <a:p>
            <a:pPr algn="just"/>
            <a:endParaRPr lang="ar-SA" sz="2800" dirty="0" smtClean="0">
              <a:latin typeface="Times New Roman" pitchFamily="18" charset="0"/>
              <a:cs typeface="Times New Roman" pitchFamily="18" charset="0"/>
            </a:endParaRPr>
          </a:p>
          <a:p>
            <a:pPr algn="just"/>
            <a:r>
              <a:rPr lang="ar-SA" sz="2800" dirty="0" smtClean="0"/>
              <a:t>6-  نظام أتمتة المكاتب يحتاج إلى سعات </a:t>
            </a:r>
            <a:r>
              <a:rPr lang="ar-SA" sz="2800" dirty="0" err="1" smtClean="0"/>
              <a:t>تخزينية</a:t>
            </a:r>
            <a:r>
              <a:rPr lang="ar-SA" sz="2800" dirty="0" smtClean="0"/>
              <a:t> كبيرة جدا لغرض خزن الرسومات والوثائق والبيانات باختلاف أنواعها وهذا يشكل معوق كبير جداً في تطور هذه الأتمتة ورغم ظهور القرص </a:t>
            </a:r>
            <a:r>
              <a:rPr lang="ar-SA" sz="2800" dirty="0" err="1" smtClean="0"/>
              <a:t>الليزري</a:t>
            </a:r>
            <a:r>
              <a:rPr lang="ar-SA" sz="2800" dirty="0" smtClean="0"/>
              <a:t> بسعاته الواسعة.</a:t>
            </a:r>
            <a:endParaRPr lang="ar-SA" sz="2800" dirty="0" smtClean="0">
              <a:latin typeface="Times New Roman" pitchFamily="18" charset="0"/>
              <a:cs typeface="Times New Roman" pitchFamily="18" charset="0"/>
            </a:endParaRPr>
          </a:p>
          <a:p>
            <a:pPr algn="just"/>
            <a:endParaRPr lang="ar-SA" sz="2800" dirty="0" smtClean="0">
              <a:latin typeface="Times New Roman" pitchFamily="18" charset="0"/>
              <a:cs typeface="Times New Roman" pitchFamily="18" charset="0"/>
            </a:endParaRPr>
          </a:p>
          <a:p>
            <a:pPr algn="just"/>
            <a:endParaRPr lang="ar-SA" sz="2800" dirty="0">
              <a:latin typeface="Times New Roman" pitchFamily="18" charset="0"/>
              <a:cs typeface="Times New Roman" pitchFamily="18" charset="0"/>
            </a:endParaRP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500" fill="hold"/>
                                        <p:tgtEl>
                                          <p:spTgt spid="9"/>
                                        </p:tgtEl>
                                        <p:attrNameLst>
                                          <p:attrName>ppt_w</p:attrName>
                                        </p:attrNameLst>
                                      </p:cBhvr>
                                      <p:tavLst>
                                        <p:tav tm="0">
                                          <p:val>
                                            <p:fltVal val="0"/>
                                          </p:val>
                                        </p:tav>
                                        <p:tav tm="100000">
                                          <p:val>
                                            <p:strVal val="#ppt_w"/>
                                          </p:val>
                                        </p:tav>
                                      </p:tavLst>
                                    </p:anim>
                                    <p:anim calcmode="lin" valueType="num">
                                      <p:cBhvr>
                                        <p:cTn id="8" dur="500" fill="hold"/>
                                        <p:tgtEl>
                                          <p:spTgt spid="9"/>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مجموعة 1"/>
          <p:cNvGrpSpPr/>
          <p:nvPr/>
        </p:nvGrpSpPr>
        <p:grpSpPr>
          <a:xfrm>
            <a:off x="-36512" y="-99392"/>
            <a:ext cx="2376264" cy="7128792"/>
            <a:chOff x="-36512" y="-99392"/>
            <a:chExt cx="2376264" cy="7128792"/>
          </a:xfrm>
        </p:grpSpPr>
        <p:pic>
          <p:nvPicPr>
            <p:cNvPr id="3" name="Picture 2" descr="C:\Users\acer\Pictures\Documents\Office Automation\lecture2\UNS37892.gif"/>
            <p:cNvPicPr>
              <a:picLocks noChangeAspect="1" noChangeArrowheads="1"/>
            </p:cNvPicPr>
            <p:nvPr/>
          </p:nvPicPr>
          <p:blipFill>
            <a:blip r:embed="rId2" cstate="print">
              <a:duotone>
                <a:schemeClr val="accent5">
                  <a:shade val="45000"/>
                  <a:satMod val="135000"/>
                </a:schemeClr>
                <a:prstClr val="white"/>
              </a:duotone>
            </a:blip>
            <a:srcRect l="51512" t="2520" r="10689" b="9281"/>
            <a:stretch>
              <a:fillRect/>
            </a:stretch>
          </p:blipFill>
          <p:spPr bwMode="auto">
            <a:xfrm>
              <a:off x="-36512" y="-99392"/>
              <a:ext cx="2376264" cy="7128792"/>
            </a:xfrm>
            <a:prstGeom prst="rect">
              <a:avLst/>
            </a:prstGeom>
            <a:noFill/>
          </p:spPr>
        </p:pic>
        <p:pic>
          <p:nvPicPr>
            <p:cNvPr id="4" name="Picture 3" descr="C:\Users\acer\Pictures\Documents\Office Automation\lecture2\offices4.jpg"/>
            <p:cNvPicPr>
              <a:picLocks noChangeAspect="1" noChangeArrowheads="1"/>
            </p:cNvPicPr>
            <p:nvPr/>
          </p:nvPicPr>
          <p:blipFill>
            <a:blip r:embed="rId3" cstate="print"/>
            <a:srcRect/>
            <a:stretch>
              <a:fillRect/>
            </a:stretch>
          </p:blipFill>
          <p:spPr bwMode="auto">
            <a:xfrm>
              <a:off x="395536" y="1628800"/>
              <a:ext cx="1368152" cy="1008112"/>
            </a:xfrm>
            <a:prstGeom prst="rect">
              <a:avLst/>
            </a:prstGeom>
            <a:noFill/>
          </p:spPr>
        </p:pic>
        <p:pic>
          <p:nvPicPr>
            <p:cNvPr id="5" name="Picture 4" descr="C:\Users\acer\Pictures\Documents\Office Automation\lecture2\large-offices-5.jpg"/>
            <p:cNvPicPr>
              <a:picLocks noChangeAspect="1" noChangeArrowheads="1"/>
            </p:cNvPicPr>
            <p:nvPr/>
          </p:nvPicPr>
          <p:blipFill>
            <a:blip r:embed="rId4" cstate="print"/>
            <a:srcRect/>
            <a:stretch>
              <a:fillRect/>
            </a:stretch>
          </p:blipFill>
          <p:spPr bwMode="auto">
            <a:xfrm>
              <a:off x="395536" y="188640"/>
              <a:ext cx="1368152" cy="1118865"/>
            </a:xfrm>
            <a:prstGeom prst="rect">
              <a:avLst/>
            </a:prstGeom>
            <a:noFill/>
          </p:spPr>
        </p:pic>
        <p:pic>
          <p:nvPicPr>
            <p:cNvPr id="6" name="Picture 2" descr="C:\Users\acer\Pictures\Documents\Office Automation\lecture2\549432-attorney-carol-stream-il-moroni-law-offices-attorney.jpg"/>
            <p:cNvPicPr>
              <a:picLocks noChangeAspect="1" noChangeArrowheads="1"/>
            </p:cNvPicPr>
            <p:nvPr/>
          </p:nvPicPr>
          <p:blipFill>
            <a:blip r:embed="rId5" cstate="print"/>
            <a:srcRect/>
            <a:stretch>
              <a:fillRect/>
            </a:stretch>
          </p:blipFill>
          <p:spPr bwMode="auto">
            <a:xfrm>
              <a:off x="395536" y="2996952"/>
              <a:ext cx="1376449" cy="1008112"/>
            </a:xfrm>
            <a:prstGeom prst="rect">
              <a:avLst/>
            </a:prstGeom>
            <a:noFill/>
          </p:spPr>
        </p:pic>
        <p:pic>
          <p:nvPicPr>
            <p:cNvPr id="7" name="Picture 3" descr="C:\Users\acer\Pictures\Documents\Office Automation\lecture1\pics\Home Office design and arrangement 2.jpg"/>
            <p:cNvPicPr>
              <a:picLocks noChangeAspect="1" noChangeArrowheads="1"/>
            </p:cNvPicPr>
            <p:nvPr/>
          </p:nvPicPr>
          <p:blipFill>
            <a:blip r:embed="rId6" cstate="print"/>
            <a:srcRect t="34372"/>
            <a:stretch>
              <a:fillRect/>
            </a:stretch>
          </p:blipFill>
          <p:spPr bwMode="auto">
            <a:xfrm>
              <a:off x="395535" y="4365104"/>
              <a:ext cx="1368153" cy="1008112"/>
            </a:xfrm>
            <a:prstGeom prst="rect">
              <a:avLst/>
            </a:prstGeom>
            <a:noFill/>
          </p:spPr>
        </p:pic>
        <p:pic>
          <p:nvPicPr>
            <p:cNvPr id="8" name="Picture 5" descr="C:\Users\acer\Pictures\Documents\Office Automation\lecture1\pics\papers.jpg"/>
            <p:cNvPicPr>
              <a:picLocks noChangeAspect="1" noChangeArrowheads="1"/>
            </p:cNvPicPr>
            <p:nvPr/>
          </p:nvPicPr>
          <p:blipFill>
            <a:blip r:embed="rId7" cstate="print"/>
            <a:srcRect/>
            <a:stretch>
              <a:fillRect/>
            </a:stretch>
          </p:blipFill>
          <p:spPr bwMode="auto">
            <a:xfrm>
              <a:off x="395536" y="5715254"/>
              <a:ext cx="1368152" cy="1026114"/>
            </a:xfrm>
            <a:prstGeom prst="rect">
              <a:avLst/>
            </a:prstGeom>
            <a:noFill/>
          </p:spPr>
        </p:pic>
      </p:grpSp>
      <p:sp>
        <p:nvSpPr>
          <p:cNvPr id="9" name="مستطيل 8"/>
          <p:cNvSpPr/>
          <p:nvPr/>
        </p:nvSpPr>
        <p:spPr>
          <a:xfrm>
            <a:off x="2339752" y="1545754"/>
            <a:ext cx="6552728" cy="3539430"/>
          </a:xfrm>
          <a:prstGeom prst="rect">
            <a:avLst/>
          </a:prstGeom>
        </p:spPr>
        <p:txBody>
          <a:bodyPr wrap="square">
            <a:spAutoFit/>
          </a:bodyPr>
          <a:lstStyle/>
          <a:p>
            <a:pPr marL="342900" indent="-342900" algn="just"/>
            <a:r>
              <a:rPr lang="ar-SA" sz="2800" b="1" dirty="0" smtClean="0">
                <a:solidFill>
                  <a:srgbClr val="663300"/>
                </a:solidFill>
              </a:rPr>
              <a:t>1- تقنية الحاسوب . </a:t>
            </a:r>
          </a:p>
          <a:p>
            <a:pPr marL="342900" indent="-342900" algn="just"/>
            <a:r>
              <a:rPr lang="ar-SA" sz="2800" b="1" dirty="0" smtClean="0">
                <a:solidFill>
                  <a:srgbClr val="663300"/>
                </a:solidFill>
              </a:rPr>
              <a:t>2- التفاعل بين الماكينة والمستخدم . </a:t>
            </a:r>
          </a:p>
          <a:p>
            <a:pPr marL="342900" indent="-342900" algn="just"/>
            <a:r>
              <a:rPr lang="ar-SA" sz="2800" b="1" dirty="0" smtClean="0">
                <a:solidFill>
                  <a:srgbClr val="663300"/>
                </a:solidFill>
              </a:rPr>
              <a:t>3- تطوير التعليم والتدريب على الأنظمة لمساعدة المستخدم على الاستخدام الأفضل للتقنية. </a:t>
            </a:r>
          </a:p>
          <a:p>
            <a:pPr marL="342900" indent="-342900" algn="just"/>
            <a:r>
              <a:rPr lang="ar-SA" sz="2800" b="1" dirty="0" smtClean="0">
                <a:solidFill>
                  <a:srgbClr val="663300"/>
                </a:solidFill>
              </a:rPr>
              <a:t>4- التأثير التنظيمي لأتمتة المكاتب في زيادة الربح والبقاء في الخدمة لفترات طويلة . </a:t>
            </a:r>
          </a:p>
          <a:p>
            <a:pPr marL="342900" indent="-342900" algn="just"/>
            <a:r>
              <a:rPr lang="ar-SA" sz="2800" b="1" dirty="0" smtClean="0">
                <a:solidFill>
                  <a:srgbClr val="663300"/>
                </a:solidFill>
              </a:rPr>
              <a:t>5- المحللون الذين يهتمون بتطوير الطرق التي تساعد في التحليل والتصنيف وتقييم نظم المكاتب الجديدة .</a:t>
            </a:r>
            <a:r>
              <a:rPr lang="ar-SA" sz="2800" dirty="0" smtClean="0">
                <a:solidFill>
                  <a:srgbClr val="663300"/>
                </a:solidFill>
              </a:rPr>
              <a:t> </a:t>
            </a:r>
            <a:endParaRPr lang="en-US" sz="2800" dirty="0">
              <a:solidFill>
                <a:srgbClr val="663300"/>
              </a:solidFill>
            </a:endParaRPr>
          </a:p>
        </p:txBody>
      </p:sp>
      <p:sp>
        <p:nvSpPr>
          <p:cNvPr id="11" name="مستطيل 10"/>
          <p:cNvSpPr/>
          <p:nvPr/>
        </p:nvSpPr>
        <p:spPr>
          <a:xfrm>
            <a:off x="2411760" y="345430"/>
            <a:ext cx="6588224" cy="923330"/>
          </a:xfrm>
          <a:prstGeom prst="rect">
            <a:avLst/>
          </a:prstGeom>
          <a:noFill/>
        </p:spPr>
        <p:txBody>
          <a:bodyPr wrap="square" lIns="91440" tIns="45720" rIns="91440" bIns="45720">
            <a:spAutoFit/>
          </a:bodyPr>
          <a:lstStyle/>
          <a:p>
            <a:pPr algn="ctr"/>
            <a:r>
              <a:rPr lang="ar-SA" sz="5400" b="1" dirty="0" smtClean="0">
                <a:ln w="18000">
                  <a:solidFill>
                    <a:schemeClr val="accent5">
                      <a:lumMod val="60000"/>
                      <a:lumOff val="40000"/>
                    </a:schemeClr>
                  </a:solidFill>
                  <a:prstDash val="solid"/>
                  <a:miter lim="800000"/>
                </a:ln>
                <a:solidFill>
                  <a:schemeClr val="accent5">
                    <a:lumMod val="60000"/>
                    <a:lumOff val="40000"/>
                  </a:schemeClr>
                </a:solidFill>
                <a:effectLst>
                  <a:glow rad="228600">
                    <a:srgbClr val="663300">
                      <a:alpha val="40000"/>
                    </a:srgbClr>
                  </a:glow>
                  <a:outerShdw blurRad="25500" dist="23000" dir="7020000" algn="tl">
                    <a:srgbClr val="000000">
                      <a:alpha val="50000"/>
                    </a:srgbClr>
                  </a:outerShdw>
                </a:effectLst>
              </a:rPr>
              <a:t>استخدام الحاسوب في المكتب</a:t>
            </a:r>
            <a:endParaRPr lang="ar-SA" sz="5400" b="1" dirty="0">
              <a:ln w="18000">
                <a:solidFill>
                  <a:schemeClr val="accent5">
                    <a:lumMod val="60000"/>
                    <a:lumOff val="40000"/>
                  </a:schemeClr>
                </a:solidFill>
                <a:prstDash val="solid"/>
                <a:miter lim="800000"/>
              </a:ln>
              <a:solidFill>
                <a:schemeClr val="accent5">
                  <a:lumMod val="60000"/>
                  <a:lumOff val="40000"/>
                </a:schemeClr>
              </a:solidFill>
              <a:effectLst>
                <a:glow rad="228600">
                  <a:srgbClr val="663300">
                    <a:alpha val="40000"/>
                  </a:srgbClr>
                </a:glow>
                <a:outerShdw blurRad="25500" dist="23000" dir="7020000" algn="tl">
                  <a:srgbClr val="000000">
                    <a:alpha val="50000"/>
                  </a:srgbClr>
                </a:outerShdw>
              </a:effectLst>
            </a:endParaRPr>
          </a:p>
        </p:txBody>
      </p:sp>
      <p:pic>
        <p:nvPicPr>
          <p:cNvPr id="2050" name="Picture 2" descr="C:\Users\acer\Pictures\Faces\رموز\012.gif"/>
          <p:cNvPicPr>
            <a:picLocks noChangeAspect="1" noChangeArrowheads="1" noCrop="1"/>
          </p:cNvPicPr>
          <p:nvPr/>
        </p:nvPicPr>
        <p:blipFill>
          <a:blip r:embed="rId8" cstate="print"/>
          <a:srcRect/>
          <a:stretch>
            <a:fillRect/>
          </a:stretch>
        </p:blipFill>
        <p:spPr bwMode="auto">
          <a:xfrm>
            <a:off x="6300192" y="5661248"/>
            <a:ext cx="2539912" cy="973633"/>
          </a:xfrm>
          <a:prstGeom prst="rect">
            <a:avLst/>
          </a:prstGeom>
          <a:noFill/>
        </p:spPr>
      </p:pic>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p:cTn id="7" dur="500" fill="hold"/>
                                        <p:tgtEl>
                                          <p:spTgt spid="11"/>
                                        </p:tgtEl>
                                        <p:attrNameLst>
                                          <p:attrName>ppt_w</p:attrName>
                                        </p:attrNameLst>
                                      </p:cBhvr>
                                      <p:tavLst>
                                        <p:tav tm="0">
                                          <p:val>
                                            <p:fltVal val="0"/>
                                          </p:val>
                                        </p:tav>
                                        <p:tav tm="100000">
                                          <p:val>
                                            <p:strVal val="#ppt_w"/>
                                          </p:val>
                                        </p:tav>
                                      </p:tavLst>
                                    </p:anim>
                                    <p:anim calcmode="lin" valueType="num">
                                      <p:cBhvr>
                                        <p:cTn id="8" dur="500" fill="hold"/>
                                        <p:tgtEl>
                                          <p:spTgt spid="11"/>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0"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p:cTn id="13" dur="500" fill="hold"/>
                                        <p:tgtEl>
                                          <p:spTgt spid="9"/>
                                        </p:tgtEl>
                                        <p:attrNameLst>
                                          <p:attrName>ppt_w</p:attrName>
                                        </p:attrNameLst>
                                      </p:cBhvr>
                                      <p:tavLst>
                                        <p:tav tm="0">
                                          <p:val>
                                            <p:fltVal val="0"/>
                                          </p:val>
                                        </p:tav>
                                        <p:tav tm="100000">
                                          <p:val>
                                            <p:strVal val="#ppt_w"/>
                                          </p:val>
                                        </p:tav>
                                      </p:tavLst>
                                    </p:anim>
                                    <p:anim calcmode="lin" valueType="num">
                                      <p:cBhvr>
                                        <p:cTn id="14" dur="500" fill="hold"/>
                                        <p:tgtEl>
                                          <p:spTgt spid="9"/>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مجموعة 1"/>
          <p:cNvGrpSpPr/>
          <p:nvPr/>
        </p:nvGrpSpPr>
        <p:grpSpPr>
          <a:xfrm>
            <a:off x="-36512" y="-99392"/>
            <a:ext cx="2376264" cy="7128792"/>
            <a:chOff x="-36512" y="-99392"/>
            <a:chExt cx="2376264" cy="7128792"/>
          </a:xfrm>
        </p:grpSpPr>
        <p:pic>
          <p:nvPicPr>
            <p:cNvPr id="3" name="Picture 2" descr="C:\Users\acer\Pictures\Documents\Office Automation\lecture2\UNS37892.gif"/>
            <p:cNvPicPr>
              <a:picLocks noChangeAspect="1" noChangeArrowheads="1"/>
            </p:cNvPicPr>
            <p:nvPr/>
          </p:nvPicPr>
          <p:blipFill>
            <a:blip r:embed="rId2" cstate="print">
              <a:duotone>
                <a:schemeClr val="accent5">
                  <a:shade val="45000"/>
                  <a:satMod val="135000"/>
                </a:schemeClr>
                <a:prstClr val="white"/>
              </a:duotone>
            </a:blip>
            <a:srcRect l="51512" t="2520" r="10689" b="9281"/>
            <a:stretch>
              <a:fillRect/>
            </a:stretch>
          </p:blipFill>
          <p:spPr bwMode="auto">
            <a:xfrm>
              <a:off x="-36512" y="-99392"/>
              <a:ext cx="2376264" cy="7128792"/>
            </a:xfrm>
            <a:prstGeom prst="rect">
              <a:avLst/>
            </a:prstGeom>
            <a:noFill/>
          </p:spPr>
        </p:pic>
        <p:pic>
          <p:nvPicPr>
            <p:cNvPr id="4" name="Picture 3" descr="C:\Users\acer\Pictures\Documents\Office Automation\lecture2\offices4.jpg"/>
            <p:cNvPicPr>
              <a:picLocks noChangeAspect="1" noChangeArrowheads="1"/>
            </p:cNvPicPr>
            <p:nvPr/>
          </p:nvPicPr>
          <p:blipFill>
            <a:blip r:embed="rId3" cstate="print"/>
            <a:srcRect/>
            <a:stretch>
              <a:fillRect/>
            </a:stretch>
          </p:blipFill>
          <p:spPr bwMode="auto">
            <a:xfrm>
              <a:off x="395536" y="1628800"/>
              <a:ext cx="1368152" cy="1008112"/>
            </a:xfrm>
            <a:prstGeom prst="rect">
              <a:avLst/>
            </a:prstGeom>
            <a:noFill/>
          </p:spPr>
        </p:pic>
        <p:pic>
          <p:nvPicPr>
            <p:cNvPr id="5" name="Picture 4" descr="C:\Users\acer\Pictures\Documents\Office Automation\lecture2\large-offices-5.jpg"/>
            <p:cNvPicPr>
              <a:picLocks noChangeAspect="1" noChangeArrowheads="1"/>
            </p:cNvPicPr>
            <p:nvPr/>
          </p:nvPicPr>
          <p:blipFill>
            <a:blip r:embed="rId4" cstate="print"/>
            <a:srcRect/>
            <a:stretch>
              <a:fillRect/>
            </a:stretch>
          </p:blipFill>
          <p:spPr bwMode="auto">
            <a:xfrm>
              <a:off x="395536" y="188640"/>
              <a:ext cx="1368152" cy="1118865"/>
            </a:xfrm>
            <a:prstGeom prst="rect">
              <a:avLst/>
            </a:prstGeom>
            <a:noFill/>
          </p:spPr>
        </p:pic>
        <p:pic>
          <p:nvPicPr>
            <p:cNvPr id="6" name="Picture 2" descr="C:\Users\acer\Pictures\Documents\Office Automation\lecture2\549432-attorney-carol-stream-il-moroni-law-offices-attorney.jpg"/>
            <p:cNvPicPr>
              <a:picLocks noChangeAspect="1" noChangeArrowheads="1"/>
            </p:cNvPicPr>
            <p:nvPr/>
          </p:nvPicPr>
          <p:blipFill>
            <a:blip r:embed="rId5" cstate="print"/>
            <a:srcRect/>
            <a:stretch>
              <a:fillRect/>
            </a:stretch>
          </p:blipFill>
          <p:spPr bwMode="auto">
            <a:xfrm>
              <a:off x="395536" y="2996952"/>
              <a:ext cx="1376449" cy="1008112"/>
            </a:xfrm>
            <a:prstGeom prst="rect">
              <a:avLst/>
            </a:prstGeom>
            <a:noFill/>
          </p:spPr>
        </p:pic>
        <p:pic>
          <p:nvPicPr>
            <p:cNvPr id="7" name="Picture 3" descr="C:\Users\acer\Pictures\Documents\Office Automation\lecture1\pics\Home Office design and arrangement 2.jpg"/>
            <p:cNvPicPr>
              <a:picLocks noChangeAspect="1" noChangeArrowheads="1"/>
            </p:cNvPicPr>
            <p:nvPr/>
          </p:nvPicPr>
          <p:blipFill>
            <a:blip r:embed="rId6" cstate="print"/>
            <a:srcRect t="34372"/>
            <a:stretch>
              <a:fillRect/>
            </a:stretch>
          </p:blipFill>
          <p:spPr bwMode="auto">
            <a:xfrm>
              <a:off x="395535" y="4365104"/>
              <a:ext cx="1368153" cy="1008112"/>
            </a:xfrm>
            <a:prstGeom prst="rect">
              <a:avLst/>
            </a:prstGeom>
            <a:noFill/>
          </p:spPr>
        </p:pic>
        <p:pic>
          <p:nvPicPr>
            <p:cNvPr id="8" name="Picture 5" descr="C:\Users\acer\Pictures\Documents\Office Automation\lecture1\pics\papers.jpg"/>
            <p:cNvPicPr>
              <a:picLocks noChangeAspect="1" noChangeArrowheads="1"/>
            </p:cNvPicPr>
            <p:nvPr/>
          </p:nvPicPr>
          <p:blipFill>
            <a:blip r:embed="rId7" cstate="print"/>
            <a:srcRect/>
            <a:stretch>
              <a:fillRect/>
            </a:stretch>
          </p:blipFill>
          <p:spPr bwMode="auto">
            <a:xfrm>
              <a:off x="395536" y="5715254"/>
              <a:ext cx="1368152" cy="1026114"/>
            </a:xfrm>
            <a:prstGeom prst="rect">
              <a:avLst/>
            </a:prstGeom>
            <a:noFill/>
          </p:spPr>
        </p:pic>
      </p:grpSp>
      <p:sp>
        <p:nvSpPr>
          <p:cNvPr id="9" name="مستطيل 8"/>
          <p:cNvSpPr/>
          <p:nvPr/>
        </p:nvSpPr>
        <p:spPr>
          <a:xfrm>
            <a:off x="5436096" y="427311"/>
            <a:ext cx="3960440" cy="769441"/>
          </a:xfrm>
          <a:prstGeom prst="rect">
            <a:avLst/>
          </a:prstGeom>
          <a:noFill/>
        </p:spPr>
        <p:txBody>
          <a:bodyPr wrap="square" lIns="91440" tIns="45720" rIns="91440" bIns="45720">
            <a:spAutoFit/>
          </a:bodyPr>
          <a:lstStyle/>
          <a:p>
            <a:pPr algn="ctr"/>
            <a:r>
              <a:rPr lang="ar-SA" sz="4400" b="1" dirty="0" smtClean="0">
                <a:ln w="18000">
                  <a:solidFill>
                    <a:schemeClr val="accent5">
                      <a:lumMod val="60000"/>
                      <a:lumOff val="40000"/>
                    </a:schemeClr>
                  </a:solidFill>
                  <a:prstDash val="solid"/>
                  <a:miter lim="800000"/>
                </a:ln>
                <a:solidFill>
                  <a:schemeClr val="accent5">
                    <a:lumMod val="60000"/>
                    <a:lumOff val="40000"/>
                  </a:schemeClr>
                </a:solidFill>
                <a:effectLst>
                  <a:glow rad="228600">
                    <a:srgbClr val="663300">
                      <a:alpha val="40000"/>
                    </a:srgbClr>
                  </a:glow>
                  <a:outerShdw blurRad="25500" dist="23000" dir="7020000" algn="tl">
                    <a:srgbClr val="000000">
                      <a:alpha val="50000"/>
                    </a:srgbClr>
                  </a:outerShdw>
                </a:effectLst>
              </a:rPr>
              <a:t>تعريف المكتب</a:t>
            </a:r>
            <a:endParaRPr lang="ar-SA" sz="4400" b="1" dirty="0">
              <a:ln w="18000">
                <a:solidFill>
                  <a:schemeClr val="accent5">
                    <a:lumMod val="60000"/>
                    <a:lumOff val="40000"/>
                  </a:schemeClr>
                </a:solidFill>
                <a:prstDash val="solid"/>
                <a:miter lim="800000"/>
              </a:ln>
              <a:solidFill>
                <a:schemeClr val="accent5">
                  <a:lumMod val="60000"/>
                  <a:lumOff val="40000"/>
                </a:schemeClr>
              </a:solidFill>
              <a:effectLst>
                <a:glow rad="228600">
                  <a:srgbClr val="663300">
                    <a:alpha val="40000"/>
                  </a:srgbClr>
                </a:glow>
                <a:outerShdw blurRad="25500" dist="23000" dir="7020000" algn="tl">
                  <a:srgbClr val="000000">
                    <a:alpha val="50000"/>
                  </a:srgbClr>
                </a:outerShdw>
              </a:effectLst>
            </a:endParaRPr>
          </a:p>
        </p:txBody>
      </p:sp>
      <p:sp>
        <p:nvSpPr>
          <p:cNvPr id="10" name="مستطيل 9"/>
          <p:cNvSpPr/>
          <p:nvPr/>
        </p:nvSpPr>
        <p:spPr>
          <a:xfrm>
            <a:off x="2267744" y="1268760"/>
            <a:ext cx="6606480" cy="1815882"/>
          </a:xfrm>
          <a:prstGeom prst="rect">
            <a:avLst/>
          </a:prstGeom>
        </p:spPr>
        <p:txBody>
          <a:bodyPr wrap="square">
            <a:spAutoFit/>
          </a:bodyPr>
          <a:lstStyle/>
          <a:p>
            <a:pPr marL="342900" indent="-342900" algn="ctr"/>
            <a:r>
              <a:rPr lang="ar-SA" sz="2800" b="1" dirty="0" smtClean="0">
                <a:solidFill>
                  <a:srgbClr val="663300"/>
                </a:solidFill>
              </a:rPr>
              <a:t>هو المكان الذي يتم فيه أداء الأعمال الكتابية المتعلقة بإنجاز المعاملات، وإعداد وتسجيل وتحليل المكاتبات والوثائق لغرض توصيل المعلومات المناسبة للمستويات الإدارية في المنظمة(أو المنشأة).</a:t>
            </a:r>
            <a:r>
              <a:rPr lang="ar-SA" sz="2800" dirty="0" smtClean="0">
                <a:solidFill>
                  <a:srgbClr val="663300"/>
                </a:solidFill>
              </a:rPr>
              <a:t> </a:t>
            </a:r>
            <a:endParaRPr lang="en-US" sz="2800" dirty="0" smtClean="0">
              <a:solidFill>
                <a:srgbClr val="663300"/>
              </a:solidFill>
            </a:endParaRPr>
          </a:p>
        </p:txBody>
      </p:sp>
      <p:sp>
        <p:nvSpPr>
          <p:cNvPr id="11" name="مستطيل 10"/>
          <p:cNvSpPr/>
          <p:nvPr/>
        </p:nvSpPr>
        <p:spPr>
          <a:xfrm>
            <a:off x="3736032" y="3307631"/>
            <a:ext cx="5732512" cy="769441"/>
          </a:xfrm>
          <a:prstGeom prst="rect">
            <a:avLst/>
          </a:prstGeom>
          <a:noFill/>
        </p:spPr>
        <p:txBody>
          <a:bodyPr wrap="square" lIns="91440" tIns="45720" rIns="91440" bIns="45720">
            <a:spAutoFit/>
          </a:bodyPr>
          <a:lstStyle/>
          <a:p>
            <a:pPr algn="ctr"/>
            <a:r>
              <a:rPr lang="ar-SA" sz="4400" b="1" dirty="0" smtClean="0">
                <a:ln w="18000">
                  <a:solidFill>
                    <a:schemeClr val="accent5">
                      <a:lumMod val="60000"/>
                      <a:lumOff val="40000"/>
                    </a:schemeClr>
                  </a:solidFill>
                  <a:prstDash val="solid"/>
                  <a:miter lim="800000"/>
                </a:ln>
                <a:solidFill>
                  <a:schemeClr val="accent5">
                    <a:lumMod val="60000"/>
                    <a:lumOff val="40000"/>
                  </a:schemeClr>
                </a:solidFill>
                <a:effectLst>
                  <a:glow rad="228600">
                    <a:srgbClr val="663300">
                      <a:alpha val="40000"/>
                    </a:srgbClr>
                  </a:glow>
                  <a:outerShdw blurRad="25500" dist="23000" dir="7020000" algn="tl">
                    <a:srgbClr val="000000">
                      <a:alpha val="50000"/>
                    </a:srgbClr>
                  </a:outerShdw>
                </a:effectLst>
              </a:rPr>
              <a:t>العناصر المكونة للمكتب</a:t>
            </a:r>
            <a:endParaRPr lang="ar-SA" sz="4400" b="1" dirty="0">
              <a:ln w="18000">
                <a:solidFill>
                  <a:schemeClr val="accent5">
                    <a:lumMod val="60000"/>
                    <a:lumOff val="40000"/>
                  </a:schemeClr>
                </a:solidFill>
                <a:prstDash val="solid"/>
                <a:miter lim="800000"/>
              </a:ln>
              <a:solidFill>
                <a:schemeClr val="accent5">
                  <a:lumMod val="60000"/>
                  <a:lumOff val="40000"/>
                </a:schemeClr>
              </a:solidFill>
              <a:effectLst>
                <a:glow rad="228600">
                  <a:srgbClr val="663300">
                    <a:alpha val="40000"/>
                  </a:srgbClr>
                </a:glow>
                <a:outerShdw blurRad="25500" dist="23000" dir="7020000" algn="tl">
                  <a:srgbClr val="000000">
                    <a:alpha val="50000"/>
                  </a:srgbClr>
                </a:outerShdw>
              </a:effectLst>
            </a:endParaRPr>
          </a:p>
        </p:txBody>
      </p:sp>
      <p:sp>
        <p:nvSpPr>
          <p:cNvPr id="12" name="مستطيل 11"/>
          <p:cNvSpPr/>
          <p:nvPr/>
        </p:nvSpPr>
        <p:spPr>
          <a:xfrm>
            <a:off x="3995936" y="4077072"/>
            <a:ext cx="4572000" cy="1815882"/>
          </a:xfrm>
          <a:prstGeom prst="rect">
            <a:avLst/>
          </a:prstGeom>
        </p:spPr>
        <p:txBody>
          <a:bodyPr>
            <a:spAutoFit/>
          </a:bodyPr>
          <a:lstStyle/>
          <a:p>
            <a:pPr marL="514350" indent="-514350" algn="just">
              <a:buAutoNum type="arabicParenBoth"/>
            </a:pPr>
            <a:r>
              <a:rPr lang="ar-SA" sz="2800" b="1" dirty="0" smtClean="0">
                <a:solidFill>
                  <a:srgbClr val="663300"/>
                </a:solidFill>
              </a:rPr>
              <a:t>العنصر البشري.</a:t>
            </a:r>
          </a:p>
          <a:p>
            <a:pPr marL="514350" indent="-514350" algn="just">
              <a:buAutoNum type="arabicParenBoth"/>
            </a:pPr>
            <a:r>
              <a:rPr lang="ar-SA" sz="2800" b="1" dirty="0" smtClean="0">
                <a:solidFill>
                  <a:srgbClr val="663300"/>
                </a:solidFill>
              </a:rPr>
              <a:t>الدورات والتقنيات. </a:t>
            </a:r>
          </a:p>
          <a:p>
            <a:pPr marL="514350" indent="-514350" algn="just">
              <a:buAutoNum type="arabicParenBoth"/>
            </a:pPr>
            <a:r>
              <a:rPr lang="ar-SA" sz="2800" b="1" dirty="0" smtClean="0">
                <a:solidFill>
                  <a:srgbClr val="663300"/>
                </a:solidFill>
              </a:rPr>
              <a:t>البيانات والمعلومات. </a:t>
            </a:r>
          </a:p>
          <a:p>
            <a:pPr marL="514350" indent="-514350" algn="just">
              <a:buAutoNum type="arabicParenBoth"/>
            </a:pPr>
            <a:r>
              <a:rPr lang="ar-SA" sz="2800" b="1" dirty="0" smtClean="0">
                <a:solidFill>
                  <a:srgbClr val="663300"/>
                </a:solidFill>
              </a:rPr>
              <a:t>المعالجة . </a:t>
            </a:r>
            <a:endParaRPr lang="ar-SA" sz="2800" b="1" dirty="0">
              <a:solidFill>
                <a:srgbClr val="663300"/>
              </a:solidFill>
            </a:endParaRP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500" fill="hold"/>
                                        <p:tgtEl>
                                          <p:spTgt spid="9"/>
                                        </p:tgtEl>
                                        <p:attrNameLst>
                                          <p:attrName>ppt_w</p:attrName>
                                        </p:attrNameLst>
                                      </p:cBhvr>
                                      <p:tavLst>
                                        <p:tav tm="0">
                                          <p:val>
                                            <p:fltVal val="0"/>
                                          </p:val>
                                        </p:tav>
                                        <p:tav tm="100000">
                                          <p:val>
                                            <p:strVal val="#ppt_w"/>
                                          </p:val>
                                        </p:tav>
                                      </p:tavLst>
                                    </p:anim>
                                    <p:anim calcmode="lin" valueType="num">
                                      <p:cBhvr>
                                        <p:cTn id="8" dur="500" fill="hold"/>
                                        <p:tgtEl>
                                          <p:spTgt spid="9"/>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0"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p:cTn id="13" dur="500" fill="hold"/>
                                        <p:tgtEl>
                                          <p:spTgt spid="10"/>
                                        </p:tgtEl>
                                        <p:attrNameLst>
                                          <p:attrName>ppt_w</p:attrName>
                                        </p:attrNameLst>
                                      </p:cBhvr>
                                      <p:tavLst>
                                        <p:tav tm="0">
                                          <p:val>
                                            <p:fltVal val="0"/>
                                          </p:val>
                                        </p:tav>
                                        <p:tav tm="100000">
                                          <p:val>
                                            <p:strVal val="#ppt_w"/>
                                          </p:val>
                                        </p:tav>
                                      </p:tavLst>
                                    </p:anim>
                                    <p:anim calcmode="lin" valueType="num">
                                      <p:cBhvr>
                                        <p:cTn id="14" dur="500" fill="hold"/>
                                        <p:tgtEl>
                                          <p:spTgt spid="10"/>
                                        </p:tgtEl>
                                        <p:attrNameLst>
                                          <p:attrName>ppt_h</p:attrName>
                                        </p:attrNameLst>
                                      </p:cBhvr>
                                      <p:tavLst>
                                        <p:tav tm="0">
                                          <p:val>
                                            <p:strVal val="#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17" presetClass="entr" presetSubtype="1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p:cTn id="19" dur="500" fill="hold"/>
                                        <p:tgtEl>
                                          <p:spTgt spid="11"/>
                                        </p:tgtEl>
                                        <p:attrNameLst>
                                          <p:attrName>ppt_w</p:attrName>
                                        </p:attrNameLst>
                                      </p:cBhvr>
                                      <p:tavLst>
                                        <p:tav tm="0">
                                          <p:val>
                                            <p:fltVal val="0"/>
                                          </p:val>
                                        </p:tav>
                                        <p:tav tm="100000">
                                          <p:val>
                                            <p:strVal val="#ppt_w"/>
                                          </p:val>
                                        </p:tav>
                                      </p:tavLst>
                                    </p:anim>
                                    <p:anim calcmode="lin" valueType="num">
                                      <p:cBhvr>
                                        <p:cTn id="20" dur="500" fill="hold"/>
                                        <p:tgtEl>
                                          <p:spTgt spid="11"/>
                                        </p:tgtEl>
                                        <p:attrNameLst>
                                          <p:attrName>ppt_h</p:attrName>
                                        </p:attrNameLst>
                                      </p:cBhvr>
                                      <p:tavLst>
                                        <p:tav tm="0">
                                          <p:val>
                                            <p:strVal val="#ppt_h"/>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17" presetClass="entr" presetSubtype="10" fill="hold" grpId="0" nodeType="clickEffect">
                                  <p:stCondLst>
                                    <p:cond delay="0"/>
                                  </p:stCondLst>
                                  <p:childTnLst>
                                    <p:set>
                                      <p:cBhvr>
                                        <p:cTn id="24" dur="1" fill="hold">
                                          <p:stCondLst>
                                            <p:cond delay="0"/>
                                          </p:stCondLst>
                                        </p:cTn>
                                        <p:tgtEl>
                                          <p:spTgt spid="12"/>
                                        </p:tgtEl>
                                        <p:attrNameLst>
                                          <p:attrName>style.visibility</p:attrName>
                                        </p:attrNameLst>
                                      </p:cBhvr>
                                      <p:to>
                                        <p:strVal val="visible"/>
                                      </p:to>
                                    </p:set>
                                    <p:anim calcmode="lin" valueType="num">
                                      <p:cBhvr>
                                        <p:cTn id="25" dur="500" fill="hold"/>
                                        <p:tgtEl>
                                          <p:spTgt spid="12"/>
                                        </p:tgtEl>
                                        <p:attrNameLst>
                                          <p:attrName>ppt_w</p:attrName>
                                        </p:attrNameLst>
                                      </p:cBhvr>
                                      <p:tavLst>
                                        <p:tav tm="0">
                                          <p:val>
                                            <p:fltVal val="0"/>
                                          </p:val>
                                        </p:tav>
                                        <p:tav tm="100000">
                                          <p:val>
                                            <p:strVal val="#ppt_w"/>
                                          </p:val>
                                        </p:tav>
                                      </p:tavLst>
                                    </p:anim>
                                    <p:anim calcmode="lin" valueType="num">
                                      <p:cBhvr>
                                        <p:cTn id="26" dur="500" fill="hold"/>
                                        <p:tgtEl>
                                          <p:spTgt spid="12"/>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P spid="1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مجموعة 1"/>
          <p:cNvGrpSpPr/>
          <p:nvPr/>
        </p:nvGrpSpPr>
        <p:grpSpPr>
          <a:xfrm>
            <a:off x="-36512" y="-99392"/>
            <a:ext cx="2376264" cy="7128792"/>
            <a:chOff x="-36512" y="-99392"/>
            <a:chExt cx="2376264" cy="7128792"/>
          </a:xfrm>
        </p:grpSpPr>
        <p:pic>
          <p:nvPicPr>
            <p:cNvPr id="3" name="Picture 2" descr="C:\Users\acer\Pictures\Documents\Office Automation\lecture2\UNS37892.gif"/>
            <p:cNvPicPr>
              <a:picLocks noChangeAspect="1" noChangeArrowheads="1"/>
            </p:cNvPicPr>
            <p:nvPr/>
          </p:nvPicPr>
          <p:blipFill>
            <a:blip r:embed="rId2" cstate="print">
              <a:duotone>
                <a:schemeClr val="accent5">
                  <a:shade val="45000"/>
                  <a:satMod val="135000"/>
                </a:schemeClr>
                <a:prstClr val="white"/>
              </a:duotone>
            </a:blip>
            <a:srcRect l="51512" t="2520" r="10689" b="9281"/>
            <a:stretch>
              <a:fillRect/>
            </a:stretch>
          </p:blipFill>
          <p:spPr bwMode="auto">
            <a:xfrm>
              <a:off x="-36512" y="-99392"/>
              <a:ext cx="2376264" cy="7128792"/>
            </a:xfrm>
            <a:prstGeom prst="rect">
              <a:avLst/>
            </a:prstGeom>
            <a:noFill/>
          </p:spPr>
        </p:pic>
        <p:pic>
          <p:nvPicPr>
            <p:cNvPr id="4" name="Picture 3" descr="C:\Users\acer\Pictures\Documents\Office Automation\lecture2\offices4.jpg"/>
            <p:cNvPicPr>
              <a:picLocks noChangeAspect="1" noChangeArrowheads="1"/>
            </p:cNvPicPr>
            <p:nvPr/>
          </p:nvPicPr>
          <p:blipFill>
            <a:blip r:embed="rId3" cstate="print"/>
            <a:srcRect/>
            <a:stretch>
              <a:fillRect/>
            </a:stretch>
          </p:blipFill>
          <p:spPr bwMode="auto">
            <a:xfrm>
              <a:off x="395536" y="1628800"/>
              <a:ext cx="1368152" cy="1008112"/>
            </a:xfrm>
            <a:prstGeom prst="rect">
              <a:avLst/>
            </a:prstGeom>
            <a:noFill/>
          </p:spPr>
        </p:pic>
        <p:pic>
          <p:nvPicPr>
            <p:cNvPr id="5" name="Picture 4" descr="C:\Users\acer\Pictures\Documents\Office Automation\lecture2\large-offices-5.jpg"/>
            <p:cNvPicPr>
              <a:picLocks noChangeAspect="1" noChangeArrowheads="1"/>
            </p:cNvPicPr>
            <p:nvPr/>
          </p:nvPicPr>
          <p:blipFill>
            <a:blip r:embed="rId4" cstate="print"/>
            <a:srcRect/>
            <a:stretch>
              <a:fillRect/>
            </a:stretch>
          </p:blipFill>
          <p:spPr bwMode="auto">
            <a:xfrm>
              <a:off x="395536" y="188640"/>
              <a:ext cx="1368152" cy="1118865"/>
            </a:xfrm>
            <a:prstGeom prst="rect">
              <a:avLst/>
            </a:prstGeom>
            <a:noFill/>
          </p:spPr>
        </p:pic>
        <p:pic>
          <p:nvPicPr>
            <p:cNvPr id="6" name="Picture 2" descr="C:\Users\acer\Pictures\Documents\Office Automation\lecture2\549432-attorney-carol-stream-il-moroni-law-offices-attorney.jpg"/>
            <p:cNvPicPr>
              <a:picLocks noChangeAspect="1" noChangeArrowheads="1"/>
            </p:cNvPicPr>
            <p:nvPr/>
          </p:nvPicPr>
          <p:blipFill>
            <a:blip r:embed="rId5" cstate="print"/>
            <a:srcRect/>
            <a:stretch>
              <a:fillRect/>
            </a:stretch>
          </p:blipFill>
          <p:spPr bwMode="auto">
            <a:xfrm>
              <a:off x="395536" y="2996952"/>
              <a:ext cx="1376449" cy="1008112"/>
            </a:xfrm>
            <a:prstGeom prst="rect">
              <a:avLst/>
            </a:prstGeom>
            <a:noFill/>
          </p:spPr>
        </p:pic>
        <p:pic>
          <p:nvPicPr>
            <p:cNvPr id="7" name="Picture 3" descr="C:\Users\acer\Pictures\Documents\Office Automation\lecture1\pics\Home Office design and arrangement 2.jpg"/>
            <p:cNvPicPr>
              <a:picLocks noChangeAspect="1" noChangeArrowheads="1"/>
            </p:cNvPicPr>
            <p:nvPr/>
          </p:nvPicPr>
          <p:blipFill>
            <a:blip r:embed="rId6" cstate="print"/>
            <a:srcRect t="34372"/>
            <a:stretch>
              <a:fillRect/>
            </a:stretch>
          </p:blipFill>
          <p:spPr bwMode="auto">
            <a:xfrm>
              <a:off x="395535" y="4365104"/>
              <a:ext cx="1368153" cy="1008112"/>
            </a:xfrm>
            <a:prstGeom prst="rect">
              <a:avLst/>
            </a:prstGeom>
            <a:noFill/>
          </p:spPr>
        </p:pic>
        <p:pic>
          <p:nvPicPr>
            <p:cNvPr id="8" name="Picture 5" descr="C:\Users\acer\Pictures\Documents\Office Automation\lecture1\pics\papers.jpg"/>
            <p:cNvPicPr>
              <a:picLocks noChangeAspect="1" noChangeArrowheads="1"/>
            </p:cNvPicPr>
            <p:nvPr/>
          </p:nvPicPr>
          <p:blipFill>
            <a:blip r:embed="rId7" cstate="print"/>
            <a:srcRect/>
            <a:stretch>
              <a:fillRect/>
            </a:stretch>
          </p:blipFill>
          <p:spPr bwMode="auto">
            <a:xfrm>
              <a:off x="395536" y="5715254"/>
              <a:ext cx="1368152" cy="1026114"/>
            </a:xfrm>
            <a:prstGeom prst="rect">
              <a:avLst/>
            </a:prstGeom>
            <a:noFill/>
          </p:spPr>
        </p:pic>
      </p:grpSp>
      <p:sp>
        <p:nvSpPr>
          <p:cNvPr id="9" name="مستطيل 8"/>
          <p:cNvSpPr/>
          <p:nvPr/>
        </p:nvSpPr>
        <p:spPr>
          <a:xfrm>
            <a:off x="3995936" y="620688"/>
            <a:ext cx="3240360" cy="923330"/>
          </a:xfrm>
          <a:prstGeom prst="rect">
            <a:avLst/>
          </a:prstGeom>
          <a:noFill/>
        </p:spPr>
        <p:txBody>
          <a:bodyPr wrap="square" lIns="91440" tIns="45720" rIns="91440" bIns="45720">
            <a:spAutoFit/>
          </a:bodyPr>
          <a:lstStyle/>
          <a:p>
            <a:pPr algn="ctr"/>
            <a:r>
              <a:rPr lang="ar-SA" sz="5400" b="1" dirty="0" smtClean="0">
                <a:ln w="18000">
                  <a:solidFill>
                    <a:schemeClr val="accent5">
                      <a:lumMod val="60000"/>
                      <a:lumOff val="40000"/>
                    </a:schemeClr>
                  </a:solidFill>
                  <a:prstDash val="solid"/>
                  <a:miter lim="800000"/>
                </a:ln>
                <a:solidFill>
                  <a:schemeClr val="accent5">
                    <a:lumMod val="60000"/>
                    <a:lumOff val="40000"/>
                  </a:schemeClr>
                </a:solidFill>
                <a:effectLst>
                  <a:glow rad="228600">
                    <a:srgbClr val="663300">
                      <a:alpha val="40000"/>
                    </a:srgbClr>
                  </a:glow>
                  <a:outerShdw blurRad="25500" dist="23000" dir="7020000" algn="tl">
                    <a:srgbClr val="000000">
                      <a:alpha val="50000"/>
                    </a:srgbClr>
                  </a:outerShdw>
                </a:effectLst>
              </a:rPr>
              <a:t>أنواع المكاتب</a:t>
            </a:r>
            <a:endParaRPr lang="ar-SA" sz="5400" b="1" dirty="0">
              <a:ln w="18000">
                <a:solidFill>
                  <a:schemeClr val="accent5">
                    <a:lumMod val="60000"/>
                    <a:lumOff val="40000"/>
                  </a:schemeClr>
                </a:solidFill>
                <a:prstDash val="solid"/>
                <a:miter lim="800000"/>
              </a:ln>
              <a:solidFill>
                <a:schemeClr val="accent5">
                  <a:lumMod val="60000"/>
                  <a:lumOff val="40000"/>
                </a:schemeClr>
              </a:solidFill>
              <a:effectLst>
                <a:glow rad="228600">
                  <a:srgbClr val="663300">
                    <a:alpha val="40000"/>
                  </a:srgbClr>
                </a:glow>
                <a:outerShdw blurRad="25500" dist="23000" dir="7020000" algn="tl">
                  <a:srgbClr val="000000">
                    <a:alpha val="50000"/>
                  </a:srgbClr>
                </a:outerShdw>
              </a:effectLst>
            </a:endParaRPr>
          </a:p>
        </p:txBody>
      </p:sp>
      <p:sp>
        <p:nvSpPr>
          <p:cNvPr id="10" name="مستطيل 9"/>
          <p:cNvSpPr/>
          <p:nvPr/>
        </p:nvSpPr>
        <p:spPr>
          <a:xfrm>
            <a:off x="2555776" y="1700808"/>
            <a:ext cx="6300192" cy="1384995"/>
          </a:xfrm>
          <a:prstGeom prst="rect">
            <a:avLst/>
          </a:prstGeom>
        </p:spPr>
        <p:txBody>
          <a:bodyPr wrap="square">
            <a:spAutoFit/>
          </a:bodyPr>
          <a:lstStyle/>
          <a:p>
            <a:r>
              <a:rPr lang="ar-SA" sz="2800" b="1" dirty="0" smtClean="0">
                <a:solidFill>
                  <a:srgbClr val="663300"/>
                </a:solidFill>
              </a:rPr>
              <a:t>(1) المكتب المتعدد الوظائف . </a:t>
            </a:r>
          </a:p>
          <a:p>
            <a:r>
              <a:rPr lang="ar-SA" sz="2800" b="1" dirty="0" smtClean="0">
                <a:solidFill>
                  <a:srgbClr val="663300"/>
                </a:solidFill>
              </a:rPr>
              <a:t>(2) المكتب المتخصص في معالجة المعاملات . </a:t>
            </a:r>
          </a:p>
          <a:p>
            <a:r>
              <a:rPr lang="ar-SA" sz="2800" b="1" dirty="0" smtClean="0">
                <a:solidFill>
                  <a:srgbClr val="663300"/>
                </a:solidFill>
              </a:rPr>
              <a:t>(3) المكتب المتخصص في تحليل المعلومات . </a:t>
            </a:r>
            <a:endParaRPr lang="ar-SA" sz="2800" b="1" dirty="0">
              <a:solidFill>
                <a:srgbClr val="663300"/>
              </a:solidFill>
            </a:endParaRP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500" fill="hold"/>
                                        <p:tgtEl>
                                          <p:spTgt spid="9"/>
                                        </p:tgtEl>
                                        <p:attrNameLst>
                                          <p:attrName>ppt_w</p:attrName>
                                        </p:attrNameLst>
                                      </p:cBhvr>
                                      <p:tavLst>
                                        <p:tav tm="0">
                                          <p:val>
                                            <p:fltVal val="0"/>
                                          </p:val>
                                        </p:tav>
                                        <p:tav tm="100000">
                                          <p:val>
                                            <p:strVal val="#ppt_w"/>
                                          </p:val>
                                        </p:tav>
                                      </p:tavLst>
                                    </p:anim>
                                    <p:anim calcmode="lin" valueType="num">
                                      <p:cBhvr>
                                        <p:cTn id="8" dur="500" fill="hold"/>
                                        <p:tgtEl>
                                          <p:spTgt spid="9"/>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0"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p:cTn id="13" dur="500" fill="hold"/>
                                        <p:tgtEl>
                                          <p:spTgt spid="10"/>
                                        </p:tgtEl>
                                        <p:attrNameLst>
                                          <p:attrName>ppt_w</p:attrName>
                                        </p:attrNameLst>
                                      </p:cBhvr>
                                      <p:tavLst>
                                        <p:tav tm="0">
                                          <p:val>
                                            <p:fltVal val="0"/>
                                          </p:val>
                                        </p:tav>
                                        <p:tav tm="100000">
                                          <p:val>
                                            <p:strVal val="#ppt_w"/>
                                          </p:val>
                                        </p:tav>
                                      </p:tavLst>
                                    </p:anim>
                                    <p:anim calcmode="lin" valueType="num">
                                      <p:cBhvr>
                                        <p:cTn id="14" dur="500" fill="hold"/>
                                        <p:tgtEl>
                                          <p:spTgt spid="10"/>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 name="مجموعة 12"/>
          <p:cNvGrpSpPr/>
          <p:nvPr/>
        </p:nvGrpSpPr>
        <p:grpSpPr>
          <a:xfrm>
            <a:off x="-36512" y="-99392"/>
            <a:ext cx="2376264" cy="7128792"/>
            <a:chOff x="-36512" y="-99392"/>
            <a:chExt cx="2376264" cy="7128792"/>
          </a:xfrm>
        </p:grpSpPr>
        <p:pic>
          <p:nvPicPr>
            <p:cNvPr id="3074" name="Picture 2" descr="C:\Users\acer\Pictures\Documents\Office Automation\lecture2\UNS37892.gif"/>
            <p:cNvPicPr>
              <a:picLocks noChangeAspect="1" noChangeArrowheads="1"/>
            </p:cNvPicPr>
            <p:nvPr/>
          </p:nvPicPr>
          <p:blipFill>
            <a:blip r:embed="rId2" cstate="print">
              <a:duotone>
                <a:schemeClr val="accent5">
                  <a:shade val="45000"/>
                  <a:satMod val="135000"/>
                </a:schemeClr>
                <a:prstClr val="white"/>
              </a:duotone>
            </a:blip>
            <a:srcRect l="51512" t="2520" r="10689" b="9281"/>
            <a:stretch>
              <a:fillRect/>
            </a:stretch>
          </p:blipFill>
          <p:spPr bwMode="auto">
            <a:xfrm>
              <a:off x="-36512" y="-99392"/>
              <a:ext cx="2376264" cy="7128792"/>
            </a:xfrm>
            <a:prstGeom prst="rect">
              <a:avLst/>
            </a:prstGeom>
            <a:noFill/>
          </p:spPr>
        </p:pic>
        <p:pic>
          <p:nvPicPr>
            <p:cNvPr id="3075" name="Picture 3" descr="C:\Users\acer\Pictures\Documents\Office Automation\lecture2\offices4.jpg"/>
            <p:cNvPicPr>
              <a:picLocks noChangeAspect="1" noChangeArrowheads="1"/>
            </p:cNvPicPr>
            <p:nvPr/>
          </p:nvPicPr>
          <p:blipFill>
            <a:blip r:embed="rId3" cstate="print"/>
            <a:srcRect/>
            <a:stretch>
              <a:fillRect/>
            </a:stretch>
          </p:blipFill>
          <p:spPr bwMode="auto">
            <a:xfrm>
              <a:off x="395536" y="1628800"/>
              <a:ext cx="1368152" cy="1008112"/>
            </a:xfrm>
            <a:prstGeom prst="rect">
              <a:avLst/>
            </a:prstGeom>
            <a:noFill/>
          </p:spPr>
        </p:pic>
        <p:pic>
          <p:nvPicPr>
            <p:cNvPr id="3076" name="Picture 4" descr="C:\Users\acer\Pictures\Documents\Office Automation\lecture2\large-offices-5.jpg"/>
            <p:cNvPicPr>
              <a:picLocks noChangeAspect="1" noChangeArrowheads="1"/>
            </p:cNvPicPr>
            <p:nvPr/>
          </p:nvPicPr>
          <p:blipFill>
            <a:blip r:embed="rId4" cstate="print"/>
            <a:srcRect/>
            <a:stretch>
              <a:fillRect/>
            </a:stretch>
          </p:blipFill>
          <p:spPr bwMode="auto">
            <a:xfrm>
              <a:off x="395536" y="188640"/>
              <a:ext cx="1368152" cy="1118865"/>
            </a:xfrm>
            <a:prstGeom prst="rect">
              <a:avLst/>
            </a:prstGeom>
            <a:noFill/>
          </p:spPr>
        </p:pic>
        <p:pic>
          <p:nvPicPr>
            <p:cNvPr id="8" name="Picture 2" descr="C:\Users\acer\Pictures\Documents\Office Automation\lecture2\549432-attorney-carol-stream-il-moroni-law-offices-attorney.jpg"/>
            <p:cNvPicPr>
              <a:picLocks noChangeAspect="1" noChangeArrowheads="1"/>
            </p:cNvPicPr>
            <p:nvPr/>
          </p:nvPicPr>
          <p:blipFill>
            <a:blip r:embed="rId5" cstate="print"/>
            <a:srcRect/>
            <a:stretch>
              <a:fillRect/>
            </a:stretch>
          </p:blipFill>
          <p:spPr bwMode="auto">
            <a:xfrm>
              <a:off x="395536" y="2996952"/>
              <a:ext cx="1376449" cy="1008112"/>
            </a:xfrm>
            <a:prstGeom prst="rect">
              <a:avLst/>
            </a:prstGeom>
            <a:noFill/>
          </p:spPr>
        </p:pic>
        <p:pic>
          <p:nvPicPr>
            <p:cNvPr id="1027" name="Picture 3" descr="C:\Users\acer\Pictures\Documents\Office Automation\lecture1\pics\Home Office design and arrangement 2.jpg"/>
            <p:cNvPicPr>
              <a:picLocks noChangeAspect="1" noChangeArrowheads="1"/>
            </p:cNvPicPr>
            <p:nvPr/>
          </p:nvPicPr>
          <p:blipFill>
            <a:blip r:embed="rId6" cstate="print"/>
            <a:srcRect t="34372"/>
            <a:stretch>
              <a:fillRect/>
            </a:stretch>
          </p:blipFill>
          <p:spPr bwMode="auto">
            <a:xfrm>
              <a:off x="395535" y="4365104"/>
              <a:ext cx="1368153" cy="1008112"/>
            </a:xfrm>
            <a:prstGeom prst="rect">
              <a:avLst/>
            </a:prstGeom>
            <a:noFill/>
          </p:spPr>
        </p:pic>
        <p:pic>
          <p:nvPicPr>
            <p:cNvPr id="1029" name="Picture 5" descr="C:\Users\acer\Pictures\Documents\Office Automation\lecture1\pics\papers.jpg"/>
            <p:cNvPicPr>
              <a:picLocks noChangeAspect="1" noChangeArrowheads="1"/>
            </p:cNvPicPr>
            <p:nvPr/>
          </p:nvPicPr>
          <p:blipFill>
            <a:blip r:embed="rId7" cstate="print"/>
            <a:srcRect/>
            <a:stretch>
              <a:fillRect/>
            </a:stretch>
          </p:blipFill>
          <p:spPr bwMode="auto">
            <a:xfrm>
              <a:off x="395536" y="5715254"/>
              <a:ext cx="1368152" cy="1026114"/>
            </a:xfrm>
            <a:prstGeom prst="rect">
              <a:avLst/>
            </a:prstGeom>
            <a:noFill/>
          </p:spPr>
        </p:pic>
      </p:grpSp>
      <p:sp>
        <p:nvSpPr>
          <p:cNvPr id="14" name="مستطيل 13"/>
          <p:cNvSpPr/>
          <p:nvPr/>
        </p:nvSpPr>
        <p:spPr>
          <a:xfrm>
            <a:off x="2267744" y="4149080"/>
            <a:ext cx="6678488" cy="2246769"/>
          </a:xfrm>
          <a:prstGeom prst="rect">
            <a:avLst/>
          </a:prstGeom>
        </p:spPr>
        <p:txBody>
          <a:bodyPr wrap="square">
            <a:spAutoFit/>
          </a:bodyPr>
          <a:lstStyle/>
          <a:p>
            <a:pPr marL="457200" indent="-457200" algn="ctr"/>
            <a:r>
              <a:rPr lang="ar-SA" sz="2800" dirty="0" smtClean="0">
                <a:solidFill>
                  <a:srgbClr val="663300"/>
                </a:solidFill>
              </a:rPr>
              <a:t>والحقيقة أن هذا الرأي جاء نتيجة لقصور الأداء المكتبي في تحقيق الأهداف الإنتاجية . </a:t>
            </a:r>
          </a:p>
          <a:p>
            <a:pPr marL="457200" indent="-457200" algn="ctr"/>
            <a:r>
              <a:rPr lang="ar-SA" sz="2800" dirty="0" smtClean="0">
                <a:solidFill>
                  <a:srgbClr val="663300"/>
                </a:solidFill>
              </a:rPr>
              <a:t>والصحيح أن العمل المكتبي يرتبط ارتباطاً وثيقاً بالعمل الإداري وذلك من خلال التخطيط والتنظيم والتوجيه والرقابة . </a:t>
            </a:r>
            <a:endParaRPr lang="ar-SA" sz="2800" dirty="0">
              <a:solidFill>
                <a:srgbClr val="663300"/>
              </a:solidFill>
            </a:endParaRPr>
          </a:p>
        </p:txBody>
      </p:sp>
      <p:sp>
        <p:nvSpPr>
          <p:cNvPr id="15" name="مستطيل 14"/>
          <p:cNvSpPr/>
          <p:nvPr/>
        </p:nvSpPr>
        <p:spPr>
          <a:xfrm>
            <a:off x="1907704" y="246127"/>
            <a:ext cx="7236296" cy="1754326"/>
          </a:xfrm>
          <a:prstGeom prst="rect">
            <a:avLst/>
          </a:prstGeom>
          <a:noFill/>
        </p:spPr>
        <p:txBody>
          <a:bodyPr wrap="square" lIns="91440" tIns="45720" rIns="91440" bIns="45720">
            <a:spAutoFit/>
          </a:bodyPr>
          <a:lstStyle/>
          <a:p>
            <a:pPr algn="ctr"/>
            <a:r>
              <a:rPr lang="ar-SA" sz="5400" b="1" dirty="0" smtClean="0">
                <a:ln w="18000">
                  <a:solidFill>
                    <a:schemeClr val="accent5">
                      <a:lumMod val="60000"/>
                      <a:lumOff val="40000"/>
                    </a:schemeClr>
                  </a:solidFill>
                  <a:prstDash val="solid"/>
                  <a:miter lim="800000"/>
                </a:ln>
                <a:solidFill>
                  <a:schemeClr val="accent5">
                    <a:lumMod val="60000"/>
                    <a:lumOff val="40000"/>
                  </a:schemeClr>
                </a:solidFill>
                <a:effectLst>
                  <a:glow rad="228600">
                    <a:srgbClr val="663300">
                      <a:alpha val="40000"/>
                    </a:srgbClr>
                  </a:glow>
                  <a:outerShdw blurRad="25500" dist="23000" dir="7020000" algn="tl">
                    <a:srgbClr val="000000">
                      <a:alpha val="50000"/>
                    </a:srgbClr>
                  </a:outerShdw>
                </a:effectLst>
              </a:rPr>
              <a:t>تأثير المكاتب على العملية الإنتاجية </a:t>
            </a:r>
            <a:endParaRPr lang="ar-SA" sz="5400" b="1" dirty="0">
              <a:ln w="18000">
                <a:solidFill>
                  <a:schemeClr val="accent5">
                    <a:lumMod val="60000"/>
                    <a:lumOff val="40000"/>
                  </a:schemeClr>
                </a:solidFill>
                <a:prstDash val="solid"/>
                <a:miter lim="800000"/>
              </a:ln>
              <a:solidFill>
                <a:schemeClr val="accent5">
                  <a:lumMod val="60000"/>
                  <a:lumOff val="40000"/>
                </a:schemeClr>
              </a:solidFill>
              <a:effectLst>
                <a:glow rad="228600">
                  <a:srgbClr val="663300">
                    <a:alpha val="40000"/>
                  </a:srgbClr>
                </a:glow>
                <a:outerShdw blurRad="25500" dist="23000" dir="7020000" algn="tl">
                  <a:srgbClr val="000000">
                    <a:alpha val="50000"/>
                  </a:srgbClr>
                </a:outerShdw>
              </a:effectLst>
            </a:endParaRPr>
          </a:p>
        </p:txBody>
      </p:sp>
      <p:sp>
        <p:nvSpPr>
          <p:cNvPr id="16" name="مستطيل 15"/>
          <p:cNvSpPr/>
          <p:nvPr/>
        </p:nvSpPr>
        <p:spPr>
          <a:xfrm>
            <a:off x="2033464" y="1988840"/>
            <a:ext cx="7110536" cy="2246769"/>
          </a:xfrm>
          <a:prstGeom prst="rect">
            <a:avLst/>
          </a:prstGeom>
        </p:spPr>
        <p:txBody>
          <a:bodyPr wrap="square">
            <a:spAutoFit/>
          </a:bodyPr>
          <a:lstStyle/>
          <a:p>
            <a:pPr algn="ctr"/>
            <a:r>
              <a:rPr lang="ar-SA" sz="2800" dirty="0" smtClean="0">
                <a:solidFill>
                  <a:srgbClr val="663300"/>
                </a:solidFill>
              </a:rPr>
              <a:t>يعتقد البعض أن دور المكتب في العملية الإنتاجية هو دور هامشي تقليدي إن لم يكن سلبياً منطلقين في ذلك من أن فاعلية العملية الإنتاجية مرهونة بأصحاب الملابس الزرقاء (أي العمال) وليس بذوي الياقات البيضاء والمتمثلة بالقابعين وراء المكاتب. </a:t>
            </a:r>
            <a:endParaRPr lang="en-US" sz="2800" dirty="0">
              <a:solidFill>
                <a:srgbClr val="663300"/>
              </a:solidFill>
            </a:endParaRP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p:cTn id="7" dur="500" fill="hold"/>
                                        <p:tgtEl>
                                          <p:spTgt spid="15"/>
                                        </p:tgtEl>
                                        <p:attrNameLst>
                                          <p:attrName>ppt_w</p:attrName>
                                        </p:attrNameLst>
                                      </p:cBhvr>
                                      <p:tavLst>
                                        <p:tav tm="0">
                                          <p:val>
                                            <p:fltVal val="0"/>
                                          </p:val>
                                        </p:tav>
                                        <p:tav tm="100000">
                                          <p:val>
                                            <p:strVal val="#ppt_w"/>
                                          </p:val>
                                        </p:tav>
                                      </p:tavLst>
                                    </p:anim>
                                    <p:anim calcmode="lin" valueType="num">
                                      <p:cBhvr>
                                        <p:cTn id="8" dur="500" fill="hold"/>
                                        <p:tgtEl>
                                          <p:spTgt spid="15"/>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0" fill="hold" grpId="0" nodeType="clickEffect">
                                  <p:stCondLst>
                                    <p:cond delay="0"/>
                                  </p:stCondLst>
                                  <p:childTnLst>
                                    <p:set>
                                      <p:cBhvr>
                                        <p:cTn id="12" dur="1" fill="hold">
                                          <p:stCondLst>
                                            <p:cond delay="0"/>
                                          </p:stCondLst>
                                        </p:cTn>
                                        <p:tgtEl>
                                          <p:spTgt spid="16"/>
                                        </p:tgtEl>
                                        <p:attrNameLst>
                                          <p:attrName>style.visibility</p:attrName>
                                        </p:attrNameLst>
                                      </p:cBhvr>
                                      <p:to>
                                        <p:strVal val="visible"/>
                                      </p:to>
                                    </p:set>
                                    <p:anim calcmode="lin" valueType="num">
                                      <p:cBhvr>
                                        <p:cTn id="13" dur="500" fill="hold"/>
                                        <p:tgtEl>
                                          <p:spTgt spid="16"/>
                                        </p:tgtEl>
                                        <p:attrNameLst>
                                          <p:attrName>ppt_w</p:attrName>
                                        </p:attrNameLst>
                                      </p:cBhvr>
                                      <p:tavLst>
                                        <p:tav tm="0">
                                          <p:val>
                                            <p:fltVal val="0"/>
                                          </p:val>
                                        </p:tav>
                                        <p:tav tm="100000">
                                          <p:val>
                                            <p:strVal val="#ppt_w"/>
                                          </p:val>
                                        </p:tav>
                                      </p:tavLst>
                                    </p:anim>
                                    <p:anim calcmode="lin" valueType="num">
                                      <p:cBhvr>
                                        <p:cTn id="14" dur="500" fill="hold"/>
                                        <p:tgtEl>
                                          <p:spTgt spid="16"/>
                                        </p:tgtEl>
                                        <p:attrNameLst>
                                          <p:attrName>ppt_h</p:attrName>
                                        </p:attrNameLst>
                                      </p:cBhvr>
                                      <p:tavLst>
                                        <p:tav tm="0">
                                          <p:val>
                                            <p:strVal val="#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17" presetClass="entr" presetSubtype="10"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anim calcmode="lin" valueType="num">
                                      <p:cBhvr>
                                        <p:cTn id="19" dur="500" fill="hold"/>
                                        <p:tgtEl>
                                          <p:spTgt spid="14"/>
                                        </p:tgtEl>
                                        <p:attrNameLst>
                                          <p:attrName>ppt_w</p:attrName>
                                        </p:attrNameLst>
                                      </p:cBhvr>
                                      <p:tavLst>
                                        <p:tav tm="0">
                                          <p:val>
                                            <p:fltVal val="0"/>
                                          </p:val>
                                        </p:tav>
                                        <p:tav tm="100000">
                                          <p:val>
                                            <p:strVal val="#ppt_w"/>
                                          </p:val>
                                        </p:tav>
                                      </p:tavLst>
                                    </p:anim>
                                    <p:anim calcmode="lin" valueType="num">
                                      <p:cBhvr>
                                        <p:cTn id="20" dur="500" fill="hold"/>
                                        <p:tgtEl>
                                          <p:spTgt spid="14"/>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5" grpId="0"/>
      <p:bldP spid="1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مجموعة 1"/>
          <p:cNvGrpSpPr/>
          <p:nvPr/>
        </p:nvGrpSpPr>
        <p:grpSpPr>
          <a:xfrm>
            <a:off x="-36512" y="-99392"/>
            <a:ext cx="2376264" cy="7128792"/>
            <a:chOff x="-36512" y="-99392"/>
            <a:chExt cx="2376264" cy="7128792"/>
          </a:xfrm>
        </p:grpSpPr>
        <p:pic>
          <p:nvPicPr>
            <p:cNvPr id="3" name="Picture 2" descr="C:\Users\acer\Pictures\Documents\Office Automation\lecture2\UNS37892.gif"/>
            <p:cNvPicPr>
              <a:picLocks noChangeAspect="1" noChangeArrowheads="1"/>
            </p:cNvPicPr>
            <p:nvPr/>
          </p:nvPicPr>
          <p:blipFill>
            <a:blip r:embed="rId2" cstate="print">
              <a:duotone>
                <a:schemeClr val="accent5">
                  <a:shade val="45000"/>
                  <a:satMod val="135000"/>
                </a:schemeClr>
                <a:prstClr val="white"/>
              </a:duotone>
            </a:blip>
            <a:srcRect l="51512" t="2520" r="10689" b="9281"/>
            <a:stretch>
              <a:fillRect/>
            </a:stretch>
          </p:blipFill>
          <p:spPr bwMode="auto">
            <a:xfrm>
              <a:off x="-36512" y="-99392"/>
              <a:ext cx="2376264" cy="7128792"/>
            </a:xfrm>
            <a:prstGeom prst="rect">
              <a:avLst/>
            </a:prstGeom>
            <a:noFill/>
          </p:spPr>
        </p:pic>
        <p:pic>
          <p:nvPicPr>
            <p:cNvPr id="4" name="Picture 3" descr="C:\Users\acer\Pictures\Documents\Office Automation\lecture2\offices4.jpg"/>
            <p:cNvPicPr>
              <a:picLocks noChangeAspect="1" noChangeArrowheads="1"/>
            </p:cNvPicPr>
            <p:nvPr/>
          </p:nvPicPr>
          <p:blipFill>
            <a:blip r:embed="rId3" cstate="print"/>
            <a:srcRect/>
            <a:stretch>
              <a:fillRect/>
            </a:stretch>
          </p:blipFill>
          <p:spPr bwMode="auto">
            <a:xfrm>
              <a:off x="395536" y="1628800"/>
              <a:ext cx="1368152" cy="1008112"/>
            </a:xfrm>
            <a:prstGeom prst="rect">
              <a:avLst/>
            </a:prstGeom>
            <a:noFill/>
          </p:spPr>
        </p:pic>
        <p:pic>
          <p:nvPicPr>
            <p:cNvPr id="5" name="Picture 4" descr="C:\Users\acer\Pictures\Documents\Office Automation\lecture2\large-offices-5.jpg"/>
            <p:cNvPicPr>
              <a:picLocks noChangeAspect="1" noChangeArrowheads="1"/>
            </p:cNvPicPr>
            <p:nvPr/>
          </p:nvPicPr>
          <p:blipFill>
            <a:blip r:embed="rId4" cstate="print"/>
            <a:srcRect/>
            <a:stretch>
              <a:fillRect/>
            </a:stretch>
          </p:blipFill>
          <p:spPr bwMode="auto">
            <a:xfrm>
              <a:off x="395536" y="188640"/>
              <a:ext cx="1368152" cy="1118865"/>
            </a:xfrm>
            <a:prstGeom prst="rect">
              <a:avLst/>
            </a:prstGeom>
            <a:noFill/>
          </p:spPr>
        </p:pic>
        <p:pic>
          <p:nvPicPr>
            <p:cNvPr id="6" name="Picture 2" descr="C:\Users\acer\Pictures\Documents\Office Automation\lecture2\549432-attorney-carol-stream-il-moroni-law-offices-attorney.jpg"/>
            <p:cNvPicPr>
              <a:picLocks noChangeAspect="1" noChangeArrowheads="1"/>
            </p:cNvPicPr>
            <p:nvPr/>
          </p:nvPicPr>
          <p:blipFill>
            <a:blip r:embed="rId5" cstate="print"/>
            <a:srcRect/>
            <a:stretch>
              <a:fillRect/>
            </a:stretch>
          </p:blipFill>
          <p:spPr bwMode="auto">
            <a:xfrm>
              <a:off x="395536" y="2996952"/>
              <a:ext cx="1376449" cy="1008112"/>
            </a:xfrm>
            <a:prstGeom prst="rect">
              <a:avLst/>
            </a:prstGeom>
            <a:noFill/>
          </p:spPr>
        </p:pic>
        <p:pic>
          <p:nvPicPr>
            <p:cNvPr id="7" name="Picture 3" descr="C:\Users\acer\Pictures\Documents\Office Automation\lecture1\pics\Home Office design and arrangement 2.jpg"/>
            <p:cNvPicPr>
              <a:picLocks noChangeAspect="1" noChangeArrowheads="1"/>
            </p:cNvPicPr>
            <p:nvPr/>
          </p:nvPicPr>
          <p:blipFill>
            <a:blip r:embed="rId6" cstate="print"/>
            <a:srcRect t="34372"/>
            <a:stretch>
              <a:fillRect/>
            </a:stretch>
          </p:blipFill>
          <p:spPr bwMode="auto">
            <a:xfrm>
              <a:off x="395535" y="4365104"/>
              <a:ext cx="1368153" cy="1008112"/>
            </a:xfrm>
            <a:prstGeom prst="rect">
              <a:avLst/>
            </a:prstGeom>
            <a:noFill/>
          </p:spPr>
        </p:pic>
        <p:pic>
          <p:nvPicPr>
            <p:cNvPr id="8" name="Picture 5" descr="C:\Users\acer\Pictures\Documents\Office Automation\lecture1\pics\papers.jpg"/>
            <p:cNvPicPr>
              <a:picLocks noChangeAspect="1" noChangeArrowheads="1"/>
            </p:cNvPicPr>
            <p:nvPr/>
          </p:nvPicPr>
          <p:blipFill>
            <a:blip r:embed="rId7" cstate="print"/>
            <a:srcRect/>
            <a:stretch>
              <a:fillRect/>
            </a:stretch>
          </p:blipFill>
          <p:spPr bwMode="auto">
            <a:xfrm>
              <a:off x="395536" y="5715254"/>
              <a:ext cx="1368152" cy="1026114"/>
            </a:xfrm>
            <a:prstGeom prst="rect">
              <a:avLst/>
            </a:prstGeom>
            <a:noFill/>
          </p:spPr>
        </p:pic>
      </p:grpSp>
      <p:sp>
        <p:nvSpPr>
          <p:cNvPr id="9" name="مستطيل 8"/>
          <p:cNvSpPr/>
          <p:nvPr/>
        </p:nvSpPr>
        <p:spPr>
          <a:xfrm>
            <a:off x="2195736" y="980728"/>
            <a:ext cx="6858000" cy="4832092"/>
          </a:xfrm>
          <a:prstGeom prst="rect">
            <a:avLst/>
          </a:prstGeom>
        </p:spPr>
        <p:txBody>
          <a:bodyPr wrap="square">
            <a:spAutoFit/>
          </a:bodyPr>
          <a:lstStyle/>
          <a:p>
            <a:pPr marL="457200" indent="-457200" algn="just"/>
            <a:r>
              <a:rPr lang="ar-SA" sz="2800" b="1" dirty="0" smtClean="0">
                <a:solidFill>
                  <a:schemeClr val="accent5">
                    <a:lumMod val="75000"/>
                  </a:schemeClr>
                </a:solidFill>
              </a:rPr>
              <a:t>ولغرض تفادي دور المكتب وتأثيره السلبي على العملية الإنتاجية يجب مراعاة ما يلي : </a:t>
            </a:r>
          </a:p>
          <a:p>
            <a:pPr marL="457200" indent="-457200" algn="just"/>
            <a:r>
              <a:rPr lang="ar-SA" sz="2800" dirty="0" smtClean="0">
                <a:solidFill>
                  <a:srgbClr val="663300"/>
                </a:solidFill>
              </a:rPr>
              <a:t>1- أن يقدم المكتب خدمة فعلية للمنظمة في إطار الوظائف الرئيسية للإدارة ، فيما يعزز الثقة بين العاملين بالمكتب من جهة وبين المستخدمين من جهة أخرى . </a:t>
            </a:r>
          </a:p>
          <a:p>
            <a:pPr marL="457200" indent="-457200" algn="just"/>
            <a:r>
              <a:rPr lang="ar-SA" sz="2800" dirty="0" smtClean="0">
                <a:solidFill>
                  <a:srgbClr val="663300"/>
                </a:solidFill>
              </a:rPr>
              <a:t>2- حجم المكتب يجب أن يتناسب مع طبيعة الدور والمهام المسندة إليه . </a:t>
            </a:r>
          </a:p>
          <a:p>
            <a:pPr marL="457200" indent="-457200" algn="just"/>
            <a:r>
              <a:rPr lang="ar-SA" sz="2800" dirty="0" smtClean="0">
                <a:solidFill>
                  <a:srgbClr val="663300"/>
                </a:solidFill>
              </a:rPr>
              <a:t>3- يجب تزويد المكتب بكل الوسائل والموارد اللازمة من أجل تقديم أفضل خدمة . </a:t>
            </a:r>
          </a:p>
          <a:p>
            <a:pPr marL="457200" indent="-457200" algn="just"/>
            <a:r>
              <a:rPr lang="ar-SA" sz="2800" dirty="0" smtClean="0">
                <a:solidFill>
                  <a:srgbClr val="663300"/>
                </a:solidFill>
              </a:rPr>
              <a:t>4- أن يخضع المكتب إلى رقابة فعالة ومتابعة مستمرة من أجل البلوغ بالمكتب إلى مستوى المسئولية . </a:t>
            </a:r>
            <a:endParaRPr lang="en-US" sz="2800" dirty="0">
              <a:solidFill>
                <a:srgbClr val="663300"/>
              </a:solidFill>
            </a:endParaRP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from="(-#ppt_w/2)" to="(#ppt_x)" calcmode="lin" valueType="num">
                                      <p:cBhvr>
                                        <p:cTn id="7" dur="600" fill="hold">
                                          <p:stCondLst>
                                            <p:cond delay="0"/>
                                          </p:stCondLst>
                                        </p:cTn>
                                        <p:tgtEl>
                                          <p:spTgt spid="9"/>
                                        </p:tgtEl>
                                        <p:attrNameLst>
                                          <p:attrName>ppt_x</p:attrName>
                                        </p:attrNameLst>
                                      </p:cBhvr>
                                    </p:anim>
                                    <p:anim from="0" to="-1.0" calcmode="lin" valueType="num">
                                      <p:cBhvr>
                                        <p:cTn id="8" dur="200" decel="50000" autoRev="1" fill="hold">
                                          <p:stCondLst>
                                            <p:cond delay="600"/>
                                          </p:stCondLst>
                                        </p:cTn>
                                        <p:tgtEl>
                                          <p:spTgt spid="9"/>
                                        </p:tgtEl>
                                        <p:attrNameLst>
                                          <p:attrName>xshear</p:attrName>
                                        </p:attrNameLst>
                                      </p:cBhvr>
                                    </p:anim>
                                    <p:animScale>
                                      <p:cBhvr>
                                        <p:cTn id="9" dur="200" decel="100000" autoRev="1" fill="hold">
                                          <p:stCondLst>
                                            <p:cond delay="600"/>
                                          </p:stCondLst>
                                        </p:cTn>
                                        <p:tgtEl>
                                          <p:spTgt spid="9"/>
                                        </p:tgtEl>
                                      </p:cBhvr>
                                      <p:from x="100000" y="100000"/>
                                      <p:to x="80000" y="100000"/>
                                    </p:animScale>
                                    <p:anim by="(#ppt_h/3+#ppt_w*0.1)" calcmode="lin" valueType="num">
                                      <p:cBhvr additive="sum">
                                        <p:cTn id="10" dur="200" decel="100000" autoRev="1" fill="hold">
                                          <p:stCondLst>
                                            <p:cond delay="600"/>
                                          </p:stCondLst>
                                        </p:cTn>
                                        <p:tgtEl>
                                          <p:spTgt spid="9"/>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191</TotalTime>
  <Words>2250</Words>
  <Application>Microsoft Office PowerPoint</Application>
  <PresentationFormat>On-screen Show (4:3)</PresentationFormat>
  <Paragraphs>216</Paragraphs>
  <Slides>47</Slides>
  <Notes>1</Notes>
  <HiddenSlides>0</HiddenSlides>
  <MMClips>0</MMClips>
  <ScaleCrop>false</ScaleCrop>
  <HeadingPairs>
    <vt:vector size="4" baseType="variant">
      <vt:variant>
        <vt:lpstr>Theme</vt:lpstr>
      </vt:variant>
      <vt:variant>
        <vt:i4>1</vt:i4>
      </vt:variant>
      <vt:variant>
        <vt:lpstr>Slide Titles</vt:lpstr>
      </vt:variant>
      <vt:variant>
        <vt:i4>47</vt:i4>
      </vt:variant>
    </vt:vector>
  </HeadingPairs>
  <TitlesOfParts>
    <vt:vector size="48" baseType="lpstr">
      <vt:lpstr>سمة Office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lpstr>Slide 44</vt:lpstr>
      <vt:lpstr>Slide 45</vt:lpstr>
      <vt:lpstr>Slide 46</vt:lpstr>
      <vt:lpstr>Slide 47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الشريحة 1</dc:title>
  <dc:creator>acer</dc:creator>
  <cp:lastModifiedBy>H</cp:lastModifiedBy>
  <cp:revision>72</cp:revision>
  <dcterms:created xsi:type="dcterms:W3CDTF">2011-10-18T12:45:57Z</dcterms:created>
  <dcterms:modified xsi:type="dcterms:W3CDTF">2013-02-28T21:03:11Z</dcterms:modified>
</cp:coreProperties>
</file>