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428CC64-4A53-4E11-B257-4D3732517B2C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04B2232-371E-4463-A3A7-3B334A934969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1</a:t>
            </a:fld>
            <a:endParaRPr lang="ar-E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2</a:t>
            </a:fld>
            <a:endParaRPr lang="ar-E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3</a:t>
            </a:fld>
            <a:endParaRPr lang="ar-E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4</a:t>
            </a:fld>
            <a:endParaRPr lang="ar-E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5</a:t>
            </a:fld>
            <a:endParaRPr lang="ar-E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6</a:t>
            </a:fld>
            <a:endParaRPr lang="ar-E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7</a:t>
            </a:fld>
            <a:endParaRPr lang="ar-E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8</a:t>
            </a:fld>
            <a:endParaRPr lang="ar-EG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B2232-371E-4463-A3A7-3B334A934969}" type="slidenum">
              <a:rPr lang="ar-EG" smtClean="0"/>
              <a:pPr/>
              <a:t>9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D7E001-19FA-4AD7-A2B6-7C615A1AB268}" type="datetimeFigureOut">
              <a:rPr lang="ar-EG" smtClean="0"/>
              <a:pPr/>
              <a:t>02/02/1433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F951EF-7508-4A9D-99A9-E2DBF935A75A}" type="slidenum">
              <a:rPr lang="ar-EG" smtClean="0"/>
              <a:pPr/>
              <a:t>‹#›</a:t>
            </a:fld>
            <a:endParaRPr lang="ar-E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sz="6000" dirty="0" smtClean="0">
                <a:solidFill>
                  <a:srgbClr val="FFFF00"/>
                </a:solidFill>
              </a:rPr>
              <a:t>محاضرات في أتمتة المكاتب</a:t>
            </a:r>
            <a:r>
              <a:rPr lang="ar-EG" sz="6000" dirty="0" smtClean="0">
                <a:solidFill>
                  <a:srgbClr val="FFFF00"/>
                </a:solidFill>
              </a:rPr>
              <a:t/>
            </a:r>
            <a:br>
              <a:rPr lang="ar-EG" sz="6000" dirty="0" smtClean="0">
                <a:solidFill>
                  <a:srgbClr val="FFFF00"/>
                </a:solidFill>
              </a:rPr>
            </a:br>
            <a:endParaRPr lang="ar-EG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5400" dirty="0" smtClean="0"/>
              <a:t>د. محمد مصباح</a:t>
            </a:r>
            <a:endParaRPr lang="ar-EG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مقدمة</a:t>
            </a:r>
            <a:endParaRPr lang="ar-E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EG" sz="3200" dirty="0">
                <a:solidFill>
                  <a:schemeClr val="bg1"/>
                </a:solidFill>
              </a:rPr>
              <a:t>أتمتة المكاتب ليست الوصفة الطبية السحرية للإنتاجية. أتمتة المكاتب ليست بلا عوائق. هذه </a:t>
            </a:r>
            <a:r>
              <a:rPr lang="ar-EG" sz="3200" dirty="0" smtClean="0">
                <a:solidFill>
                  <a:schemeClr val="bg1"/>
                </a:solidFill>
              </a:rPr>
              <a:t>العوائق يجب </a:t>
            </a:r>
            <a:r>
              <a:rPr lang="ar-EG" sz="3200" dirty="0">
                <a:solidFill>
                  <a:schemeClr val="bg1"/>
                </a:solidFill>
              </a:rPr>
              <a:t>أن يتم التعامل معها كتحديات. التحديات الشائعة هي مقاومة التغيير وعيوب متعلقة </a:t>
            </a:r>
            <a:r>
              <a:rPr lang="ar-EG" sz="3200" dirty="0" smtClean="0">
                <a:solidFill>
                  <a:schemeClr val="bg1"/>
                </a:solidFill>
              </a:rPr>
              <a:t>بالعاملين أنفسهم </a:t>
            </a:r>
            <a:r>
              <a:rPr lang="ar-EG" sz="3200" dirty="0">
                <a:solidFill>
                  <a:schemeClr val="bg1"/>
                </a:solidFill>
              </a:rPr>
              <a:t>ومبررات التكلفة.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6000" dirty="0" smtClean="0">
                <a:solidFill>
                  <a:srgbClr val="C00000"/>
                </a:solidFill>
              </a:rPr>
              <a:t>تحديات في طريق الأتمتة</a:t>
            </a:r>
            <a:endParaRPr lang="ar-EG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b="1" dirty="0">
                <a:solidFill>
                  <a:schemeClr val="bg1"/>
                </a:solidFill>
              </a:rPr>
              <a:t>1. مقاومة التغيير عند العاملين في </a:t>
            </a:r>
            <a:r>
              <a:rPr lang="ar-EG" b="1" dirty="0" smtClean="0">
                <a:solidFill>
                  <a:schemeClr val="bg1"/>
                </a:solidFill>
              </a:rPr>
              <a:t>المكاتب</a:t>
            </a:r>
          </a:p>
          <a:p>
            <a:pPr lvl="1" algn="just"/>
            <a:r>
              <a:rPr lang="ar-EG" sz="2800" dirty="0" smtClean="0">
                <a:solidFill>
                  <a:srgbClr val="FFFF00"/>
                </a:solidFill>
              </a:rPr>
              <a:t>الناس </a:t>
            </a:r>
            <a:r>
              <a:rPr lang="ar-EG" sz="2800" dirty="0">
                <a:solidFill>
                  <a:srgbClr val="FFFF00"/>
                </a:solidFill>
              </a:rPr>
              <a:t>بطبيعتهم يألفون الأشياء المعروفة لذا فهم يقاومون التغيير. التغير من المكتب التقليدي </a:t>
            </a:r>
            <a:r>
              <a:rPr lang="ar-EG" sz="2800" dirty="0" smtClean="0">
                <a:solidFill>
                  <a:srgbClr val="FFFF00"/>
                </a:solidFill>
              </a:rPr>
              <a:t>للمكتب المأتمت </a:t>
            </a:r>
            <a:r>
              <a:rPr lang="ar-EG" sz="2800" dirty="0">
                <a:solidFill>
                  <a:srgbClr val="FFFF00"/>
                </a:solidFill>
              </a:rPr>
              <a:t>ربما يكون صعبًا </a:t>
            </a:r>
            <a:r>
              <a:rPr lang="ar-EG" sz="2800" dirty="0" smtClean="0">
                <a:solidFill>
                  <a:srgbClr val="FFFF00"/>
                </a:solidFill>
              </a:rPr>
              <a:t> يتضمن </a:t>
            </a:r>
            <a:r>
              <a:rPr lang="ar-EG" sz="2800" dirty="0">
                <a:solidFill>
                  <a:srgbClr val="FFFF00"/>
                </a:solidFill>
              </a:rPr>
              <a:t>إعادة تنظيم السياسات والإجراءات والمحيط المادي </a:t>
            </a:r>
            <a:r>
              <a:rPr lang="ar-EG" sz="2800" dirty="0" smtClean="0">
                <a:solidFill>
                  <a:srgbClr val="FFFF00"/>
                </a:solidFill>
              </a:rPr>
              <a:t>   الوصف الوظيفي</a:t>
            </a:r>
            <a:r>
              <a:rPr lang="ar-EG" sz="2800" dirty="0">
                <a:solidFill>
                  <a:srgbClr val="FFFF00"/>
                </a:solidFill>
              </a:rPr>
              <a:t>. مثل هذا التغيير يمكن أن يكون أسهل على الأفراد إذا فهموه وشاركوا في التخطيط له</a:t>
            </a:r>
            <a:r>
              <a:rPr lang="ar-EG" sz="2800" dirty="0" smtClean="0">
                <a:solidFill>
                  <a:srgbClr val="FFFF00"/>
                </a:solidFill>
              </a:rPr>
              <a:t>.</a:t>
            </a:r>
            <a:endParaRPr lang="ar-EG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5400" dirty="0" smtClean="0">
                <a:solidFill>
                  <a:srgbClr val="C00000"/>
                </a:solidFill>
              </a:rPr>
              <a:t>( تابع ) تحديات </a:t>
            </a:r>
            <a:r>
              <a:rPr lang="ar-SA" sz="5400" dirty="0" err="1" smtClean="0">
                <a:solidFill>
                  <a:srgbClr val="C00000"/>
                </a:solidFill>
              </a:rPr>
              <a:t>فى</a:t>
            </a:r>
            <a:r>
              <a:rPr lang="ar-SA" sz="5400" dirty="0" smtClean="0">
                <a:solidFill>
                  <a:srgbClr val="C00000"/>
                </a:solidFill>
              </a:rPr>
              <a:t> طريق الأتمتة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b="1" dirty="0" smtClean="0">
                <a:solidFill>
                  <a:schemeClr val="bg1"/>
                </a:solidFill>
              </a:rPr>
              <a:t>2</a:t>
            </a:r>
            <a:r>
              <a:rPr lang="ar-EG" b="1" dirty="0">
                <a:solidFill>
                  <a:schemeClr val="bg1"/>
                </a:solidFill>
              </a:rPr>
              <a:t>. تدريب العاملين للتعامل مع </a:t>
            </a:r>
            <a:r>
              <a:rPr lang="ar-EG" b="1" dirty="0" smtClean="0">
                <a:solidFill>
                  <a:schemeClr val="bg1"/>
                </a:solidFill>
              </a:rPr>
              <a:t>الأتمتة</a:t>
            </a:r>
          </a:p>
          <a:p>
            <a:pPr lvl="1" algn="just"/>
            <a:r>
              <a:rPr lang="ar-EG" dirty="0" smtClean="0">
                <a:solidFill>
                  <a:srgbClr val="FFFF00"/>
                </a:solidFill>
              </a:rPr>
              <a:t>مهارات </a:t>
            </a:r>
            <a:r>
              <a:rPr lang="ar-EG" dirty="0">
                <a:solidFill>
                  <a:srgbClr val="FFFF00"/>
                </a:solidFill>
              </a:rPr>
              <a:t>خاصة مطلوبة للعمل بكفاءة عند أتمتة المكاتب. التدريب ضروري في كل </a:t>
            </a:r>
            <a:r>
              <a:rPr lang="ar-EG" dirty="0" smtClean="0">
                <a:solidFill>
                  <a:srgbClr val="FFFF00"/>
                </a:solidFill>
              </a:rPr>
              <a:t>المستويات. المدراء</a:t>
            </a:r>
            <a:r>
              <a:rPr lang="ar-EG" dirty="0">
                <a:solidFill>
                  <a:srgbClr val="FFFF00"/>
                </a:solidFill>
              </a:rPr>
              <a:t>، الذين ربما يكونون من عهد سابق لولادة التكنولوجيا المحوسبة، يجدون أنفسهم من حين </a:t>
            </a:r>
            <a:r>
              <a:rPr lang="ar-EG" dirty="0" smtClean="0">
                <a:solidFill>
                  <a:srgbClr val="FFFF00"/>
                </a:solidFill>
              </a:rPr>
              <a:t>لآخر مسئولين </a:t>
            </a:r>
            <a:r>
              <a:rPr lang="ar-EG" dirty="0">
                <a:solidFill>
                  <a:srgbClr val="FFFF00"/>
                </a:solidFill>
              </a:rPr>
              <a:t>عن تصميم وتنفيذ والإشراف على أنظمة يعرفون القليل أو لا يعرفون شيئًا عنها. </a:t>
            </a:r>
            <a:r>
              <a:rPr lang="ar-EG" dirty="0" smtClean="0">
                <a:solidFill>
                  <a:srgbClr val="FFFF00"/>
                </a:solidFill>
              </a:rPr>
              <a:t>موظفو الدعم </a:t>
            </a:r>
            <a:r>
              <a:rPr lang="ar-EG" dirty="0">
                <a:solidFill>
                  <a:srgbClr val="FFFF00"/>
                </a:solidFill>
              </a:rPr>
              <a:t>ربما يجدون أنفسهم هم الآخرين مطلوب منهم التعامل مع تكنولوجيا محوسبة جديدة وأن </a:t>
            </a:r>
            <a:r>
              <a:rPr lang="ar-EG" dirty="0" smtClean="0">
                <a:solidFill>
                  <a:srgbClr val="FFFF00"/>
                </a:solidFill>
              </a:rPr>
              <a:t>يكونوا أكثر </a:t>
            </a:r>
            <a:r>
              <a:rPr lang="ar-EG" dirty="0">
                <a:solidFill>
                  <a:srgbClr val="FFFF00"/>
                </a:solidFill>
              </a:rPr>
              <a:t>إنتاجية باستخدامها</a:t>
            </a:r>
            <a:r>
              <a:rPr lang="ar-EG" dirty="0" smtClean="0">
                <a:solidFill>
                  <a:srgbClr val="FFFF00"/>
                </a:solidFill>
              </a:rPr>
              <a:t>.</a:t>
            </a:r>
            <a:endParaRPr lang="ar-EG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800" dirty="0" smtClean="0">
                <a:solidFill>
                  <a:srgbClr val="C00000"/>
                </a:solidFill>
              </a:rPr>
              <a:t>( تابع ) تحديات </a:t>
            </a:r>
            <a:r>
              <a:rPr lang="ar-SA" sz="4800" dirty="0" err="1" smtClean="0">
                <a:solidFill>
                  <a:srgbClr val="C00000"/>
                </a:solidFill>
              </a:rPr>
              <a:t>فى</a:t>
            </a:r>
            <a:r>
              <a:rPr lang="ar-SA" sz="4800" dirty="0" smtClean="0">
                <a:solidFill>
                  <a:srgbClr val="C00000"/>
                </a:solidFill>
              </a:rPr>
              <a:t> طريق الأتمتة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EG" b="1" dirty="0" smtClean="0">
                <a:solidFill>
                  <a:schemeClr val="bg1"/>
                </a:solidFill>
              </a:rPr>
              <a:t>3</a:t>
            </a:r>
            <a:r>
              <a:rPr lang="ar-EG" b="1" dirty="0">
                <a:solidFill>
                  <a:schemeClr val="bg1"/>
                </a:solidFill>
              </a:rPr>
              <a:t>. إرتفاع التكلفة وتقدير مدى الفائدة المرجوة</a:t>
            </a:r>
          </a:p>
          <a:p>
            <a:pPr algn="just">
              <a:buNone/>
            </a:pPr>
            <a:r>
              <a:rPr lang="ar-EG" dirty="0">
                <a:solidFill>
                  <a:srgbClr val="FFFF00"/>
                </a:solidFill>
              </a:rPr>
              <a:t>تبرير التكاليف الباهظة للمعدات والآلات يعد أمرًا صعبًا. ربما لا نواجه فوائد يمكن قياسها في فترة </a:t>
            </a:r>
            <a:r>
              <a:rPr lang="ar-EG" dirty="0" smtClean="0">
                <a:solidFill>
                  <a:srgbClr val="FFFF00"/>
                </a:solidFill>
              </a:rPr>
              <a:t>من عدة </a:t>
            </a:r>
            <a:r>
              <a:rPr lang="ar-EG" dirty="0">
                <a:solidFill>
                  <a:srgbClr val="FFFF00"/>
                </a:solidFill>
              </a:rPr>
              <a:t>سنين. الفائدة من أتمتة المكاتب ربما لا تكون محسوسة من حيث عوامل التكلفة ولكنها ربما </a:t>
            </a:r>
            <a:r>
              <a:rPr lang="ar-EG" dirty="0" smtClean="0">
                <a:solidFill>
                  <a:srgbClr val="FFFF00"/>
                </a:solidFill>
              </a:rPr>
              <a:t>تسمح بإتمام </a:t>
            </a:r>
            <a:r>
              <a:rPr lang="ar-EG" dirty="0">
                <a:solidFill>
                  <a:srgbClr val="FFFF00"/>
                </a:solidFill>
              </a:rPr>
              <a:t>مهمات إضافية بجودة أفضل في العمل بدون تكاليف توظيف أفراد آخرين</a:t>
            </a:r>
            <a:r>
              <a:rPr lang="ar-EG" dirty="0" smtClean="0">
                <a:solidFill>
                  <a:srgbClr val="FFFF00"/>
                </a:solidFill>
              </a:rPr>
              <a:t>.</a:t>
            </a:r>
            <a:endParaRPr lang="ar-EG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800" dirty="0" smtClean="0">
                <a:solidFill>
                  <a:srgbClr val="C00000"/>
                </a:solidFill>
              </a:rPr>
              <a:t>( تابع ) تحديات في طريق الأتمتة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ar-EG" b="1" dirty="0" smtClean="0">
                <a:solidFill>
                  <a:schemeClr val="bg1"/>
                </a:solidFill>
              </a:rPr>
              <a:t>4</a:t>
            </a:r>
            <a:r>
              <a:rPr lang="ar-EG" b="1" dirty="0">
                <a:solidFill>
                  <a:schemeClr val="bg1"/>
                </a:solidFill>
              </a:rPr>
              <a:t>. معدل التقادم في الأجهزة المستخدمة في أتمتة المكاتب</a:t>
            </a:r>
          </a:p>
          <a:p>
            <a:pPr algn="just">
              <a:buNone/>
            </a:pPr>
            <a:r>
              <a:rPr lang="ar-EG" dirty="0">
                <a:solidFill>
                  <a:srgbClr val="FFFF00"/>
                </a:solidFill>
              </a:rPr>
              <a:t>إن التطور المتسارع للتكنولوجيا ربما يجعل من آلات اليوم قديمة الطراز. البائعون يحاولون </a:t>
            </a:r>
            <a:r>
              <a:rPr lang="ar-EG" dirty="0" smtClean="0">
                <a:solidFill>
                  <a:srgbClr val="FFFF00"/>
                </a:solidFill>
              </a:rPr>
              <a:t>التغلب على </a:t>
            </a:r>
            <a:r>
              <a:rPr lang="ar-EG" dirty="0">
                <a:solidFill>
                  <a:srgbClr val="FFFF00"/>
                </a:solidFill>
              </a:rPr>
              <a:t>هذه العقبة من خلال تزويد آلات قابلة للتجديد والتوسعة لتناسب التطور في العمل دون </a:t>
            </a:r>
            <a:r>
              <a:rPr lang="ar-EG" dirty="0" smtClean="0">
                <a:solidFill>
                  <a:srgbClr val="FFFF00"/>
                </a:solidFill>
              </a:rPr>
              <a:t>الحاجة لشراء </a:t>
            </a:r>
            <a:r>
              <a:rPr lang="ar-EG" dirty="0">
                <a:solidFill>
                  <a:srgbClr val="FFFF00"/>
                </a:solidFill>
              </a:rPr>
              <a:t>جديد. مع انخفاض تكلفة </a:t>
            </a:r>
            <a:r>
              <a:rPr lang="ar-EG" dirty="0" smtClean="0">
                <a:solidFill>
                  <a:srgbClr val="FFFF00"/>
                </a:solidFill>
              </a:rPr>
              <a:t> لتكنولوجيا </a:t>
            </a:r>
            <a:r>
              <a:rPr lang="ar-EG" dirty="0">
                <a:solidFill>
                  <a:srgbClr val="FFFF00"/>
                </a:solidFill>
              </a:rPr>
              <a:t>فإن الشركات والمؤسسات مطالبة بالأخذ بعين </a:t>
            </a:r>
            <a:r>
              <a:rPr lang="ar-EG" dirty="0" smtClean="0">
                <a:solidFill>
                  <a:srgbClr val="FFFF00"/>
                </a:solidFill>
              </a:rPr>
              <a:t>الاعتبار الانتاجية </a:t>
            </a:r>
            <a:r>
              <a:rPr lang="ar-EG" dirty="0">
                <a:solidFill>
                  <a:srgbClr val="FFFF00"/>
                </a:solidFill>
              </a:rPr>
              <a:t>المتحصلة من الشراء اليوم بد ً لا من غدًا</a:t>
            </a:r>
            <a:r>
              <a:rPr lang="ar-EG" dirty="0" smtClean="0">
                <a:solidFill>
                  <a:srgbClr val="FFFF00"/>
                </a:solidFill>
              </a:rPr>
              <a:t>.</a:t>
            </a:r>
            <a:endParaRPr lang="ar-EG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FFFF00"/>
                </a:solidFill>
              </a:rPr>
              <a:t>العوامل الرئيسية التي تسهم في تحسين الإنتاجية في عصر التكنولوجيا</a:t>
            </a:r>
            <a:endParaRPr lang="ar-E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ar-EG" b="1" dirty="0" smtClean="0"/>
          </a:p>
          <a:p>
            <a:pPr algn="just">
              <a:buNone/>
            </a:pPr>
            <a:r>
              <a:rPr lang="ar-EG" dirty="0" smtClean="0">
                <a:solidFill>
                  <a:schemeClr val="bg1"/>
                </a:solidFill>
              </a:rPr>
              <a:t>1</a:t>
            </a:r>
            <a:r>
              <a:rPr lang="ar-EG" dirty="0">
                <a:solidFill>
                  <a:schemeClr val="bg1"/>
                </a:solidFill>
              </a:rPr>
              <a:t>. إجراء تغيير في المعدات التي تستخدم في معالجة وعرض وتمرير وتخزين المعلومات </a:t>
            </a:r>
            <a:r>
              <a:rPr lang="ar-EG" dirty="0" smtClean="0">
                <a:solidFill>
                  <a:schemeClr val="bg1"/>
                </a:solidFill>
              </a:rPr>
              <a:t>جنبًا إلى </a:t>
            </a:r>
            <a:r>
              <a:rPr lang="ar-EG" dirty="0">
                <a:solidFill>
                  <a:schemeClr val="bg1"/>
                </a:solidFill>
              </a:rPr>
              <a:t>جنب مع اعتماد طرق وإجراءات عمل جديدة وملائمة.</a:t>
            </a:r>
          </a:p>
          <a:p>
            <a:pPr>
              <a:buNone/>
            </a:pPr>
            <a:r>
              <a:rPr lang="ar-EG" dirty="0">
                <a:solidFill>
                  <a:schemeClr val="bg1"/>
                </a:solidFill>
              </a:rPr>
              <a:t>2. الاستخدام الأمثل والفعال للموارد المتاحة.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3. تحسين بيئة العمل بما يوفر الراحة والانسجام للعاملين. فقد أثبتت الدراسات أن العامل </a:t>
            </a:r>
            <a:r>
              <a:rPr lang="ar-EG" dirty="0" smtClean="0">
                <a:solidFill>
                  <a:schemeClr val="bg1"/>
                </a:solidFill>
              </a:rPr>
              <a:t>الذي يعمل </a:t>
            </a:r>
            <a:r>
              <a:rPr lang="ar-EG" dirty="0">
                <a:solidFill>
                  <a:schemeClr val="bg1"/>
                </a:solidFill>
              </a:rPr>
              <a:t>في بيئة عمل صحية ومحيط مشجع يزيد عن نقيضه بمقدار 25 %. تشمل بيئة </a:t>
            </a:r>
            <a:r>
              <a:rPr lang="ar-EG" dirty="0" smtClean="0">
                <a:solidFill>
                  <a:schemeClr val="bg1"/>
                </a:solidFill>
              </a:rPr>
              <a:t>العمل الإضاءة </a:t>
            </a:r>
            <a:r>
              <a:rPr lang="ar-EG" dirty="0">
                <a:solidFill>
                  <a:schemeClr val="bg1"/>
                </a:solidFill>
              </a:rPr>
              <a:t>ودرجة الحرارة والرطوبة والضجيج وطريقة تصميم المكتب والأثاث وغيرها.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4. رفع مستوى أداء العاملين من خلال التدريب وإشراكهم في اتخاذ القرار ووضع نظام </a:t>
            </a:r>
            <a:r>
              <a:rPr lang="ar-EG" dirty="0" smtClean="0">
                <a:solidFill>
                  <a:schemeClr val="bg1"/>
                </a:solidFill>
              </a:rPr>
              <a:t>حوافز فعال </a:t>
            </a:r>
            <a:r>
              <a:rPr lang="ar-EG" dirty="0">
                <a:solidFill>
                  <a:schemeClr val="bg1"/>
                </a:solidFill>
              </a:rPr>
              <a:t>مبني على التقييم العادل للأداء والإنجاز</a:t>
            </a:r>
            <a:r>
              <a:rPr lang="ar-EG" dirty="0" smtClean="0">
                <a:solidFill>
                  <a:schemeClr val="bg1"/>
                </a:solidFill>
              </a:rPr>
              <a:t>.</a:t>
            </a:r>
            <a:endParaRPr lang="ar-EG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b="1" dirty="0" smtClean="0">
                <a:solidFill>
                  <a:srgbClr val="FFFF00"/>
                </a:solidFill>
              </a:rPr>
              <a:t>العوامل التي تحد من الإنتاجية في عصر التكنولوجيا</a:t>
            </a:r>
            <a:endParaRPr lang="ar-E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ar-EG" b="1" dirty="0" smtClean="0"/>
          </a:p>
          <a:p>
            <a:pPr algn="just">
              <a:buNone/>
            </a:pPr>
            <a:r>
              <a:rPr lang="ar-EG" dirty="0" smtClean="0">
                <a:solidFill>
                  <a:srgbClr val="FFC000"/>
                </a:solidFill>
              </a:rPr>
              <a:t>1</a:t>
            </a:r>
            <a:r>
              <a:rPr lang="ar-EG" dirty="0">
                <a:solidFill>
                  <a:srgbClr val="FFC000"/>
                </a:solidFill>
              </a:rPr>
              <a:t>. </a:t>
            </a:r>
            <a:r>
              <a:rPr lang="ar-EG" b="1" dirty="0">
                <a:solidFill>
                  <a:srgbClr val="FFC000"/>
                </a:solidFill>
              </a:rPr>
              <a:t>التضخم في العمل الورقي: </a:t>
            </a:r>
            <a:r>
              <a:rPr lang="ar-EG" b="1" dirty="0">
                <a:solidFill>
                  <a:schemeClr val="bg1"/>
                </a:solidFill>
              </a:rPr>
              <a:t>أكثر ما ينتج الورق في عالم التكنولوجيا اليوم هما آلتي التصوير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والحاسوب ويمكن التغلب على مشكلة التضخم الورقي في العمل المكتبي من خلال تنظيم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وترشيد عملية الاستخدام.</a:t>
            </a:r>
          </a:p>
          <a:p>
            <a:pPr algn="just">
              <a:buNone/>
            </a:pPr>
            <a:r>
              <a:rPr lang="ar-EG" dirty="0">
                <a:solidFill>
                  <a:srgbClr val="FFC000"/>
                </a:solidFill>
              </a:rPr>
              <a:t>2. </a:t>
            </a:r>
            <a:r>
              <a:rPr lang="ar-EG" b="1" dirty="0">
                <a:solidFill>
                  <a:srgbClr val="FFC000"/>
                </a:solidFill>
              </a:rPr>
              <a:t>مناخ عمل غير ملائم: </a:t>
            </a:r>
            <a:r>
              <a:rPr lang="ar-EG" b="1" dirty="0">
                <a:solidFill>
                  <a:schemeClr val="bg1"/>
                </a:solidFill>
              </a:rPr>
              <a:t>عادات العمل تنتقل بالعدوى ، فإذا لم يكن المدير مقتنع بجدوى استخدام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برنامج كمبيوتر جديد ربما لن يكون ذو جدوى فيما لو أضيف هذا البرنامج للعمل بالفعل. كلما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كبر حجم المنظمة وعمرها العملي كلما اتجهت إلى الجمود في الإجراءات وأصبح المدير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يقضي وقته في مكتبه ولا ينزل لمعرفة رغبات العاملين وشعورهم.</a:t>
            </a:r>
          </a:p>
          <a:p>
            <a:pPr algn="just">
              <a:buNone/>
            </a:pPr>
            <a:r>
              <a:rPr lang="ar-EG" dirty="0">
                <a:solidFill>
                  <a:srgbClr val="FFC000"/>
                </a:solidFill>
              </a:rPr>
              <a:t>3. </a:t>
            </a:r>
            <a:r>
              <a:rPr lang="ar-EG" b="1" dirty="0">
                <a:solidFill>
                  <a:srgbClr val="FFC000"/>
                </a:solidFill>
              </a:rPr>
              <a:t>موارد مادية غير ملائمة: </a:t>
            </a:r>
            <a:r>
              <a:rPr lang="ar-EG" b="1" dirty="0">
                <a:solidFill>
                  <a:schemeClr val="bg1"/>
                </a:solidFill>
              </a:rPr>
              <a:t>فاستخدام آلات يدوية في العمل في دون مستوى متطلبات العمل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ومهارات العاملين وكذلك إدخال تجهيزات متكاملة واستخدام جزء من وظائفها يعد إهدارًا للمال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وعدم استغلال أمثل للموارد.</a:t>
            </a:r>
          </a:p>
          <a:p>
            <a:pPr algn="just">
              <a:buNone/>
            </a:pPr>
            <a:r>
              <a:rPr lang="ar-EG" dirty="0">
                <a:solidFill>
                  <a:srgbClr val="FFC000"/>
                </a:solidFill>
              </a:rPr>
              <a:t>4. </a:t>
            </a:r>
            <a:r>
              <a:rPr lang="ar-EG" b="1" dirty="0">
                <a:solidFill>
                  <a:srgbClr val="FFC000"/>
                </a:solidFill>
              </a:rPr>
              <a:t>القصور في القياس والتقييم: </a:t>
            </a:r>
            <a:r>
              <a:rPr lang="ar-EG" b="1" dirty="0">
                <a:solidFill>
                  <a:schemeClr val="bg1"/>
                </a:solidFill>
              </a:rPr>
              <a:t>أي قياس وتقييم أداء العاملين وذلك لإحساس الإدارة أن تقييم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الأداء وقياس العمل في عصر المعلومات أصعب في عصر الصناعة حيث المعايير ملموسة.</a:t>
            </a:r>
          </a:p>
          <a:p>
            <a:pPr algn="just">
              <a:buNone/>
            </a:pPr>
            <a:r>
              <a:rPr lang="ar-EG" dirty="0">
                <a:solidFill>
                  <a:schemeClr val="bg1"/>
                </a:solidFill>
              </a:rPr>
              <a:t>وفي ظل غياب القياس والتقييم يصعب قياس الإنتاجية للعاملين ولا يعرف النشيط من الخامل</a:t>
            </a:r>
            <a:r>
              <a:rPr lang="ar-EG" dirty="0" smtClean="0">
                <a:solidFill>
                  <a:schemeClr val="bg1"/>
                </a:solidFill>
              </a:rPr>
              <a:t>.</a:t>
            </a:r>
            <a:endParaRPr lang="ar-EG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128586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FF0000"/>
                </a:solidFill>
              </a:rPr>
              <a:t>أنظمة التشغيل: </a:t>
            </a:r>
            <a:r>
              <a:rPr lang="ar-EG" dirty="0" smtClean="0">
                <a:solidFill>
                  <a:srgbClr val="FF0000"/>
                </a:solidFill>
              </a:rPr>
              <a:t>من خلالها يتم تشغيل الحواسيب </a:t>
            </a:r>
            <a:r>
              <a:rPr lang="ar-EG" dirty="0" err="1" smtClean="0">
                <a:solidFill>
                  <a:srgbClr val="FF0000"/>
                </a:solidFill>
              </a:rPr>
              <a:t>و</a:t>
            </a:r>
            <a:r>
              <a:rPr lang="ar-EG" dirty="0" smtClean="0">
                <a:solidFill>
                  <a:srgbClr val="FF0000"/>
                </a:solidFill>
              </a:rPr>
              <a:t> تنفيذ البرامج والتعامل مع نظام الملفات.</a:t>
            </a:r>
            <a:br>
              <a:rPr lang="ar-EG" dirty="0" smtClean="0">
                <a:solidFill>
                  <a:srgbClr val="FF0000"/>
                </a:solidFill>
              </a:rPr>
            </a:b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EG" b="1" dirty="0" smtClean="0">
                <a:solidFill>
                  <a:schemeClr val="bg1"/>
                </a:solidFill>
              </a:rPr>
              <a:t>أهم الأنظمة الحاسوبية في أتمتة المكاتب</a:t>
            </a:r>
            <a:endParaRPr lang="ar-SA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EG" b="1" dirty="0" smtClean="0">
                <a:solidFill>
                  <a:schemeClr val="bg1"/>
                </a:solidFill>
              </a:rPr>
              <a:t>ن</a:t>
            </a:r>
            <a:r>
              <a:rPr lang="ar-EG" b="1" dirty="0" smtClean="0">
                <a:solidFill>
                  <a:srgbClr val="FFFF00"/>
                </a:solidFill>
              </a:rPr>
              <a:t>ظام البريد الالكتروني </a:t>
            </a:r>
            <a:r>
              <a:rPr lang="ar-EG" b="1" dirty="0" smtClean="0">
                <a:solidFill>
                  <a:schemeClr val="bg1"/>
                </a:solidFill>
              </a:rPr>
              <a:t>: </a:t>
            </a:r>
            <a:r>
              <a:rPr lang="ar-EG" dirty="0" smtClean="0">
                <a:solidFill>
                  <a:schemeClr val="bg1"/>
                </a:solidFill>
              </a:rPr>
              <a:t>لإرسال </a:t>
            </a:r>
            <a:r>
              <a:rPr lang="ar-EG" dirty="0">
                <a:solidFill>
                  <a:schemeClr val="bg1"/>
                </a:solidFill>
              </a:rPr>
              <a:t>الرسائل داخل المنشأة و خارجها عن </a:t>
            </a:r>
            <a:r>
              <a:rPr lang="ar-EG" dirty="0" smtClean="0">
                <a:solidFill>
                  <a:schemeClr val="bg1"/>
                </a:solidFill>
              </a:rPr>
              <a:t>طريق أجهزة </a:t>
            </a:r>
            <a:r>
              <a:rPr lang="ar-EG" dirty="0">
                <a:solidFill>
                  <a:schemeClr val="bg1"/>
                </a:solidFill>
              </a:rPr>
              <a:t>الحاسوب و أجهزة الادخال والاخراج و الاتصالات.</a:t>
            </a:r>
          </a:p>
          <a:p>
            <a:pPr>
              <a:buNone/>
            </a:pPr>
            <a:r>
              <a:rPr lang="ar-EG" b="1" dirty="0" smtClean="0">
                <a:solidFill>
                  <a:srgbClr val="FFFF00"/>
                </a:solidFill>
              </a:rPr>
              <a:t>نظام التقويم الالكتروني : </a:t>
            </a:r>
            <a:r>
              <a:rPr lang="ar-EG" dirty="0" smtClean="0">
                <a:solidFill>
                  <a:schemeClr val="bg1"/>
                </a:solidFill>
              </a:rPr>
              <a:t>لتخزين </a:t>
            </a:r>
            <a:r>
              <a:rPr lang="ar-EG" dirty="0">
                <a:solidFill>
                  <a:schemeClr val="bg1"/>
                </a:solidFill>
              </a:rPr>
              <a:t>و استرجاع مواعيد المدراء </a:t>
            </a:r>
            <a:r>
              <a:rPr lang="ar-EG" dirty="0" smtClean="0">
                <a:solidFill>
                  <a:schemeClr val="bg1"/>
                </a:solidFill>
              </a:rPr>
              <a:t>والمسئولين</a:t>
            </a:r>
            <a:r>
              <a:rPr lang="ar-EG" dirty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ar-EG" b="1" dirty="0" smtClean="0">
                <a:solidFill>
                  <a:srgbClr val="FFFF00"/>
                </a:solidFill>
              </a:rPr>
              <a:t>نظام ادارة الوثائق: </a:t>
            </a:r>
            <a:r>
              <a:rPr lang="ar-EG" dirty="0" smtClean="0">
                <a:solidFill>
                  <a:schemeClr val="bg1"/>
                </a:solidFill>
              </a:rPr>
              <a:t>يستخدم </a:t>
            </a:r>
            <a:r>
              <a:rPr lang="ar-EG" dirty="0">
                <a:solidFill>
                  <a:schemeClr val="bg1"/>
                </a:solidFill>
              </a:rPr>
              <a:t>في نقل البيانات </a:t>
            </a:r>
            <a:r>
              <a:rPr lang="ar-EG" dirty="0" smtClean="0">
                <a:solidFill>
                  <a:schemeClr val="bg1"/>
                </a:solidFill>
              </a:rPr>
              <a:t>الى صورة </a:t>
            </a:r>
            <a:r>
              <a:rPr lang="ar-EG" dirty="0">
                <a:solidFill>
                  <a:schemeClr val="bg1"/>
                </a:solidFill>
              </a:rPr>
              <a:t>رقمية ومن ثم تحريرها و تخزينها وتصنيفها من اجل توفير المعلومات </a:t>
            </a:r>
            <a:r>
              <a:rPr lang="ar-EG" dirty="0" smtClean="0">
                <a:solidFill>
                  <a:schemeClr val="bg1"/>
                </a:solidFill>
              </a:rPr>
              <a:t>لمستخدمي النظام وسهولة </a:t>
            </a:r>
            <a:r>
              <a:rPr lang="ar-EG" dirty="0" err="1" smtClean="0">
                <a:solidFill>
                  <a:schemeClr val="bg1"/>
                </a:solidFill>
              </a:rPr>
              <a:t>استراجاعها</a:t>
            </a:r>
            <a:endParaRPr lang="ar-E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EG" b="1" dirty="0" smtClean="0">
                <a:solidFill>
                  <a:srgbClr val="FFFF00"/>
                </a:solidFill>
              </a:rPr>
              <a:t>نظام الاجتماع التلفزيوني </a:t>
            </a:r>
            <a:r>
              <a:rPr lang="ar-EG" dirty="0" smtClean="0">
                <a:solidFill>
                  <a:schemeClr val="bg1"/>
                </a:solidFill>
              </a:rPr>
              <a:t>يستخدم </a:t>
            </a:r>
            <a:r>
              <a:rPr lang="ar-EG" dirty="0">
                <a:solidFill>
                  <a:schemeClr val="bg1"/>
                </a:solidFill>
              </a:rPr>
              <a:t>لربط الاشخاص في مواقع </a:t>
            </a:r>
            <a:r>
              <a:rPr lang="ar-EG" dirty="0" smtClean="0">
                <a:solidFill>
                  <a:schemeClr val="bg1"/>
                </a:solidFill>
              </a:rPr>
              <a:t>مختلفة </a:t>
            </a:r>
            <a:r>
              <a:rPr lang="ar-EG" dirty="0">
                <a:solidFill>
                  <a:schemeClr val="bg1"/>
                </a:solidFill>
              </a:rPr>
              <a:t>بالاجتماع. يستخدم التلفزيون ولا يتطلب جهاز حاسوب.</a:t>
            </a:r>
          </a:p>
          <a:p>
            <a:pPr>
              <a:buNone/>
            </a:pPr>
            <a:r>
              <a:rPr lang="ar-EG" b="1" dirty="0" smtClean="0">
                <a:solidFill>
                  <a:srgbClr val="FFFF00"/>
                </a:solidFill>
              </a:rPr>
              <a:t>نظام البريد الصوتي: </a:t>
            </a:r>
            <a:r>
              <a:rPr lang="ar-EG" dirty="0" smtClean="0">
                <a:solidFill>
                  <a:schemeClr val="bg1"/>
                </a:solidFill>
              </a:rPr>
              <a:t>يتم </a:t>
            </a:r>
            <a:r>
              <a:rPr lang="ar-EG" dirty="0">
                <a:solidFill>
                  <a:schemeClr val="bg1"/>
                </a:solidFill>
              </a:rPr>
              <a:t>ارسال رسالة صوتية عن طريق </a:t>
            </a:r>
            <a:r>
              <a:rPr lang="ar-EG" dirty="0" smtClean="0">
                <a:solidFill>
                  <a:schemeClr val="bg1"/>
                </a:solidFill>
              </a:rPr>
              <a:t>الهاتف</a:t>
            </a:r>
            <a:endParaRPr lang="ar-EG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EG" b="1" dirty="0" smtClean="0">
                <a:solidFill>
                  <a:srgbClr val="FFFF00"/>
                </a:solidFill>
              </a:rPr>
              <a:t>نظام الاجتماع الفيديو: </a:t>
            </a:r>
            <a:r>
              <a:rPr lang="ar-EG" dirty="0" smtClean="0">
                <a:solidFill>
                  <a:schemeClr val="bg1"/>
                </a:solidFill>
              </a:rPr>
              <a:t>يستخدم </a:t>
            </a:r>
            <a:r>
              <a:rPr lang="ar-EG" dirty="0">
                <a:solidFill>
                  <a:schemeClr val="bg1"/>
                </a:solidFill>
              </a:rPr>
              <a:t>شبكة الحاسوب للسماح بتبادل المعلومات بالصوت و </a:t>
            </a:r>
            <a:r>
              <a:rPr lang="ar-EG" dirty="0" smtClean="0">
                <a:solidFill>
                  <a:schemeClr val="bg1"/>
                </a:solidFill>
              </a:rPr>
              <a:t>لصورة </a:t>
            </a:r>
            <a:r>
              <a:rPr lang="ar-EG" dirty="0">
                <a:solidFill>
                  <a:schemeClr val="bg1"/>
                </a:solidFill>
              </a:rPr>
              <a:t>بالإضافة الى </a:t>
            </a:r>
            <a:r>
              <a:rPr lang="ar-EG" dirty="0" smtClean="0">
                <a:solidFill>
                  <a:schemeClr val="bg1"/>
                </a:solidFill>
              </a:rPr>
              <a:t>الوثائق والبريد </a:t>
            </a:r>
            <a:r>
              <a:rPr lang="ar-EG" dirty="0">
                <a:solidFill>
                  <a:schemeClr val="bg1"/>
                </a:solidFill>
              </a:rPr>
              <a:t>الالكتروني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749</Words>
  <Application>Microsoft Office PowerPoint</Application>
  <PresentationFormat>عرض على الشاشة (3:4)‏</PresentationFormat>
  <Paragraphs>54</Paragraphs>
  <Slides>9</Slides>
  <Notes>9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Flow</vt:lpstr>
      <vt:lpstr>محاضرات في أتمتة المكاتب </vt:lpstr>
      <vt:lpstr>مقدمة</vt:lpstr>
      <vt:lpstr>تحديات في طريق الأتمتة</vt:lpstr>
      <vt:lpstr>( تابع ) تحديات فى طريق الأتمتة</vt:lpstr>
      <vt:lpstr>( تابع ) تحديات فى طريق الأتمتة</vt:lpstr>
      <vt:lpstr>( تابع ) تحديات في طريق الأتمتة</vt:lpstr>
      <vt:lpstr>العوامل الرئيسية التي تسهم في تحسين الإنتاجية في عصر التكنولوجيا</vt:lpstr>
      <vt:lpstr>العوامل التي تحد من الإنتاجية في عصر التكنولوجيا</vt:lpstr>
      <vt:lpstr>أنظمة التشغيل: من خلالها يتم تشغيل الحواسيب و تنفيذ البرامج والتعامل مع نظام الملفات.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تحديات أتمتة المكاتب</dc:title>
  <dc:creator>Ibrahim Abu El-Khair</dc:creator>
  <cp:lastModifiedBy>user</cp:lastModifiedBy>
  <cp:revision>12</cp:revision>
  <dcterms:created xsi:type="dcterms:W3CDTF">2010-04-13T19:09:37Z</dcterms:created>
  <dcterms:modified xsi:type="dcterms:W3CDTF">2011-12-27T18:43:54Z</dcterms:modified>
</cp:coreProperties>
</file>