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4"/>
  </p:sldMasterIdLst>
  <p:sldIdLst>
    <p:sldId id="256" r:id="rId5"/>
    <p:sldId id="257" r:id="rId6"/>
    <p:sldId id="294"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4" r:id="rId23"/>
    <p:sldId id="275" r:id="rId24"/>
    <p:sldId id="276" r:id="rId25"/>
    <p:sldId id="277" r:id="rId26"/>
    <p:sldId id="281" r:id="rId27"/>
    <p:sldId id="282" r:id="rId28"/>
    <p:sldId id="289" r:id="rId29"/>
    <p:sldId id="290" r:id="rId30"/>
    <p:sldId id="278" r:id="rId31"/>
    <p:sldId id="295" r:id="rId32"/>
    <p:sldId id="296" r:id="rId33"/>
    <p:sldId id="279" r:id="rId34"/>
    <p:sldId id="283" r:id="rId35"/>
    <p:sldId id="284" r:id="rId36"/>
    <p:sldId id="292" r:id="rId37"/>
    <p:sldId id="293" r:id="rId38"/>
    <p:sldId id="287" r:id="rId39"/>
    <p:sldId id="288" r:id="rId40"/>
    <p:sldId id="291" r:id="rId41"/>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6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B8A06306-E077-4BFF-8C8B-E117536B0C95}" type="slidenum">
              <a:rPr lang="ar-SA"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BF0A9DB-B646-4497-B7EB-CE4064C7072E}" type="slidenum">
              <a:rPr lang="ar-SA"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B109537-C7A9-4566-BF0A-67F68B87B841}" type="slidenum">
              <a:rPr lang="ar-SA"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33DC1B3-B200-4088-B0AA-BCF0B4464474}" type="slidenum">
              <a:rPr lang="ar-SA"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2961A6E-41FA-479F-AB1A-E5A13FA4A1FB}" type="slidenum">
              <a:rPr lang="ar-SA"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C6E2247-199F-433B-ADDD-F96ACB882132}" type="slidenum">
              <a:rPr lang="ar-SA"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BE71BBE0-F360-4DD6-A9A6-07A3DF74D78D}" type="slidenum">
              <a:rPr lang="ar-SA"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DAE682BB-502A-4AE0-8329-B0CED3C252F2}" type="slidenum">
              <a:rPr lang="ar-SA"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26CF8D99-10F3-4FCC-BCC8-2CAD61DAB689}" type="slidenum">
              <a:rPr lang="ar-SA"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F0229D0-653D-4309-98AD-2106070FCF71}" type="slidenum">
              <a:rPr lang="ar-SA"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8077200" y="6356350"/>
            <a:ext cx="609600" cy="365125"/>
          </a:xfrm>
        </p:spPr>
        <p:txBody>
          <a:bodyPr/>
          <a:lstStyle/>
          <a:p>
            <a:fld id="{BAD51BBC-FBD1-49FC-9D3F-B9AE1F47D587}" type="slidenum">
              <a:rPr lang="ar-SA" smtClean="0"/>
              <a:pPr/>
              <a:t>‹#›</a:t>
            </a:fld>
            <a:endParaRPr lang="en-US"/>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B1CA796-8A41-48B8-92FC-4AFEF3B9C00A}" type="slidenum">
              <a:rPr lang="ar-SA" smtClean="0"/>
              <a:pPr/>
              <a:t>‹#›</a:t>
            </a:fld>
            <a:endParaRPr lang="en-US"/>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188" y="44450"/>
            <a:ext cx="7772400" cy="1470025"/>
          </a:xfrm>
        </p:spPr>
        <p:txBody>
          <a:bodyPr/>
          <a:lstStyle/>
          <a:p>
            <a:r>
              <a:rPr lang="ar-SA" sz="4800" b="1" u="sng" dirty="0">
                <a:solidFill>
                  <a:srgbClr val="0066FF"/>
                </a:solidFill>
              </a:rPr>
              <a:t>مفهوم المكتب وأتمتة المكاتب</a:t>
            </a:r>
            <a:endParaRPr lang="en-US" sz="4800" b="1" u="sng" dirty="0">
              <a:solidFill>
                <a:srgbClr val="0066FF"/>
              </a:solidFill>
            </a:endParaRPr>
          </a:p>
        </p:txBody>
      </p:sp>
      <p:sp>
        <p:nvSpPr>
          <p:cNvPr id="2052" name="Text Box 4"/>
          <p:cNvSpPr txBox="1">
            <a:spLocks noChangeArrowheads="1"/>
          </p:cNvSpPr>
          <p:nvPr/>
        </p:nvSpPr>
        <p:spPr bwMode="auto">
          <a:xfrm>
            <a:off x="0" y="857232"/>
            <a:ext cx="3000396" cy="579437"/>
          </a:xfrm>
          <a:prstGeom prst="rect">
            <a:avLst/>
          </a:prstGeom>
          <a:noFill/>
          <a:ln w="9525">
            <a:noFill/>
            <a:miter lim="800000"/>
            <a:headEnd/>
            <a:tailEnd/>
          </a:ln>
          <a:effectLst/>
        </p:spPr>
        <p:txBody>
          <a:bodyPr wrap="square">
            <a:spAutoFit/>
          </a:bodyPr>
          <a:lstStyle/>
          <a:p>
            <a:pPr algn="ctr">
              <a:spcBef>
                <a:spcPct val="50000"/>
              </a:spcBef>
            </a:pPr>
            <a:r>
              <a:rPr lang="ar-SA" sz="3200" b="1" dirty="0">
                <a:solidFill>
                  <a:srgbClr val="FF3300"/>
                </a:solidFill>
              </a:rPr>
              <a:t>الجزء الأول : المكتب </a:t>
            </a:r>
            <a:endParaRPr lang="en-US" sz="3200" b="1" dirty="0">
              <a:solidFill>
                <a:srgbClr val="FF3300"/>
              </a:solidFill>
            </a:endParaRPr>
          </a:p>
        </p:txBody>
      </p:sp>
      <p:sp>
        <p:nvSpPr>
          <p:cNvPr id="2053" name="Text Box 5"/>
          <p:cNvSpPr txBox="1">
            <a:spLocks noChangeArrowheads="1"/>
          </p:cNvSpPr>
          <p:nvPr/>
        </p:nvSpPr>
        <p:spPr bwMode="auto">
          <a:xfrm>
            <a:off x="5003800" y="1844675"/>
            <a:ext cx="4140200" cy="579438"/>
          </a:xfrm>
          <a:prstGeom prst="rect">
            <a:avLst/>
          </a:prstGeom>
          <a:noFill/>
          <a:ln w="9525">
            <a:noFill/>
            <a:miter lim="800000"/>
            <a:headEnd/>
            <a:tailEnd/>
          </a:ln>
          <a:effectLst/>
        </p:spPr>
        <p:txBody>
          <a:bodyPr>
            <a:spAutoFit/>
          </a:bodyPr>
          <a:lstStyle/>
          <a:p>
            <a:pPr algn="ctr">
              <a:spcBef>
                <a:spcPct val="50000"/>
              </a:spcBef>
            </a:pPr>
            <a:r>
              <a:rPr lang="ar-SA" sz="3200" b="1">
                <a:solidFill>
                  <a:schemeClr val="accent2"/>
                </a:solidFill>
              </a:rPr>
              <a:t>(1) مفهوم المكتب : </a:t>
            </a:r>
            <a:endParaRPr lang="en-US" sz="3200" b="1">
              <a:solidFill>
                <a:schemeClr val="accent2"/>
              </a:solidFill>
            </a:endParaRPr>
          </a:p>
        </p:txBody>
      </p:sp>
      <p:sp>
        <p:nvSpPr>
          <p:cNvPr id="2054" name="Text Box 6"/>
          <p:cNvSpPr txBox="1">
            <a:spLocks noChangeArrowheads="1"/>
          </p:cNvSpPr>
          <p:nvPr/>
        </p:nvSpPr>
        <p:spPr bwMode="auto">
          <a:xfrm>
            <a:off x="468313" y="2792413"/>
            <a:ext cx="8208962" cy="3477875"/>
          </a:xfrm>
          <a:prstGeom prst="rect">
            <a:avLst/>
          </a:prstGeom>
          <a:noFill/>
          <a:ln w="9525">
            <a:noFill/>
            <a:miter lim="800000"/>
            <a:headEnd/>
            <a:tailEnd/>
          </a:ln>
          <a:effectLst/>
        </p:spPr>
        <p:txBody>
          <a:bodyPr>
            <a:spAutoFit/>
          </a:bodyPr>
          <a:lstStyle/>
          <a:p>
            <a:pPr marL="265113" indent="-265113" algn="just"/>
            <a:r>
              <a:rPr lang="ar-SA" sz="2000" b="1" dirty="0"/>
              <a:t>* 	لقد ظل القرطاس والقلم هما الأداتان الأساسيتان في عمل المكتب الذي ظل كما هو لقرون طويلة. </a:t>
            </a:r>
          </a:p>
          <a:p>
            <a:pPr marL="265113" indent="-265113" algn="just"/>
            <a:r>
              <a:rPr lang="ar-SA" sz="2000" b="1" dirty="0"/>
              <a:t>* 	حتى ظهرت الآلة الكاتبة في منتصف القرن التاسع عشر وأخذت في الانتشار مع بدايات القرن العشرين . مما أحدث تغيرات في أسلوب وطبيعة العمل المكتبي . </a:t>
            </a:r>
          </a:p>
          <a:p>
            <a:pPr marL="265113" indent="-265113" algn="just"/>
            <a:r>
              <a:rPr lang="ar-SA" sz="2000" b="1" dirty="0"/>
              <a:t>* 	وخلال النصف الأول من القرن العشرين ظهرت وسائل الاتصالات أكثر تقدماً مثل الهاتف والآلة الحاسبة اليدوية وأجهزة معالجة البيانات </a:t>
            </a:r>
            <a:r>
              <a:rPr lang="ar-SA" sz="2000" b="1" dirty="0" smtClean="0"/>
              <a:t>حتى </a:t>
            </a:r>
            <a:r>
              <a:rPr lang="ar-SA" sz="2000" b="1" dirty="0"/>
              <a:t>النصف الثاني من القرن العشرين حيث ظهر الحاسب الإلكتروني وما صاحبه من تطور مذهل في تكنولوجيا الإلكترونيات والاتصالات ، مما أدى إلى تغير الكثير من المفاهيم المتعلقة بالمكتب ودوره في عملية صناعة القرارات .</a:t>
            </a:r>
          </a:p>
          <a:p>
            <a:pPr marL="265113" indent="-265113" algn="just"/>
            <a:r>
              <a:rPr lang="ar-SA" sz="2000" b="1" dirty="0"/>
              <a:t>* 	( وبدأت إدارة المكاتب تشهد مفاهيم وأساليب جديدة مثل نظم المعلومات والاتصالات والأساليب الكمية في ترشيد القرارات وأصبحنا نسمع اصطلاحات مكتبية جديدة مثل المكتب الحديث ، المكتب الآلي ، أتمتة المكاتب .</a:t>
            </a:r>
            <a:r>
              <a:rPr lang="ar-SA" sz="2000" dirty="0"/>
              <a:t> </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050"/>
                                        </p:tgtEl>
                                        <p:attrNameLst>
                                          <p:attrName>style.visibility</p:attrName>
                                        </p:attrNameLst>
                                      </p:cBhvr>
                                      <p:to>
                                        <p:strVal val="visible"/>
                                      </p:to>
                                    </p:set>
                                    <p:anim to="" calcmode="lin" valueType="num">
                                      <p:cBhvr>
                                        <p:cTn id="7" dur="1" fill="hold"/>
                                        <p:tgtEl>
                                          <p:spTgt spid="2050"/>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2052"/>
                                        </p:tgtEl>
                                        <p:attrNameLst>
                                          <p:attrName>style.visibility</p:attrName>
                                        </p:attrNameLst>
                                      </p:cBhvr>
                                      <p:to>
                                        <p:strVal val="visible"/>
                                      </p:to>
                                    </p:set>
                                    <p:anim to="" calcmode="lin" valueType="num">
                                      <p:cBhvr>
                                        <p:cTn id="11" dur="1" fill="hold"/>
                                        <p:tgtEl>
                                          <p:spTgt spid="2052"/>
                                        </p:tgtEl>
                                        <p:attrNameLst>
                                          <p:attrName/>
                                        </p:attrNameLst>
                                      </p:cBhvr>
                                    </p:anim>
                                  </p:childTnLst>
                                </p:cTn>
                              </p:par>
                            </p:childTnLst>
                          </p:cTn>
                        </p:par>
                        <p:par>
                          <p:cTn id="12" fill="hold">
                            <p:stCondLst>
                              <p:cond delay="0"/>
                            </p:stCondLst>
                            <p:childTnLst>
                              <p:par>
                                <p:cTn id="13" presetID="24" presetClass="entr" presetSubtype="0" fill="hold" grpId="0" nodeType="afterEffect">
                                  <p:stCondLst>
                                    <p:cond delay="0"/>
                                  </p:stCondLst>
                                  <p:childTnLst>
                                    <p:set>
                                      <p:cBhvr>
                                        <p:cTn id="14" dur="1" fill="hold">
                                          <p:stCondLst>
                                            <p:cond delay="0"/>
                                          </p:stCondLst>
                                        </p:cTn>
                                        <p:tgtEl>
                                          <p:spTgt spid="2053"/>
                                        </p:tgtEl>
                                        <p:attrNameLst>
                                          <p:attrName>style.visibility</p:attrName>
                                        </p:attrNameLst>
                                      </p:cBhvr>
                                      <p:to>
                                        <p:strVal val="visible"/>
                                      </p:to>
                                    </p:set>
                                    <p:anim to="" calcmode="lin" valueType="num">
                                      <p:cBhvr>
                                        <p:cTn id="15" dur="1" fill="hold"/>
                                        <p:tgtEl>
                                          <p:spTgt spid="2053"/>
                                        </p:tgtEl>
                                        <p:attrNameLst>
                                          <p:attrName/>
                                        </p:attrNameLst>
                                      </p:cBhvr>
                                    </p:anim>
                                  </p:childTnLst>
                                </p:cTn>
                              </p:par>
                            </p:childTnLst>
                          </p:cTn>
                        </p:par>
                        <p:par>
                          <p:cTn id="16" fill="hold">
                            <p:stCondLst>
                              <p:cond delay="0"/>
                            </p:stCondLst>
                            <p:childTnLst>
                              <p:par>
                                <p:cTn id="17" presetID="24" presetClass="entr" presetSubtype="0" fill="hold" grpId="0" nodeType="afterEffect">
                                  <p:stCondLst>
                                    <p:cond delay="0"/>
                                  </p:stCondLst>
                                  <p:childTnLst>
                                    <p:set>
                                      <p:cBhvr>
                                        <p:cTn id="18" dur="1" fill="hold">
                                          <p:stCondLst>
                                            <p:cond delay="0"/>
                                          </p:stCondLst>
                                        </p:cTn>
                                        <p:tgtEl>
                                          <p:spTgt spid="2054"/>
                                        </p:tgtEl>
                                        <p:attrNameLst>
                                          <p:attrName>style.visibility</p:attrName>
                                        </p:attrNameLst>
                                      </p:cBhvr>
                                      <p:to>
                                        <p:strVal val="visible"/>
                                      </p:to>
                                    </p:set>
                                    <p:anim to="" calcmode="lin" valueType="num">
                                      <p:cBhvr>
                                        <p:cTn id="19" dur="1" fill="hold"/>
                                        <p:tgtEl>
                                          <p:spTgt spid="2054"/>
                                        </p:tgtEl>
                                        <p:attrNameLst>
                                          <p:attrName/>
                                        </p:attrNameLst>
                                      </p:cBhvr>
                                    </p:anim>
                                  </p:childTnLst>
                                </p:cTn>
                              </p:par>
                            </p:childTnLst>
                          </p:cTn>
                        </p:par>
                        <p:par>
                          <p:cTn id="20" fill="hold">
                            <p:stCondLst>
                              <p:cond delay="0"/>
                            </p:stCondLst>
                            <p:childTnLst>
                              <p:par>
                                <p:cTn id="21" presetID="24" presetClass="entr" presetSubtype="0" fill="hold" grpId="1" nodeType="afterEffect">
                                  <p:stCondLst>
                                    <p:cond delay="0"/>
                                  </p:stCondLst>
                                  <p:childTnLst>
                                    <p:set>
                                      <p:cBhvr>
                                        <p:cTn id="22" dur="1" fill="hold">
                                          <p:stCondLst>
                                            <p:cond delay="0"/>
                                          </p:stCondLst>
                                        </p:cTn>
                                        <p:tgtEl>
                                          <p:spTgt spid="2054"/>
                                        </p:tgtEl>
                                        <p:attrNameLst>
                                          <p:attrName>style.visibility</p:attrName>
                                        </p:attrNameLst>
                                      </p:cBhvr>
                                      <p:to>
                                        <p:strVal val="visible"/>
                                      </p:to>
                                    </p:set>
                                    <p:anim to="" calcmode="lin" valueType="num">
                                      <p:cBhvr>
                                        <p:cTn id="23" dur="1" fill="hold"/>
                                        <p:tgtEl>
                                          <p:spTgt spid="205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2" grpId="0"/>
      <p:bldP spid="2053" grpId="0"/>
      <p:bldP spid="2054" grpId="0"/>
      <p:bldP spid="2054"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3"/>
          <p:cNvSpPr txBox="1">
            <a:spLocks noChangeArrowheads="1"/>
          </p:cNvSpPr>
          <p:nvPr/>
        </p:nvSpPr>
        <p:spPr bwMode="auto">
          <a:xfrm>
            <a:off x="468313" y="565150"/>
            <a:ext cx="8208962" cy="5672138"/>
          </a:xfrm>
          <a:prstGeom prst="rect">
            <a:avLst/>
          </a:prstGeom>
          <a:noFill/>
          <a:ln w="9525">
            <a:noFill/>
            <a:miter lim="800000"/>
            <a:headEnd/>
            <a:tailEnd/>
          </a:ln>
          <a:effectLst/>
        </p:spPr>
        <p:txBody>
          <a:bodyPr>
            <a:spAutoFit/>
          </a:bodyPr>
          <a:lstStyle/>
          <a:p>
            <a:pPr marL="342900" indent="-342900"/>
            <a:r>
              <a:rPr lang="ar-SA" sz="2400" b="1">
                <a:solidFill>
                  <a:schemeClr val="accent2"/>
                </a:solidFill>
              </a:rPr>
              <a:t>أنواع المكاتب المؤتمتة : </a:t>
            </a:r>
          </a:p>
          <a:p>
            <a:pPr marL="342900" indent="-342900"/>
            <a:r>
              <a:rPr lang="ar-SA" b="1"/>
              <a:t>(1) المكتب المؤتمت </a:t>
            </a:r>
            <a:r>
              <a:rPr lang="en-US" b="1"/>
              <a:t>Automated office</a:t>
            </a:r>
            <a:r>
              <a:rPr lang="ar-SA" b="1"/>
              <a:t> .</a:t>
            </a:r>
          </a:p>
          <a:p>
            <a:pPr marL="342900" indent="-342900"/>
            <a:r>
              <a:rPr lang="ar-SA" b="1"/>
              <a:t>(2) المكتب الشبه المؤتمت </a:t>
            </a:r>
            <a:r>
              <a:rPr lang="en-US" b="1"/>
              <a:t>Simi-automated office</a:t>
            </a:r>
            <a:r>
              <a:rPr lang="ar-SA" b="1"/>
              <a:t> .</a:t>
            </a:r>
          </a:p>
          <a:p>
            <a:pPr marL="342900" indent="-342900"/>
            <a:endParaRPr lang="ar-SA" sz="2400" b="1">
              <a:solidFill>
                <a:schemeClr val="accent2"/>
              </a:solidFill>
            </a:endParaRPr>
          </a:p>
          <a:p>
            <a:pPr marL="342900" indent="-342900"/>
            <a:r>
              <a:rPr lang="ar-SA" sz="2400" b="1">
                <a:solidFill>
                  <a:schemeClr val="accent2"/>
                </a:solidFill>
              </a:rPr>
              <a:t>معوقات تطوير أتمتة المكاتب : </a:t>
            </a:r>
          </a:p>
          <a:p>
            <a:pPr marL="342900" indent="-342900"/>
            <a:r>
              <a:rPr lang="ar-SA" b="1"/>
              <a:t>(1) ارتفاع أسعار بعض الأجهزة والبرمجيات الحديثة . </a:t>
            </a:r>
          </a:p>
          <a:p>
            <a:pPr marL="342900" indent="-342900"/>
            <a:r>
              <a:rPr lang="ar-SA" b="1"/>
              <a:t>(2) صعوبة الربط بين الأجهزة والبرمجيات ذات القياسات والمواصفات داخل المكتب الواحد . </a:t>
            </a:r>
          </a:p>
          <a:p>
            <a:pPr marL="342900" indent="-342900"/>
            <a:r>
              <a:rPr lang="ar-SA" b="1"/>
              <a:t>(3) عدم قدرة العديد من الآلات والأجهزة على الاتصال مع الحاسوب ، فمثلاً من الصعب ربط آلة النسخ الحالية مع الحواسيب القديمة .. مع العلم أن الحديثة أصبحت ميسرة الاتصال . </a:t>
            </a:r>
          </a:p>
          <a:p>
            <a:pPr marL="342900" indent="-342900"/>
            <a:r>
              <a:rPr lang="ar-SA" b="1"/>
              <a:t>(4) نظام أتمتة المكاتب يحتاج إلى سعات خزنية كبيرة جداً لغرض خزن الرسومات والوثائق والبيانات بكل أنواعها مما يشكل معوقاً كبيراً ف يتطور هذه الأتمتة . </a:t>
            </a:r>
          </a:p>
          <a:p>
            <a:pPr marL="342900" indent="-342900"/>
            <a:endParaRPr lang="ar-SA" b="1"/>
          </a:p>
          <a:p>
            <a:pPr marL="342900" indent="-342900"/>
            <a:r>
              <a:rPr lang="ar-SA" sz="2400" b="1">
                <a:solidFill>
                  <a:schemeClr val="accent2"/>
                </a:solidFill>
              </a:rPr>
              <a:t>فوائد أتمتة المكاتب في المنظمة : </a:t>
            </a:r>
          </a:p>
          <a:p>
            <a:pPr marL="342900" indent="-342900"/>
            <a:r>
              <a:rPr lang="ar-SA" b="1"/>
              <a:t>1- تسهيل إجراءات العمل . </a:t>
            </a:r>
          </a:p>
          <a:p>
            <a:pPr marL="342900" indent="-342900"/>
            <a:r>
              <a:rPr lang="ar-SA" b="1"/>
              <a:t>2- اختصار الوقت . </a:t>
            </a:r>
          </a:p>
          <a:p>
            <a:pPr marL="342900" indent="-342900"/>
            <a:r>
              <a:rPr lang="ar-SA" b="1"/>
              <a:t>3- الدقة والوضوح في إجراءات العمل . </a:t>
            </a:r>
          </a:p>
          <a:p>
            <a:pPr marL="342900" indent="-342900"/>
            <a:r>
              <a:rPr lang="ar-SA" b="1"/>
              <a:t>4- تسهيل إجراءات الاتصال داخل المنشأة . </a:t>
            </a:r>
          </a:p>
          <a:p>
            <a:pPr marL="342900" indent="-342900"/>
            <a:r>
              <a:rPr lang="ar-SA" b="1"/>
              <a:t>5- تقليل استخدام الورق والأرشيف . </a:t>
            </a:r>
          </a:p>
          <a:p>
            <a:pPr marL="342900" indent="-342900"/>
            <a:r>
              <a:rPr lang="ar-SA" b="1"/>
              <a:t>6- تقلل الأتمتة من استخدام أماكن الأرشيف .</a:t>
            </a: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11267"/>
                                        </p:tgtEl>
                                        <p:attrNameLst>
                                          <p:attrName>style.visibility</p:attrName>
                                        </p:attrNameLst>
                                      </p:cBhvr>
                                      <p:to>
                                        <p:strVal val="visible"/>
                                      </p:to>
                                    </p:set>
                                    <p:anim to="" calcmode="lin" valueType="num">
                                      <p:cBhvr>
                                        <p:cTn id="7" dur="1" fill="hold"/>
                                        <p:tgtEl>
                                          <p:spTgt spid="11267"/>
                                        </p:tgtEl>
                                        <p:attrNameLst>
                                          <p:attrName/>
                                        </p:attrNameLst>
                                      </p:cBhvr>
                                    </p:anim>
                                  </p:childTnLst>
                                </p:cTn>
                              </p:par>
                            </p:childTnLst>
                          </p:cTn>
                        </p:par>
                        <p:par>
                          <p:cTn id="8" fill="hold">
                            <p:stCondLst>
                              <p:cond delay="0"/>
                            </p:stCondLst>
                            <p:childTnLst>
                              <p:par>
                                <p:cTn id="9" presetID="24" presetClass="entr" presetSubtype="0" fill="hold" grpId="1" nodeType="afterEffect">
                                  <p:stCondLst>
                                    <p:cond delay="0"/>
                                  </p:stCondLst>
                                  <p:childTnLst>
                                    <p:set>
                                      <p:cBhvr>
                                        <p:cTn id="10" dur="1" fill="hold">
                                          <p:stCondLst>
                                            <p:cond delay="0"/>
                                          </p:stCondLst>
                                        </p:cTn>
                                        <p:tgtEl>
                                          <p:spTgt spid="11267"/>
                                        </p:tgtEl>
                                        <p:attrNameLst>
                                          <p:attrName>style.visibility</p:attrName>
                                        </p:attrNameLst>
                                      </p:cBhvr>
                                      <p:to>
                                        <p:strVal val="visible"/>
                                      </p:to>
                                    </p:set>
                                    <p:anim to="" calcmode="lin" valueType="num">
                                      <p:cBhvr>
                                        <p:cTn id="11" dur="1" fill="hold"/>
                                        <p:tgtEl>
                                          <p:spTgt spid="1126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p:bldP spid="11267"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95288" y="995363"/>
            <a:ext cx="8208962" cy="4881562"/>
          </a:xfrm>
          <a:prstGeom prst="rect">
            <a:avLst/>
          </a:prstGeom>
          <a:noFill/>
          <a:ln w="9525">
            <a:noFill/>
            <a:miter lim="800000"/>
            <a:headEnd/>
            <a:tailEnd/>
          </a:ln>
          <a:effectLst/>
        </p:spPr>
        <p:txBody>
          <a:bodyPr>
            <a:spAutoFit/>
          </a:bodyPr>
          <a:lstStyle/>
          <a:p>
            <a:pPr marL="342900" indent="-342900"/>
            <a:r>
              <a:rPr lang="ar-SA" sz="2400" b="1">
                <a:solidFill>
                  <a:schemeClr val="accent2"/>
                </a:solidFill>
              </a:rPr>
              <a:t>أهم العناصر الأساسية لأتمتة المكاتب : </a:t>
            </a:r>
          </a:p>
          <a:p>
            <a:pPr marL="342900" indent="-342900"/>
            <a:r>
              <a:rPr lang="ar-SA" b="1"/>
              <a:t>1- وسائل الاتصال باستخدام البيانات والأمواج الصوتية والنصوص . </a:t>
            </a:r>
          </a:p>
          <a:p>
            <a:pPr marL="342900" indent="-342900"/>
            <a:r>
              <a:rPr lang="ar-SA" b="1"/>
              <a:t>2- وسائل تخزين واسترجاع المعلومات وتنظيم الإشراف على إدارتها . </a:t>
            </a:r>
          </a:p>
          <a:p>
            <a:pPr marL="342900" indent="-342900"/>
            <a:r>
              <a:rPr lang="ar-SA" b="1"/>
              <a:t>3- وسائل إعداد وتحضير النصوص، أي استخدام معالج النصوص بدلاً من الآلات الطابعة القديمة . </a:t>
            </a:r>
          </a:p>
          <a:p>
            <a:pPr marL="342900" indent="-342900"/>
            <a:r>
              <a:rPr lang="ar-SA" b="1"/>
              <a:t>4- أدوات مساعدة تستخدم في جدولة الأعمال والتوقيت الإلكترونية . </a:t>
            </a:r>
          </a:p>
          <a:p>
            <a:pPr marL="342900" indent="-342900"/>
            <a:r>
              <a:rPr lang="ar-SA" b="1"/>
              <a:t>5- استخدام شاشات العرض المختصة من قبل المدراء، وذلك لتخفيف العمال المكتبية والحصول على المعلومات اللازمة لاتخاذ القرار . </a:t>
            </a:r>
          </a:p>
          <a:p>
            <a:pPr marL="342900" indent="-342900"/>
            <a:endParaRPr lang="ar-SA" b="1"/>
          </a:p>
          <a:p>
            <a:pPr marL="342900" indent="-342900"/>
            <a:r>
              <a:rPr lang="ar-SA" sz="2000" b="1">
                <a:solidFill>
                  <a:schemeClr val="accent2"/>
                </a:solidFill>
              </a:rPr>
              <a:t>أهم الأنظمة الحاسوبية المستخدمة في أتمتة المكاتب : </a:t>
            </a:r>
          </a:p>
          <a:p>
            <a:pPr marL="342900" indent="-342900"/>
            <a:r>
              <a:rPr lang="ar-SA" b="1"/>
              <a:t>1- أنظمة التشغيل </a:t>
            </a:r>
            <a:r>
              <a:rPr lang="en-US" b="1"/>
              <a:t>Operating System</a:t>
            </a:r>
            <a:r>
              <a:rPr lang="ar-SA" b="1"/>
              <a:t> .</a:t>
            </a:r>
          </a:p>
          <a:p>
            <a:pPr marL="342900" indent="-342900"/>
            <a:r>
              <a:rPr lang="ar-SA" b="1"/>
              <a:t>2- نظام البريد الإلكتروني </a:t>
            </a:r>
            <a:r>
              <a:rPr lang="en-US" b="1"/>
              <a:t>Electronic Mail System E-Mail </a:t>
            </a:r>
            <a:r>
              <a:rPr lang="ar-SA" b="1"/>
              <a:t> .</a:t>
            </a:r>
          </a:p>
          <a:p>
            <a:pPr marL="342900" indent="-342900"/>
            <a:r>
              <a:rPr lang="ar-SA" b="1"/>
              <a:t>3- نظام البريد الصوتي </a:t>
            </a:r>
            <a:r>
              <a:rPr lang="en-US" b="1"/>
              <a:t>Voice Mail System</a:t>
            </a:r>
            <a:r>
              <a:rPr lang="ar-SA" b="1"/>
              <a:t> .</a:t>
            </a:r>
          </a:p>
          <a:p>
            <a:pPr marL="342900" indent="-342900"/>
            <a:r>
              <a:rPr lang="ar-SA" b="1"/>
              <a:t>4- نظام التقويم الإلكتروني </a:t>
            </a:r>
            <a:r>
              <a:rPr lang="en-US" b="1"/>
              <a:t>Electric Calendaring System</a:t>
            </a:r>
            <a:r>
              <a:rPr lang="ar-SA" b="1"/>
              <a:t> .</a:t>
            </a:r>
          </a:p>
          <a:p>
            <a:pPr marL="342900" indent="-342900"/>
            <a:r>
              <a:rPr lang="ar-SA" b="1"/>
              <a:t>5- نظام الاجتماعات السمعية </a:t>
            </a:r>
            <a:r>
              <a:rPr lang="en-US" b="1"/>
              <a:t>Audio Conferencing System</a:t>
            </a:r>
            <a:r>
              <a:rPr lang="ar-SA" b="1"/>
              <a:t> .</a:t>
            </a:r>
          </a:p>
          <a:p>
            <a:pPr marL="342900" indent="-342900"/>
            <a:r>
              <a:rPr lang="ar-SA" b="1"/>
              <a:t>6- نظام الاجتماع التليفزيوني </a:t>
            </a:r>
            <a:r>
              <a:rPr lang="en-US" b="1"/>
              <a:t>T.V Conference System</a:t>
            </a:r>
            <a:r>
              <a:rPr lang="ar-SA" b="1"/>
              <a:t> .</a:t>
            </a:r>
          </a:p>
          <a:p>
            <a:pPr marL="342900" indent="-342900"/>
            <a:r>
              <a:rPr lang="ar-SA" b="1"/>
              <a:t>7- نظام الاجتماع الفيديو </a:t>
            </a:r>
            <a:r>
              <a:rPr lang="en-US" b="1"/>
              <a:t>Video Conference System</a:t>
            </a:r>
            <a:r>
              <a:rPr lang="ar-SA" b="1"/>
              <a:t> .</a:t>
            </a:r>
          </a:p>
          <a:p>
            <a:pPr marL="342900" indent="-342900"/>
            <a:r>
              <a:rPr lang="ar-SA" b="1"/>
              <a:t>8- نظام إدارة الوثائق </a:t>
            </a:r>
            <a:r>
              <a:rPr lang="en-US" b="1"/>
              <a:t>Document Management System</a:t>
            </a:r>
            <a:r>
              <a:rPr lang="ar-SA" b="1"/>
              <a:t> .</a:t>
            </a: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12290"/>
                                        </p:tgtEl>
                                        <p:attrNameLst>
                                          <p:attrName>style.visibility</p:attrName>
                                        </p:attrNameLst>
                                      </p:cBhvr>
                                      <p:to>
                                        <p:strVal val="visible"/>
                                      </p:to>
                                    </p:set>
                                    <p:anim to="" calcmode="lin" valueType="num">
                                      <p:cBhvr>
                                        <p:cTn id="7" dur="1" fill="hold"/>
                                        <p:tgtEl>
                                          <p:spTgt spid="12290"/>
                                        </p:tgtEl>
                                        <p:attrNameLst>
                                          <p:attrName/>
                                        </p:attrNameLst>
                                      </p:cBhvr>
                                    </p:anim>
                                  </p:childTnLst>
                                </p:cTn>
                              </p:par>
                            </p:childTnLst>
                          </p:cTn>
                        </p:par>
                        <p:par>
                          <p:cTn id="8" fill="hold">
                            <p:stCondLst>
                              <p:cond delay="0"/>
                            </p:stCondLst>
                            <p:childTnLst>
                              <p:par>
                                <p:cTn id="9" presetID="24" presetClass="entr" presetSubtype="0" fill="hold" grpId="1" nodeType="afterEffect">
                                  <p:stCondLst>
                                    <p:cond delay="0"/>
                                  </p:stCondLst>
                                  <p:childTnLst>
                                    <p:set>
                                      <p:cBhvr>
                                        <p:cTn id="10" dur="1" fill="hold">
                                          <p:stCondLst>
                                            <p:cond delay="0"/>
                                          </p:stCondLst>
                                        </p:cTn>
                                        <p:tgtEl>
                                          <p:spTgt spid="12290"/>
                                        </p:tgtEl>
                                        <p:attrNameLst>
                                          <p:attrName>style.visibility</p:attrName>
                                        </p:attrNameLst>
                                      </p:cBhvr>
                                      <p:to>
                                        <p:strVal val="visible"/>
                                      </p:to>
                                    </p:set>
                                    <p:anim to="" calcmode="lin" valueType="num">
                                      <p:cBhvr>
                                        <p:cTn id="11" dur="1" fill="hold"/>
                                        <p:tgtEl>
                                          <p:spTgt spid="1229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0"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395288" y="1169988"/>
            <a:ext cx="8208962" cy="4419600"/>
          </a:xfrm>
          <a:prstGeom prst="rect">
            <a:avLst/>
          </a:prstGeom>
          <a:noFill/>
          <a:ln w="9525">
            <a:noFill/>
            <a:miter lim="800000"/>
            <a:headEnd/>
            <a:tailEnd/>
          </a:ln>
          <a:effectLst/>
        </p:spPr>
        <p:txBody>
          <a:bodyPr>
            <a:spAutoFit/>
          </a:bodyPr>
          <a:lstStyle/>
          <a:p>
            <a:pPr marL="457200" indent="-457200"/>
            <a:r>
              <a:rPr lang="ar-SA" sz="2400" b="1">
                <a:solidFill>
                  <a:srgbClr val="FF3300"/>
                </a:solidFill>
              </a:rPr>
              <a:t>البرمجيات الجاهزة المهمة التي تمثل أساس العمل في المكاتب المؤتمتة : </a:t>
            </a:r>
          </a:p>
          <a:p>
            <a:pPr marL="457200" indent="-457200"/>
            <a:r>
              <a:rPr lang="ar-SA" sz="2000" b="1"/>
              <a:t>1- برامج معالجة النصوص </a:t>
            </a:r>
            <a:r>
              <a:rPr lang="en-US" sz="2000" b="1"/>
              <a:t>Word Processing</a:t>
            </a:r>
            <a:r>
              <a:rPr lang="ar-SA" sz="2000" b="1"/>
              <a:t> : وتقوم بكتابة النصوص وتنسيقها ومن  أشهر هذه البرامج </a:t>
            </a:r>
            <a:r>
              <a:rPr lang="en-US" sz="2000" b="1"/>
              <a:t>Widows &amp; Word Perfect</a:t>
            </a:r>
            <a:r>
              <a:rPr lang="ar-SA" sz="2000" b="1"/>
              <a:t> .</a:t>
            </a:r>
          </a:p>
          <a:p>
            <a:pPr marL="457200" indent="-457200"/>
            <a:r>
              <a:rPr lang="ar-SA" sz="2000" b="1"/>
              <a:t>2- قواعد البيانات </a:t>
            </a:r>
            <a:r>
              <a:rPr lang="en-US" sz="2000" b="1"/>
              <a:t>Database</a:t>
            </a:r>
            <a:r>
              <a:rPr lang="ar-SA" sz="2000" b="1"/>
              <a:t> . وتختص بحفظ البيانات والمعلومات على شكل جداول . </a:t>
            </a:r>
          </a:p>
          <a:p>
            <a:pPr marL="457200" indent="-457200"/>
            <a:r>
              <a:rPr lang="ar-SA" sz="2000" b="1"/>
              <a:t>3- الناشر المكتبي </a:t>
            </a:r>
            <a:r>
              <a:rPr lang="en-US" sz="2000" b="1"/>
              <a:t>Desktop Publishing System </a:t>
            </a:r>
            <a:r>
              <a:rPr lang="ar-SA" sz="2000" b="1"/>
              <a:t> : ويعتبر هذا النوع من أحدث البرمجيات المستخدمة في أتمتة المكاتب . </a:t>
            </a:r>
          </a:p>
          <a:p>
            <a:pPr marL="457200" indent="-457200"/>
            <a:r>
              <a:rPr lang="ar-SA" sz="2000" b="1"/>
              <a:t>4- برامج البيانات المجدولة </a:t>
            </a:r>
            <a:r>
              <a:rPr lang="en-US" sz="2000" b="1"/>
              <a:t>Spreadsheets</a:t>
            </a:r>
            <a:r>
              <a:rPr lang="ar-SA" sz="2000" b="1"/>
              <a:t> وتقوم بإنشاء جداول إحصائية ومخططات ورسوم بيانية .</a:t>
            </a:r>
          </a:p>
          <a:p>
            <a:pPr marL="457200" indent="-457200"/>
            <a:r>
              <a:rPr lang="ar-SA" sz="2000" b="1"/>
              <a:t>5- برامج الوسائط المتعددة </a:t>
            </a:r>
            <a:r>
              <a:rPr lang="en-US" sz="2000" b="1"/>
              <a:t>Multimedia</a:t>
            </a:r>
            <a:r>
              <a:rPr lang="ar-SA" sz="2000" b="1"/>
              <a:t> وهي البرمجيات التي تتعامل مع الأصوات والموسيقى والصور والأفلام ... الخ . </a:t>
            </a:r>
          </a:p>
          <a:p>
            <a:pPr marL="457200" indent="-457200"/>
            <a:r>
              <a:rPr lang="ar-SA" sz="2000" b="1"/>
              <a:t>6- برامج الاتصالات والشبكات </a:t>
            </a:r>
            <a:r>
              <a:rPr lang="en-US" sz="2000" b="1"/>
              <a:t>Communication Software</a:t>
            </a:r>
            <a:r>
              <a:rPr lang="ar-SA" sz="2000" b="1"/>
              <a:t> .</a:t>
            </a:r>
          </a:p>
          <a:p>
            <a:pPr marL="457200" indent="-457200"/>
            <a:r>
              <a:rPr lang="ar-SA" sz="2000" b="1"/>
              <a:t>7- برامج خاصة بالأجهزة </a:t>
            </a:r>
            <a:r>
              <a:rPr lang="en-US" sz="2000" b="1"/>
              <a:t>Hardware Software</a:t>
            </a:r>
            <a:r>
              <a:rPr lang="ar-SA" sz="2000" b="1"/>
              <a:t> .</a:t>
            </a:r>
          </a:p>
          <a:p>
            <a:pPr marL="457200" indent="-457200"/>
            <a:r>
              <a:rPr lang="ar-SA" sz="2000" b="1"/>
              <a:t>8- برامج أخرى متفرقة : مثل برامج الرسم وبرامج لاحتياجات المكتب المؤتمت وهي الـ</a:t>
            </a:r>
            <a:r>
              <a:rPr lang="en-US" sz="2000" b="1"/>
              <a:t>Microsoft Office</a:t>
            </a:r>
            <a:r>
              <a:rPr lang="ar-SA" sz="2000" b="1"/>
              <a:t> والذي نعمل عليه ضمن التطبيق العملي لأتمتة المكاتب .</a:t>
            </a:r>
            <a:r>
              <a:rPr lang="ar-SA" sz="2000"/>
              <a:t> </a:t>
            </a:r>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13314"/>
                                        </p:tgtEl>
                                        <p:attrNameLst>
                                          <p:attrName>style.visibility</p:attrName>
                                        </p:attrNameLst>
                                      </p:cBhvr>
                                      <p:to>
                                        <p:strVal val="visible"/>
                                      </p:to>
                                    </p:set>
                                    <p:anim to="" calcmode="lin" valueType="num">
                                      <p:cBhvr>
                                        <p:cTn id="7" dur="1" fill="hold"/>
                                        <p:tgtEl>
                                          <p:spTgt spid="13314"/>
                                        </p:tgtEl>
                                        <p:attrNameLst>
                                          <p:attrName/>
                                        </p:attrNameLst>
                                      </p:cBhvr>
                                    </p:anim>
                                  </p:childTnLst>
                                </p:cTn>
                              </p:par>
                            </p:childTnLst>
                          </p:cTn>
                        </p:par>
                        <p:par>
                          <p:cTn id="8" fill="hold">
                            <p:stCondLst>
                              <p:cond delay="0"/>
                            </p:stCondLst>
                            <p:childTnLst>
                              <p:par>
                                <p:cTn id="9" presetID="24" presetClass="entr" presetSubtype="0" fill="hold" grpId="1" nodeType="afterEffect">
                                  <p:stCondLst>
                                    <p:cond delay="0"/>
                                  </p:stCondLst>
                                  <p:childTnLst>
                                    <p:set>
                                      <p:cBhvr>
                                        <p:cTn id="10" dur="1" fill="hold">
                                          <p:stCondLst>
                                            <p:cond delay="0"/>
                                          </p:stCondLst>
                                        </p:cTn>
                                        <p:tgtEl>
                                          <p:spTgt spid="13314"/>
                                        </p:tgtEl>
                                        <p:attrNameLst>
                                          <p:attrName>style.visibility</p:attrName>
                                        </p:attrNameLst>
                                      </p:cBhvr>
                                      <p:to>
                                        <p:strVal val="visible"/>
                                      </p:to>
                                    </p:set>
                                    <p:anim to="" calcmode="lin" valueType="num">
                                      <p:cBhvr>
                                        <p:cTn id="11" dur="1" fill="hold"/>
                                        <p:tgtEl>
                                          <p:spTgt spid="1331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4"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395288" y="908050"/>
            <a:ext cx="8208962" cy="4848225"/>
          </a:xfrm>
          <a:prstGeom prst="rect">
            <a:avLst/>
          </a:prstGeom>
          <a:noFill/>
          <a:ln w="9525">
            <a:noFill/>
            <a:miter lim="800000"/>
            <a:headEnd/>
            <a:tailEnd/>
          </a:ln>
          <a:effectLst/>
        </p:spPr>
        <p:txBody>
          <a:bodyPr>
            <a:spAutoFit/>
          </a:bodyPr>
          <a:lstStyle/>
          <a:p>
            <a:pPr marL="457200" indent="-457200"/>
            <a:r>
              <a:rPr lang="ar-SA" sz="2400" b="1">
                <a:solidFill>
                  <a:srgbClr val="FF3300"/>
                </a:solidFill>
              </a:rPr>
              <a:t>مستلزمات المكتب التكنولوجية من الأجهزة : </a:t>
            </a:r>
          </a:p>
          <a:p>
            <a:pPr marL="457200" indent="-457200"/>
            <a:r>
              <a:rPr lang="ar-SA" sz="2400" b="1">
                <a:solidFill>
                  <a:srgbClr val="0066FF"/>
                </a:solidFill>
              </a:rPr>
              <a:t>الهاتف</a:t>
            </a:r>
            <a:r>
              <a:rPr lang="ar-SA" b="1"/>
              <a:t> . </a:t>
            </a:r>
          </a:p>
          <a:p>
            <a:pPr marL="457200" indent="-457200"/>
            <a:r>
              <a:rPr lang="ar-SA" b="1"/>
              <a:t>1- المودم </a:t>
            </a:r>
            <a:r>
              <a:rPr lang="en-US" b="1"/>
              <a:t>Modem</a:t>
            </a:r>
            <a:r>
              <a:rPr lang="ar-SA" b="1"/>
              <a:t> .</a:t>
            </a:r>
          </a:p>
          <a:p>
            <a:pPr marL="457200" indent="-457200"/>
            <a:r>
              <a:rPr lang="ar-SA" b="1"/>
              <a:t>2- الفاكس </a:t>
            </a:r>
            <a:r>
              <a:rPr lang="en-US" b="1"/>
              <a:t>Fax</a:t>
            </a:r>
            <a:r>
              <a:rPr lang="ar-SA" b="1"/>
              <a:t> . </a:t>
            </a:r>
          </a:p>
          <a:p>
            <a:pPr marL="457200" indent="-457200"/>
            <a:endParaRPr lang="ar-SA" b="1"/>
          </a:p>
          <a:p>
            <a:pPr marL="457200" indent="-457200"/>
            <a:r>
              <a:rPr lang="ar-SA" sz="2400" b="1">
                <a:solidFill>
                  <a:srgbClr val="0066FF"/>
                </a:solidFill>
              </a:rPr>
              <a:t>المكونات الرئيسية لجهاز الفاكس : </a:t>
            </a:r>
          </a:p>
          <a:p>
            <a:pPr marL="457200" indent="-457200"/>
            <a:r>
              <a:rPr lang="ar-SA" b="1"/>
              <a:t>1- وحدة الإرسال . </a:t>
            </a:r>
          </a:p>
          <a:p>
            <a:pPr marL="457200" indent="-457200"/>
            <a:r>
              <a:rPr lang="ar-SA" b="1"/>
              <a:t>2- وحدة الاستقبال . </a:t>
            </a:r>
          </a:p>
          <a:p>
            <a:pPr marL="457200" indent="-457200"/>
            <a:endParaRPr lang="ar-SA" b="1"/>
          </a:p>
          <a:p>
            <a:pPr marL="457200" indent="-457200"/>
            <a:r>
              <a:rPr lang="ar-SA" sz="2400" b="1">
                <a:solidFill>
                  <a:srgbClr val="0066FF"/>
                </a:solidFill>
              </a:rPr>
              <a:t>مميزات أجهزة الفاكس : </a:t>
            </a:r>
          </a:p>
          <a:p>
            <a:pPr marL="457200" indent="-457200"/>
            <a:r>
              <a:rPr lang="ar-SA" b="1"/>
              <a:t>1- سرعة نقل الرسائل . </a:t>
            </a:r>
          </a:p>
          <a:p>
            <a:pPr marL="457200" indent="-457200"/>
            <a:r>
              <a:rPr lang="ar-SA" b="1"/>
              <a:t>2- الدقة المتناهية . </a:t>
            </a:r>
          </a:p>
          <a:p>
            <a:pPr marL="457200" indent="-457200"/>
            <a:r>
              <a:rPr lang="ar-SA" b="1"/>
              <a:t>3- توفر الخصوصية والاستقلالية . </a:t>
            </a:r>
          </a:p>
          <a:p>
            <a:pPr marL="457200" indent="-457200"/>
            <a:r>
              <a:rPr lang="ar-SA" b="1"/>
              <a:t>4- الأمن والسلامة . </a:t>
            </a:r>
          </a:p>
          <a:p>
            <a:pPr marL="457200" indent="-457200"/>
            <a:r>
              <a:rPr lang="ar-SA" b="1"/>
              <a:t>5- سهولة التركيب والاستخدام . </a:t>
            </a:r>
          </a:p>
          <a:p>
            <a:pPr marL="457200" indent="-457200"/>
            <a:r>
              <a:rPr lang="ar-SA" b="1"/>
              <a:t>6- التلكس ويقوم بنقل الرسائل القصيرة كتابة عبر خطوط سلكية .</a:t>
            </a:r>
            <a:r>
              <a:rPr lang="ar-SA"/>
              <a:t> </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14338"/>
                                        </p:tgtEl>
                                        <p:attrNameLst>
                                          <p:attrName>style.visibility</p:attrName>
                                        </p:attrNameLst>
                                      </p:cBhvr>
                                      <p:to>
                                        <p:strVal val="visible"/>
                                      </p:to>
                                    </p:set>
                                    <p:anim to="" calcmode="lin" valueType="num">
                                      <p:cBhvr>
                                        <p:cTn id="7" dur="1" fill="hold"/>
                                        <p:tgtEl>
                                          <p:spTgt spid="14338"/>
                                        </p:tgtEl>
                                        <p:attrNameLst>
                                          <p:attrName/>
                                        </p:attrNameLst>
                                      </p:cBhvr>
                                    </p:anim>
                                  </p:childTnLst>
                                </p:cTn>
                              </p:par>
                            </p:childTnLst>
                          </p:cTn>
                        </p:par>
                        <p:par>
                          <p:cTn id="8" fill="hold">
                            <p:stCondLst>
                              <p:cond delay="0"/>
                            </p:stCondLst>
                            <p:childTnLst>
                              <p:par>
                                <p:cTn id="9" presetID="24" presetClass="entr" presetSubtype="0" fill="hold" grpId="1" nodeType="afterEffect">
                                  <p:stCondLst>
                                    <p:cond delay="0"/>
                                  </p:stCondLst>
                                  <p:childTnLst>
                                    <p:set>
                                      <p:cBhvr>
                                        <p:cTn id="10" dur="1" fill="hold">
                                          <p:stCondLst>
                                            <p:cond delay="0"/>
                                          </p:stCondLst>
                                        </p:cTn>
                                        <p:tgtEl>
                                          <p:spTgt spid="14338"/>
                                        </p:tgtEl>
                                        <p:attrNameLst>
                                          <p:attrName>style.visibility</p:attrName>
                                        </p:attrNameLst>
                                      </p:cBhvr>
                                      <p:to>
                                        <p:strVal val="visible"/>
                                      </p:to>
                                    </p:set>
                                    <p:anim to="" calcmode="lin" valueType="num">
                                      <p:cBhvr>
                                        <p:cTn id="11" dur="1" fill="hold"/>
                                        <p:tgtEl>
                                          <p:spTgt spid="1433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8"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395288" y="692150"/>
            <a:ext cx="8208962" cy="5065713"/>
          </a:xfrm>
          <a:prstGeom prst="rect">
            <a:avLst/>
          </a:prstGeom>
          <a:noFill/>
          <a:ln w="9525">
            <a:noFill/>
            <a:miter lim="800000"/>
            <a:headEnd/>
            <a:tailEnd/>
          </a:ln>
          <a:effectLst/>
        </p:spPr>
        <p:txBody>
          <a:bodyPr>
            <a:spAutoFit/>
          </a:bodyPr>
          <a:lstStyle/>
          <a:p>
            <a:pPr marL="457200" indent="-457200"/>
            <a:r>
              <a:rPr lang="ar-SA" sz="2800" b="1">
                <a:solidFill>
                  <a:srgbClr val="FF3300"/>
                </a:solidFill>
              </a:rPr>
              <a:t>المكونات الرئيسية لجهاز التلكس : </a:t>
            </a:r>
          </a:p>
          <a:p>
            <a:pPr marL="457200" indent="-457200"/>
            <a:r>
              <a:rPr lang="ar-SA" b="1"/>
              <a:t>1- لوحة المفاتيح .</a:t>
            </a:r>
          </a:p>
          <a:p>
            <a:pPr marL="457200" indent="-457200"/>
            <a:r>
              <a:rPr lang="ar-SA" b="1"/>
              <a:t>2- وحدة الإرسال . </a:t>
            </a:r>
          </a:p>
          <a:p>
            <a:pPr marL="457200" indent="-457200"/>
            <a:r>
              <a:rPr lang="ar-SA" b="1"/>
              <a:t>3- وحدة أشرطة التثقيب الورقية . </a:t>
            </a:r>
          </a:p>
          <a:p>
            <a:pPr marL="457200" indent="-457200"/>
            <a:r>
              <a:rPr lang="ar-SA" b="1"/>
              <a:t>4- وحدة الطباعة . </a:t>
            </a:r>
          </a:p>
          <a:p>
            <a:pPr marL="457200" indent="-457200"/>
            <a:r>
              <a:rPr lang="ar-SA" b="1"/>
              <a:t>5- وحدة استقبال الرسائل الواردة وطباعتها . </a:t>
            </a:r>
          </a:p>
          <a:p>
            <a:pPr marL="457200" indent="-457200"/>
            <a:endParaRPr lang="ar-SA" b="1"/>
          </a:p>
          <a:p>
            <a:pPr marL="457200" indent="-457200"/>
            <a:r>
              <a:rPr lang="ar-SA" sz="2800" b="1">
                <a:solidFill>
                  <a:srgbClr val="FF3300"/>
                </a:solidFill>
              </a:rPr>
              <a:t>مميزات رسالة التلكس : </a:t>
            </a:r>
          </a:p>
          <a:p>
            <a:pPr marL="457200" indent="-457200"/>
            <a:r>
              <a:rPr lang="ar-SA" b="1"/>
              <a:t>1- السرعة . </a:t>
            </a:r>
          </a:p>
          <a:p>
            <a:pPr marL="457200" indent="-457200"/>
            <a:r>
              <a:rPr lang="ar-SA" b="1"/>
              <a:t>2- المقدرة على إجراء الاتصال المزدوج المباشر . </a:t>
            </a:r>
          </a:p>
          <a:p>
            <a:pPr marL="457200" indent="-457200"/>
            <a:r>
              <a:rPr lang="ar-SA" b="1"/>
              <a:t>3- تكلفة النقل عبر هذا النظام عالية . </a:t>
            </a:r>
          </a:p>
          <a:p>
            <a:pPr marL="457200" indent="-457200"/>
            <a:r>
              <a:rPr lang="ar-SA" b="1"/>
              <a:t>4- البريد الإلكتروني ويقوم بنقل الرسائل إلكترونياً عن طريق الحاسب . </a:t>
            </a:r>
          </a:p>
          <a:p>
            <a:pPr marL="457200" indent="-457200"/>
            <a:r>
              <a:rPr lang="ar-SA" b="1"/>
              <a:t>5- الراسمات وتستعمل في بعض المكاتب عند الحاجة في تصميم الرسومات الهندسية والكهربائية وأعمال التصميم المختلفة . </a:t>
            </a:r>
          </a:p>
          <a:p>
            <a:pPr marL="457200" indent="-457200"/>
            <a:r>
              <a:rPr lang="ar-SA" b="1"/>
              <a:t>6- المساحات الضوئية وتعمل على نقل الصورة أو النص إلى صورة على الحاسب بالإمكان تخزينها كملف والتعامل معها عن طريق البرامج المختلفة . </a:t>
            </a:r>
          </a:p>
          <a:p>
            <a:pPr marL="457200" indent="-457200"/>
            <a:r>
              <a:rPr lang="ar-SA" b="1"/>
              <a:t>7- الطابعات : وهي ضرورية في المكتب المؤتمت لكونها تمثل المخرجات النهائية وبشكل مطبوع .</a:t>
            </a:r>
            <a:r>
              <a:rPr lang="ar-SA"/>
              <a:t> </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15362"/>
                                        </p:tgtEl>
                                        <p:attrNameLst>
                                          <p:attrName>style.visibility</p:attrName>
                                        </p:attrNameLst>
                                      </p:cBhvr>
                                      <p:to>
                                        <p:strVal val="visible"/>
                                      </p:to>
                                    </p:set>
                                    <p:anim to="" calcmode="lin" valueType="num">
                                      <p:cBhvr>
                                        <p:cTn id="7" dur="1" fill="hold"/>
                                        <p:tgtEl>
                                          <p:spTgt spid="15362"/>
                                        </p:tgtEl>
                                        <p:attrNameLst>
                                          <p:attrName/>
                                        </p:attrNameLst>
                                      </p:cBhvr>
                                    </p:anim>
                                  </p:childTnLst>
                                </p:cTn>
                              </p:par>
                            </p:childTnLst>
                          </p:cTn>
                        </p:par>
                        <p:par>
                          <p:cTn id="8" fill="hold">
                            <p:stCondLst>
                              <p:cond delay="0"/>
                            </p:stCondLst>
                            <p:childTnLst>
                              <p:par>
                                <p:cTn id="9" presetID="24" presetClass="entr" presetSubtype="0" fill="hold" grpId="1" nodeType="afterEffect">
                                  <p:stCondLst>
                                    <p:cond delay="0"/>
                                  </p:stCondLst>
                                  <p:childTnLst>
                                    <p:set>
                                      <p:cBhvr>
                                        <p:cTn id="10" dur="1" fill="hold">
                                          <p:stCondLst>
                                            <p:cond delay="0"/>
                                          </p:stCondLst>
                                        </p:cTn>
                                        <p:tgtEl>
                                          <p:spTgt spid="15362"/>
                                        </p:tgtEl>
                                        <p:attrNameLst>
                                          <p:attrName>style.visibility</p:attrName>
                                        </p:attrNameLst>
                                      </p:cBhvr>
                                      <p:to>
                                        <p:strVal val="visible"/>
                                      </p:to>
                                    </p:set>
                                    <p:anim to="" calcmode="lin" valueType="num">
                                      <p:cBhvr>
                                        <p:cTn id="11" dur="1" fill="hold"/>
                                        <p:tgtEl>
                                          <p:spTgt spid="1536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2"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95288" y="908050"/>
            <a:ext cx="8208962" cy="4908550"/>
          </a:xfrm>
          <a:prstGeom prst="rect">
            <a:avLst/>
          </a:prstGeom>
          <a:noFill/>
          <a:ln w="9525">
            <a:noFill/>
            <a:miter lim="800000"/>
            <a:headEnd/>
            <a:tailEnd/>
          </a:ln>
          <a:effectLst/>
        </p:spPr>
        <p:txBody>
          <a:bodyPr>
            <a:spAutoFit/>
          </a:bodyPr>
          <a:lstStyle/>
          <a:p>
            <a:pPr marL="457200" indent="-457200"/>
            <a:r>
              <a:rPr lang="ar-SA" sz="2800" b="1">
                <a:solidFill>
                  <a:srgbClr val="FF3300"/>
                </a:solidFill>
              </a:rPr>
              <a:t>المصغرات الفيلمية : </a:t>
            </a:r>
          </a:p>
          <a:p>
            <a:pPr marL="457200" indent="-457200"/>
            <a:r>
              <a:rPr lang="ar-SA" sz="2000" b="1"/>
              <a:t>وهي أنظمة تخزين وحفظ الوثائق والمستندات بصورة مصغرة على شرائط فيلمية أو على بطاقات بلاستيكية وتكمن أهمية المصغرات الفيلمية في بعض أنواع المكتبات ودور الصحف والمؤسسات الكبيرة بالإضافة إلى مراكز الدراسات والوثائق المتخصصة . </a:t>
            </a:r>
          </a:p>
          <a:p>
            <a:pPr marL="457200" indent="-457200"/>
            <a:endParaRPr lang="ar-SA" sz="2000" b="1"/>
          </a:p>
          <a:p>
            <a:pPr marL="457200" indent="-457200"/>
            <a:r>
              <a:rPr lang="ar-SA" sz="2800" b="1">
                <a:solidFill>
                  <a:srgbClr val="FF3300"/>
                </a:solidFill>
              </a:rPr>
              <a:t>مزايا المصغرات الفيلمية : </a:t>
            </a:r>
          </a:p>
          <a:p>
            <a:pPr marL="457200" indent="-457200"/>
            <a:r>
              <a:rPr lang="ar-SA" sz="2000" b="1"/>
              <a:t>1- زيادة سرعة معالجة الوثائق والمستندات بواسطة الفهرسة والاسترجاع الإلكتروني . </a:t>
            </a:r>
          </a:p>
          <a:p>
            <a:pPr marL="457200" indent="-457200"/>
            <a:r>
              <a:rPr lang="ar-SA" sz="2000" b="1"/>
              <a:t>2- تقليل الوقت والجهد المبذولين في صيانة واستخلاص الملفات . </a:t>
            </a:r>
          </a:p>
          <a:p>
            <a:pPr marL="457200" indent="-457200"/>
            <a:r>
              <a:rPr lang="ar-SA" sz="2000" b="1"/>
              <a:t>3- عدم تكرار حفظ الوثيقة الواحدة . </a:t>
            </a:r>
          </a:p>
          <a:p>
            <a:pPr marL="457200" indent="-457200"/>
            <a:r>
              <a:rPr lang="ar-SA" sz="2000" b="1"/>
              <a:t>4- تقليل المساحة التي تحتلها الملفات المكتبية . </a:t>
            </a:r>
          </a:p>
          <a:p>
            <a:pPr marL="457200" indent="-457200"/>
            <a:r>
              <a:rPr lang="ar-SA" sz="2000" b="1"/>
              <a:t>5- إمكانية الحصول على نسخة طبق الأصل من الوثيقة أو المستند . </a:t>
            </a:r>
          </a:p>
          <a:p>
            <a:pPr marL="457200" indent="-457200"/>
            <a:r>
              <a:rPr lang="ar-SA" sz="2000" b="1"/>
              <a:t>6- فاعلية احتياطات الحماية وضمان الأمن . </a:t>
            </a:r>
          </a:p>
          <a:p>
            <a:pPr marL="457200" indent="-457200"/>
            <a:endParaRPr lang="ar-SA" sz="2000" b="1"/>
          </a:p>
          <a:p>
            <a:pPr marL="457200" indent="-457200"/>
            <a:r>
              <a:rPr lang="ar-SA" sz="2000" b="1">
                <a:solidFill>
                  <a:srgbClr val="FF3300"/>
                </a:solidFill>
              </a:rPr>
              <a:t>وهناك مستلزمات ثانوية أخرى مثل آلات التصوير وشاشات العرض </a:t>
            </a:r>
          </a:p>
          <a:p>
            <a:pPr marL="457200" indent="-457200"/>
            <a:r>
              <a:rPr lang="ar-SA" sz="2000" b="1">
                <a:solidFill>
                  <a:srgbClr val="FF3300"/>
                </a:solidFill>
              </a:rPr>
              <a:t>وأجهزة التحكم في الكهرباء ... الخ .</a:t>
            </a:r>
            <a:r>
              <a:rPr lang="ar-SA" sz="2000">
                <a:solidFill>
                  <a:srgbClr val="FF3300"/>
                </a:solidFill>
              </a:rPr>
              <a:t> </a:t>
            </a:r>
            <a:endParaRPr lang="en-US" sz="2000">
              <a:solidFill>
                <a:srgbClr val="FF33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16386"/>
                                        </p:tgtEl>
                                        <p:attrNameLst>
                                          <p:attrName>style.visibility</p:attrName>
                                        </p:attrNameLst>
                                      </p:cBhvr>
                                      <p:to>
                                        <p:strVal val="visible"/>
                                      </p:to>
                                    </p:set>
                                    <p:anim to="" calcmode="lin" valueType="num">
                                      <p:cBhvr>
                                        <p:cTn id="7" dur="1" fill="hold"/>
                                        <p:tgtEl>
                                          <p:spTgt spid="16386"/>
                                        </p:tgtEl>
                                        <p:attrNameLst>
                                          <p:attrName/>
                                        </p:attrNameLst>
                                      </p:cBhvr>
                                    </p:anim>
                                  </p:childTnLst>
                                </p:cTn>
                              </p:par>
                            </p:childTnLst>
                          </p:cTn>
                        </p:par>
                        <p:par>
                          <p:cTn id="8" fill="hold">
                            <p:stCondLst>
                              <p:cond delay="0"/>
                            </p:stCondLst>
                            <p:childTnLst>
                              <p:par>
                                <p:cTn id="9" presetID="24" presetClass="entr" presetSubtype="0" fill="hold" grpId="1" nodeType="afterEffect">
                                  <p:stCondLst>
                                    <p:cond delay="0"/>
                                  </p:stCondLst>
                                  <p:childTnLst>
                                    <p:set>
                                      <p:cBhvr>
                                        <p:cTn id="10" dur="1" fill="hold">
                                          <p:stCondLst>
                                            <p:cond delay="0"/>
                                          </p:stCondLst>
                                        </p:cTn>
                                        <p:tgtEl>
                                          <p:spTgt spid="16386"/>
                                        </p:tgtEl>
                                        <p:attrNameLst>
                                          <p:attrName>style.visibility</p:attrName>
                                        </p:attrNameLst>
                                      </p:cBhvr>
                                      <p:to>
                                        <p:strVal val="visible"/>
                                      </p:to>
                                    </p:set>
                                    <p:anim to="" calcmode="lin" valueType="num">
                                      <p:cBhvr>
                                        <p:cTn id="11" dur="1" fill="hold"/>
                                        <p:tgtEl>
                                          <p:spTgt spid="1638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6"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395288" y="1125538"/>
            <a:ext cx="8208962" cy="4535487"/>
          </a:xfrm>
          <a:prstGeom prst="rect">
            <a:avLst/>
          </a:prstGeom>
          <a:noFill/>
          <a:ln w="9525">
            <a:noFill/>
            <a:miter lim="800000"/>
            <a:headEnd/>
            <a:tailEnd/>
          </a:ln>
          <a:effectLst/>
        </p:spPr>
        <p:txBody>
          <a:bodyPr>
            <a:spAutoFit/>
          </a:bodyPr>
          <a:lstStyle/>
          <a:p>
            <a:pPr marL="457200" indent="-457200"/>
            <a:r>
              <a:rPr lang="ar-SA" sz="2800" b="1">
                <a:solidFill>
                  <a:srgbClr val="FF3300"/>
                </a:solidFill>
              </a:rPr>
              <a:t>ملاحظات حول أتمتة المكاتب ومستقبلها : </a:t>
            </a:r>
          </a:p>
          <a:p>
            <a:pPr marL="457200" indent="-457200"/>
            <a:r>
              <a:rPr lang="ar-SA" sz="2400" b="1"/>
              <a:t>1- إن أتمتة المكاتب توفر نظاماً جيداً لإدارة الملفات بما في ذلك نشاطات المكتب بحيث يتم التخلص من الجهد البشري وتقليله . </a:t>
            </a:r>
          </a:p>
          <a:p>
            <a:pPr marL="457200" indent="-457200"/>
            <a:r>
              <a:rPr lang="ar-SA" sz="2400" b="1"/>
              <a:t>2- على المدراء التعامل مع التقنيات الحديثة ونظم التعامل معها لرفع كفاءتهم وتزويدهم بالمعرفة مما يجعله قادرين على اتخاذ القرار المناسب . </a:t>
            </a:r>
          </a:p>
          <a:p>
            <a:pPr marL="457200" indent="-457200"/>
            <a:r>
              <a:rPr lang="ar-SA" sz="2400" b="1"/>
              <a:t>3- إن أتمتة المكاتب يمكن استخدامها من أجل الحصول على سيطرة مركزة للمعلومات والتي تؤدي إلى التطور. </a:t>
            </a:r>
          </a:p>
          <a:p>
            <a:pPr marL="457200" indent="-457200"/>
            <a:r>
              <a:rPr lang="ar-SA" sz="2400" b="1"/>
              <a:t>4- تتطلب أتمتة المكاتب استثمارات ضخمة لكنها تغطي عوائد ضمن مدى قصير . </a:t>
            </a:r>
          </a:p>
          <a:p>
            <a:pPr marL="457200" indent="-457200"/>
            <a:r>
              <a:rPr lang="ar-SA" sz="2400" b="1"/>
              <a:t>5- تأخذ أتمتة المكاتب بالتفكير الإبداعي للأفراد مما يخلق موظفين متخصصين مبدعين . </a:t>
            </a:r>
          </a:p>
          <a:p>
            <a:pPr marL="457200" indent="-457200"/>
            <a:r>
              <a:rPr lang="ar-SA" sz="2400" b="1"/>
              <a:t>6- يجب أن يتم تشجيع المبادرة وكذلك يجب التركيز على التنظيم فهو أمر مهم وكذلك الموازنة بين الدقة والفعالية مهمة أيضاً .</a:t>
            </a:r>
            <a:endParaRPr lang="en-US" sz="24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17410"/>
                                        </p:tgtEl>
                                        <p:attrNameLst>
                                          <p:attrName>style.visibility</p:attrName>
                                        </p:attrNameLst>
                                      </p:cBhvr>
                                      <p:to>
                                        <p:strVal val="visible"/>
                                      </p:to>
                                    </p:set>
                                    <p:anim to="" calcmode="lin" valueType="num">
                                      <p:cBhvr>
                                        <p:cTn id="7" dur="1" fill="hold"/>
                                        <p:tgtEl>
                                          <p:spTgt spid="17410"/>
                                        </p:tgtEl>
                                        <p:attrNameLst>
                                          <p:attrName/>
                                        </p:attrNameLst>
                                      </p:cBhvr>
                                    </p:anim>
                                  </p:childTnLst>
                                </p:cTn>
                              </p:par>
                            </p:childTnLst>
                          </p:cTn>
                        </p:par>
                        <p:par>
                          <p:cTn id="8" fill="hold">
                            <p:stCondLst>
                              <p:cond delay="0"/>
                            </p:stCondLst>
                            <p:childTnLst>
                              <p:par>
                                <p:cTn id="9" presetID="24" presetClass="entr" presetSubtype="0" fill="hold" grpId="1" nodeType="afterEffect">
                                  <p:stCondLst>
                                    <p:cond delay="0"/>
                                  </p:stCondLst>
                                  <p:childTnLst>
                                    <p:set>
                                      <p:cBhvr>
                                        <p:cTn id="10" dur="1" fill="hold">
                                          <p:stCondLst>
                                            <p:cond delay="0"/>
                                          </p:stCondLst>
                                        </p:cTn>
                                        <p:tgtEl>
                                          <p:spTgt spid="17410"/>
                                        </p:tgtEl>
                                        <p:attrNameLst>
                                          <p:attrName>style.visibility</p:attrName>
                                        </p:attrNameLst>
                                      </p:cBhvr>
                                      <p:to>
                                        <p:strVal val="visible"/>
                                      </p:to>
                                    </p:set>
                                    <p:anim to="" calcmode="lin" valueType="num">
                                      <p:cBhvr>
                                        <p:cTn id="11" dur="1" fill="hold"/>
                                        <p:tgtEl>
                                          <p:spTgt spid="1741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0"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395288" y="868363"/>
            <a:ext cx="8208962" cy="5153025"/>
          </a:xfrm>
          <a:prstGeom prst="rect">
            <a:avLst/>
          </a:prstGeom>
          <a:noFill/>
          <a:ln w="9525">
            <a:noFill/>
            <a:miter lim="800000"/>
            <a:headEnd/>
            <a:tailEnd/>
          </a:ln>
          <a:effectLst/>
        </p:spPr>
        <p:txBody>
          <a:bodyPr>
            <a:spAutoFit/>
          </a:bodyPr>
          <a:lstStyle/>
          <a:p>
            <a:pPr marL="457200" indent="-457200"/>
            <a:r>
              <a:rPr lang="ar-SA" sz="2400" b="1">
                <a:solidFill>
                  <a:srgbClr val="FF3300"/>
                </a:solidFill>
              </a:rPr>
              <a:t>التنظيم وتكوين الوظائف : </a:t>
            </a:r>
          </a:p>
          <a:p>
            <a:pPr marL="457200" indent="-457200"/>
            <a:r>
              <a:rPr lang="ar-SA" b="1"/>
              <a:t>التنظيم هو إخضاع العمل للتقسيم المنطقي وتوزيع الأنشطة طبقاً للتخصص لتمكين الأفراد من إنجاز الأهداف في يسر وسهولة . وتوضيح للعلاقات التنظيمية بين مختلف الأنشطة وكيفية الاتصال بينها حتى تعمل معاً في انسجام وتوافق . </a:t>
            </a:r>
          </a:p>
          <a:p>
            <a:pPr marL="457200" indent="-457200"/>
            <a:endParaRPr lang="ar-SA" b="1"/>
          </a:p>
          <a:p>
            <a:pPr marL="457200" indent="-457200"/>
            <a:r>
              <a:rPr lang="ar-SA" sz="2400" b="1">
                <a:solidFill>
                  <a:srgbClr val="FF3300"/>
                </a:solidFill>
              </a:rPr>
              <a:t>التوجيه</a:t>
            </a:r>
            <a:r>
              <a:rPr lang="ar-SA" b="1"/>
              <a:t> :</a:t>
            </a:r>
          </a:p>
          <a:p>
            <a:pPr marL="457200" indent="-457200"/>
            <a:r>
              <a:rPr lang="ar-SA" b="1"/>
              <a:t>ونعني بالتوجيه الإرشاد والإشراف الذي يقوم به المدير على مرؤوسيه وأتباعه لكي يؤدوا العمل بكفاءة ويحفزهم على الاستمرار في العمل بثقة وحرص . </a:t>
            </a:r>
          </a:p>
          <a:p>
            <a:pPr marL="457200" indent="-457200"/>
            <a:endParaRPr lang="ar-SA" sz="2800" b="1">
              <a:solidFill>
                <a:srgbClr val="FF3300"/>
              </a:solidFill>
            </a:endParaRPr>
          </a:p>
          <a:p>
            <a:pPr marL="457200" indent="-457200"/>
            <a:r>
              <a:rPr lang="ar-SA" sz="2400" b="1">
                <a:solidFill>
                  <a:srgbClr val="FF3300"/>
                </a:solidFill>
              </a:rPr>
              <a:t>التنسيق</a:t>
            </a:r>
            <a:r>
              <a:rPr lang="ar-SA" b="1"/>
              <a:t> : </a:t>
            </a:r>
          </a:p>
          <a:p>
            <a:pPr marL="457200" indent="-457200"/>
            <a:r>
              <a:rPr lang="ar-SA" b="1"/>
              <a:t>يعتبر من أهم مكونات العملية الإدارية وهو الأساس في ممارسة المدير لهذه العملية حيث يحقق التنسيق الوفاق بين المجهودات الفردية داخل المنشأة . </a:t>
            </a:r>
          </a:p>
          <a:p>
            <a:pPr marL="457200" indent="-457200"/>
            <a:endParaRPr lang="ar-SA" sz="2800" b="1">
              <a:solidFill>
                <a:srgbClr val="FF3300"/>
              </a:solidFill>
            </a:endParaRPr>
          </a:p>
          <a:p>
            <a:pPr marL="457200" indent="-457200"/>
            <a:r>
              <a:rPr lang="ar-SA" sz="2400" b="1">
                <a:solidFill>
                  <a:srgbClr val="FF3300"/>
                </a:solidFill>
              </a:rPr>
              <a:t>الرقابة</a:t>
            </a:r>
            <a:r>
              <a:rPr lang="ar-SA" b="1"/>
              <a:t> : </a:t>
            </a:r>
          </a:p>
          <a:p>
            <a:pPr marL="457200" indent="-457200"/>
            <a:r>
              <a:rPr lang="ar-SA" b="1"/>
              <a:t>الرقابة تقيس نتائج الأعمال وتقارن بين ما أنجز من أعمال بتلك الأهداف المحددة مسبقاً ثم هي التي تضع الإجراء التصحيحي الملائم في حالة وجود الأخطاء .</a:t>
            </a:r>
            <a:r>
              <a:rPr lang="ar-SA"/>
              <a:t> </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18434"/>
                                        </p:tgtEl>
                                        <p:attrNameLst>
                                          <p:attrName>style.visibility</p:attrName>
                                        </p:attrNameLst>
                                      </p:cBhvr>
                                      <p:to>
                                        <p:strVal val="visible"/>
                                      </p:to>
                                    </p:set>
                                    <p:anim to="" calcmode="lin" valueType="num">
                                      <p:cBhvr>
                                        <p:cTn id="7" dur="1" fill="hold"/>
                                        <p:tgtEl>
                                          <p:spTgt spid="18434"/>
                                        </p:tgtEl>
                                        <p:attrNameLst>
                                          <p:attrName/>
                                        </p:attrNameLst>
                                      </p:cBhvr>
                                    </p:anim>
                                  </p:childTnLst>
                                </p:cTn>
                              </p:par>
                            </p:childTnLst>
                          </p:cTn>
                        </p:par>
                        <p:par>
                          <p:cTn id="8" fill="hold">
                            <p:stCondLst>
                              <p:cond delay="0"/>
                            </p:stCondLst>
                            <p:childTnLst>
                              <p:par>
                                <p:cTn id="9" presetID="24" presetClass="entr" presetSubtype="0" fill="hold" grpId="1" nodeType="afterEffect">
                                  <p:stCondLst>
                                    <p:cond delay="0"/>
                                  </p:stCondLst>
                                  <p:childTnLst>
                                    <p:set>
                                      <p:cBhvr>
                                        <p:cTn id="10" dur="1" fill="hold">
                                          <p:stCondLst>
                                            <p:cond delay="0"/>
                                          </p:stCondLst>
                                        </p:cTn>
                                        <p:tgtEl>
                                          <p:spTgt spid="18434"/>
                                        </p:tgtEl>
                                        <p:attrNameLst>
                                          <p:attrName>style.visibility</p:attrName>
                                        </p:attrNameLst>
                                      </p:cBhvr>
                                      <p:to>
                                        <p:strVal val="visible"/>
                                      </p:to>
                                    </p:set>
                                    <p:anim to="" calcmode="lin" valueType="num">
                                      <p:cBhvr>
                                        <p:cTn id="11" dur="1" fill="hold"/>
                                        <p:tgtEl>
                                          <p:spTgt spid="1843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4"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395288" y="868363"/>
            <a:ext cx="8208962" cy="5297487"/>
          </a:xfrm>
          <a:prstGeom prst="rect">
            <a:avLst/>
          </a:prstGeom>
          <a:noFill/>
          <a:ln w="9525">
            <a:noFill/>
            <a:miter lim="800000"/>
            <a:headEnd/>
            <a:tailEnd/>
          </a:ln>
          <a:effectLst/>
        </p:spPr>
        <p:txBody>
          <a:bodyPr>
            <a:spAutoFit/>
          </a:bodyPr>
          <a:lstStyle/>
          <a:p>
            <a:pPr marL="457200" indent="-457200"/>
            <a:r>
              <a:rPr lang="ar-SA" sz="2800" b="1">
                <a:solidFill>
                  <a:srgbClr val="FF3300"/>
                </a:solidFill>
              </a:rPr>
              <a:t>ملاحقة التقدم التكنولوجي : </a:t>
            </a:r>
          </a:p>
          <a:p>
            <a:pPr marL="457200" indent="-457200" algn="just"/>
            <a:r>
              <a:rPr lang="ar-SA" sz="2400" b="1"/>
              <a:t>نظراً لتميز العصر الحديث بالتطور السريع في مختلف الأساليب والوسائل التي تستخدمها المنشآت المختلفة فمن واجب الإدارة السعي إلى الاستفادة من كل جديد يظهر في نوعية العمل الذي تمارسه . </a:t>
            </a:r>
          </a:p>
          <a:p>
            <a:pPr marL="457200" indent="-457200"/>
            <a:endParaRPr lang="ar-SA" sz="2400" b="1"/>
          </a:p>
          <a:p>
            <a:pPr marL="457200" indent="-457200"/>
            <a:endParaRPr lang="ar-SA" b="1"/>
          </a:p>
          <a:p>
            <a:pPr marL="457200" indent="-457200" algn="ctr"/>
            <a:r>
              <a:rPr lang="ar-SA" sz="3200" b="1">
                <a:solidFill>
                  <a:srgbClr val="FF3300"/>
                </a:solidFill>
              </a:rPr>
              <a:t>مبادئ حفظ الملفات </a:t>
            </a:r>
            <a:endParaRPr lang="en-US" sz="3200" b="1">
              <a:solidFill>
                <a:srgbClr val="FF3300"/>
              </a:solidFill>
            </a:endParaRPr>
          </a:p>
          <a:p>
            <a:pPr marL="457200" indent="-457200"/>
            <a:endParaRPr lang="en-US" sz="2400" b="1">
              <a:solidFill>
                <a:srgbClr val="FF3300"/>
              </a:solidFill>
            </a:endParaRPr>
          </a:p>
          <a:p>
            <a:pPr marL="457200" indent="-457200"/>
            <a:r>
              <a:rPr lang="ar-SA" sz="2400" b="1">
                <a:solidFill>
                  <a:srgbClr val="FF3300"/>
                </a:solidFill>
              </a:rPr>
              <a:t>حفظ الأوراق تحت أوسع فئة ممكنة : </a:t>
            </a:r>
          </a:p>
          <a:p>
            <a:pPr marL="457200" indent="-457200" algn="just"/>
            <a:r>
              <a:rPr lang="ar-SA" sz="2400" b="1"/>
              <a:t>الملفات السميكة أسهل في المعالجة من الملفات الرفيعة ، فبدلاً من فتح العديد من الملفات التي يضم كل منها أوراقاً ، أجمع كل الأوراق المتشابهة تحت فئة عامة ثم أفتح لها ملفاً . لاحظ أن ملفات العمل التي تمت مناقشتها - سواء أكانت إدارية أم للعمل اليومي – هي ملفات موضوعية كلها تحمل معلومات متعلقة بالموضوع نفسه .</a:t>
            </a:r>
            <a:r>
              <a:rPr lang="ar-SA" sz="2400"/>
              <a:t> </a:t>
            </a: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19458"/>
                                        </p:tgtEl>
                                        <p:attrNameLst>
                                          <p:attrName>style.visibility</p:attrName>
                                        </p:attrNameLst>
                                      </p:cBhvr>
                                      <p:to>
                                        <p:strVal val="visible"/>
                                      </p:to>
                                    </p:set>
                                    <p:anim to="" calcmode="lin" valueType="num">
                                      <p:cBhvr>
                                        <p:cTn id="7" dur="1" fill="hold"/>
                                        <p:tgtEl>
                                          <p:spTgt spid="19458"/>
                                        </p:tgtEl>
                                        <p:attrNameLst>
                                          <p:attrName/>
                                        </p:attrNameLst>
                                      </p:cBhvr>
                                    </p:anim>
                                  </p:childTnLst>
                                </p:cTn>
                              </p:par>
                            </p:childTnLst>
                          </p:cTn>
                        </p:par>
                        <p:par>
                          <p:cTn id="8" fill="hold">
                            <p:stCondLst>
                              <p:cond delay="0"/>
                            </p:stCondLst>
                            <p:childTnLst>
                              <p:par>
                                <p:cTn id="9" presetID="24" presetClass="entr" presetSubtype="0" fill="hold" grpId="1" nodeType="afterEffect">
                                  <p:stCondLst>
                                    <p:cond delay="0"/>
                                  </p:stCondLst>
                                  <p:childTnLst>
                                    <p:set>
                                      <p:cBhvr>
                                        <p:cTn id="10" dur="1" fill="hold">
                                          <p:stCondLst>
                                            <p:cond delay="0"/>
                                          </p:stCondLst>
                                        </p:cTn>
                                        <p:tgtEl>
                                          <p:spTgt spid="19458"/>
                                        </p:tgtEl>
                                        <p:attrNameLst>
                                          <p:attrName>style.visibility</p:attrName>
                                        </p:attrNameLst>
                                      </p:cBhvr>
                                      <p:to>
                                        <p:strVal val="visible"/>
                                      </p:to>
                                    </p:set>
                                    <p:anim to="" calcmode="lin" valueType="num">
                                      <p:cBhvr>
                                        <p:cTn id="11" dur="1" fill="hold"/>
                                        <p:tgtEl>
                                          <p:spTgt spid="1945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8"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نبذة تاريخية مختصرة عن أتمتة المكاتب:</a:t>
            </a:r>
            <a:endParaRPr lang="ar-SA" dirty="0"/>
          </a:p>
        </p:txBody>
      </p:sp>
      <p:sp>
        <p:nvSpPr>
          <p:cNvPr id="3" name="عنصر نائب للمحتوى 2"/>
          <p:cNvSpPr>
            <a:spLocks noGrp="1"/>
          </p:cNvSpPr>
          <p:nvPr>
            <p:ph idx="1"/>
          </p:nvPr>
        </p:nvSpPr>
        <p:spPr/>
        <p:txBody>
          <a:bodyPr>
            <a:noAutofit/>
          </a:bodyPr>
          <a:lstStyle/>
          <a:p>
            <a:pPr algn="just"/>
            <a:r>
              <a:rPr lang="ar-SA" sz="3200" dirty="0" smtClean="0"/>
              <a:t>قبل التطرق إلى بعض المفاهيم التي تتعلق بتقنية المعلومات وإلى بعض استخداماتها المتطورة المستخدمة في مجالات الحياة المختلفة في الوقت الحاضر . ونظراً لاعتماد الإدارة الحديثة حالياً في التقنية المتطورة التي تساعدها على إنجاز أعمالها وتحقيق أهدافها بشكل سريع ودقيق وبأقل الكلف لذا نجد من الضروري إلى التطرق إلى مفهوم نسمعه ونقرأه بكثرة هذه الأيام وهو أتمتة المكاتب الذي يعتمد كثيرا على أحدث التقنيات المتوفرة حالياً سواءً كان في مجال الأجهزة أو البرمجيات. .</a:t>
            </a:r>
            <a:br>
              <a:rPr lang="ar-SA" sz="3200" dirty="0" smtClean="0"/>
            </a:br>
            <a:r>
              <a:rPr lang="ar-SA" sz="3200" dirty="0" smtClean="0"/>
              <a:t/>
            </a:r>
            <a:br>
              <a:rPr lang="ar-SA" sz="3200" dirty="0" smtClean="0"/>
            </a:br>
            <a:endParaRPr lang="ar-SA"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4429124" y="1000108"/>
            <a:ext cx="4140200" cy="584775"/>
          </a:xfrm>
          <a:prstGeom prst="rect">
            <a:avLst/>
          </a:prstGeom>
          <a:noFill/>
          <a:ln w="9525">
            <a:noFill/>
            <a:miter lim="800000"/>
            <a:headEnd/>
            <a:tailEnd/>
          </a:ln>
          <a:effectLst/>
        </p:spPr>
        <p:txBody>
          <a:bodyPr wrap="square">
            <a:spAutoFit/>
          </a:bodyPr>
          <a:lstStyle/>
          <a:p>
            <a:pPr algn="ctr">
              <a:spcBef>
                <a:spcPct val="50000"/>
              </a:spcBef>
            </a:pPr>
            <a:r>
              <a:rPr lang="ar-SA" sz="3200" b="1" dirty="0">
                <a:solidFill>
                  <a:schemeClr val="accent2"/>
                </a:solidFill>
              </a:rPr>
              <a:t>(2) مقدمة تاريخية : </a:t>
            </a:r>
            <a:endParaRPr lang="en-US" sz="3200" b="1" dirty="0">
              <a:solidFill>
                <a:schemeClr val="accent2"/>
              </a:solidFill>
            </a:endParaRPr>
          </a:p>
        </p:txBody>
      </p:sp>
      <p:sp>
        <p:nvSpPr>
          <p:cNvPr id="3077" name="Text Box 5"/>
          <p:cNvSpPr txBox="1">
            <a:spLocks noChangeArrowheads="1"/>
          </p:cNvSpPr>
          <p:nvPr/>
        </p:nvSpPr>
        <p:spPr bwMode="auto">
          <a:xfrm>
            <a:off x="468313" y="1500173"/>
            <a:ext cx="8208962" cy="1631216"/>
          </a:xfrm>
          <a:prstGeom prst="rect">
            <a:avLst/>
          </a:prstGeom>
          <a:noFill/>
          <a:ln w="9525">
            <a:noFill/>
            <a:miter lim="800000"/>
            <a:headEnd/>
            <a:tailEnd/>
          </a:ln>
          <a:effectLst/>
        </p:spPr>
        <p:txBody>
          <a:bodyPr wrap="square">
            <a:spAutoFit/>
          </a:bodyPr>
          <a:lstStyle/>
          <a:p>
            <a:pPr algn="just"/>
            <a:endParaRPr lang="ar-SA" sz="2000" b="1" dirty="0" smtClean="0"/>
          </a:p>
          <a:p>
            <a:pPr algn="just"/>
            <a:endParaRPr lang="ar-SA" sz="2000" b="1" dirty="0" smtClean="0"/>
          </a:p>
          <a:p>
            <a:pPr algn="just"/>
            <a:r>
              <a:rPr lang="ar-SA" sz="2000" b="1" dirty="0" smtClean="0"/>
              <a:t>وجدت </a:t>
            </a:r>
            <a:r>
              <a:rPr lang="ar-SA" sz="2000" b="1" dirty="0"/>
              <a:t>المكاتب منذ منتصف القرن الماضي، وأصبحت مصدراً هاماً للتوظيف، ولكن المعالجة اليدوية أثبتت أنها غير </a:t>
            </a:r>
            <a:r>
              <a:rPr lang="ar-SA" sz="2000" b="1" dirty="0" err="1"/>
              <a:t>كفوءة</a:t>
            </a:r>
            <a:r>
              <a:rPr lang="ar-SA" sz="2000" b="1" dirty="0"/>
              <a:t> مع تضخم العمل وعليه تم تطوير الماكينات لغرض الاستفادة منها لتحسين الأداء وزيادة السرعة واعتمادها .</a:t>
            </a:r>
            <a:endParaRPr lang="en-US" sz="2000" b="1" dirty="0"/>
          </a:p>
        </p:txBody>
      </p:sp>
      <p:sp>
        <p:nvSpPr>
          <p:cNvPr id="3079" name="Text Box 7"/>
          <p:cNvSpPr txBox="1">
            <a:spLocks noChangeArrowheads="1"/>
          </p:cNvSpPr>
          <p:nvPr/>
        </p:nvSpPr>
        <p:spPr bwMode="auto">
          <a:xfrm>
            <a:off x="468313" y="3286124"/>
            <a:ext cx="8208962" cy="2369880"/>
          </a:xfrm>
          <a:prstGeom prst="rect">
            <a:avLst/>
          </a:prstGeom>
          <a:noFill/>
          <a:ln w="9525">
            <a:noFill/>
            <a:miter lim="800000"/>
            <a:headEnd/>
            <a:tailEnd/>
          </a:ln>
          <a:effectLst/>
        </p:spPr>
        <p:txBody>
          <a:bodyPr wrap="square">
            <a:spAutoFit/>
          </a:bodyPr>
          <a:lstStyle/>
          <a:p>
            <a:pPr marL="342900" indent="-342900"/>
            <a:r>
              <a:rPr lang="ar-SA" sz="2800" b="1" dirty="0">
                <a:solidFill>
                  <a:srgbClr val="FF3300"/>
                </a:solidFill>
              </a:rPr>
              <a:t>استخدام الحاسوب في المكتب : </a:t>
            </a:r>
          </a:p>
          <a:p>
            <a:pPr marL="342900" indent="-342900" algn="just"/>
            <a:r>
              <a:rPr lang="ar-SA" sz="2000" b="1" dirty="0"/>
              <a:t>1- تقنية الحاسوب . </a:t>
            </a:r>
          </a:p>
          <a:p>
            <a:pPr marL="342900" indent="-342900" algn="just"/>
            <a:r>
              <a:rPr lang="ar-SA" sz="2000" b="1" dirty="0"/>
              <a:t>2- لتفاعل بين الماكينة والمستخدم . </a:t>
            </a:r>
          </a:p>
          <a:p>
            <a:pPr marL="342900" indent="-342900" algn="just"/>
            <a:r>
              <a:rPr lang="ar-SA" sz="2000" b="1" dirty="0"/>
              <a:t>3- تطوير التعليم والتدريب على الأنظمة لمساعدة المستخدم على الاستخدام الأفضل للتقنية. </a:t>
            </a:r>
          </a:p>
          <a:p>
            <a:pPr marL="342900" indent="-342900" algn="just"/>
            <a:r>
              <a:rPr lang="ar-SA" sz="2000" b="1" dirty="0"/>
              <a:t>4- التأثير التنظيمي لأتمتة المكاتب في زيادة الربح والبقاء في الخدمة لفترات طويلة . </a:t>
            </a:r>
          </a:p>
          <a:p>
            <a:pPr marL="342900" indent="-342900" algn="just"/>
            <a:r>
              <a:rPr lang="ar-SA" sz="2000" b="1" dirty="0"/>
              <a:t>5- المحللون الذين يهتمون بتطوير الطرق التي تساعد في التحليل والتصنيف وتقييم نظم المكاتب الجديدة .</a:t>
            </a:r>
            <a:r>
              <a:rPr lang="ar-SA" sz="2000" dirty="0"/>
              <a:t> </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3076"/>
                                        </p:tgtEl>
                                        <p:attrNameLst>
                                          <p:attrName>style.visibility</p:attrName>
                                        </p:attrNameLst>
                                      </p:cBhvr>
                                      <p:to>
                                        <p:strVal val="visible"/>
                                      </p:to>
                                    </p:set>
                                    <p:anim to="" calcmode="lin" valueType="num">
                                      <p:cBhvr>
                                        <p:cTn id="7" dur="1" fill="hold"/>
                                        <p:tgtEl>
                                          <p:spTgt spid="3076"/>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3077"/>
                                        </p:tgtEl>
                                        <p:attrNameLst>
                                          <p:attrName>style.visibility</p:attrName>
                                        </p:attrNameLst>
                                      </p:cBhvr>
                                      <p:to>
                                        <p:strVal val="visible"/>
                                      </p:to>
                                    </p:set>
                                    <p:anim to="" calcmode="lin" valueType="num">
                                      <p:cBhvr>
                                        <p:cTn id="11" dur="1" fill="hold"/>
                                        <p:tgtEl>
                                          <p:spTgt spid="3077"/>
                                        </p:tgtEl>
                                        <p:attrNameLst>
                                          <p:attrName/>
                                        </p:attrNameLst>
                                      </p:cBhvr>
                                    </p:anim>
                                  </p:childTnLst>
                                </p:cTn>
                              </p:par>
                            </p:childTnLst>
                          </p:cTn>
                        </p:par>
                        <p:par>
                          <p:cTn id="12" fill="hold">
                            <p:stCondLst>
                              <p:cond delay="0"/>
                            </p:stCondLst>
                            <p:childTnLst>
                              <p:par>
                                <p:cTn id="13" presetID="24" presetClass="entr" presetSubtype="0" fill="hold" grpId="1" nodeType="afterEffect">
                                  <p:stCondLst>
                                    <p:cond delay="0"/>
                                  </p:stCondLst>
                                  <p:childTnLst>
                                    <p:set>
                                      <p:cBhvr>
                                        <p:cTn id="14" dur="1" fill="hold">
                                          <p:stCondLst>
                                            <p:cond delay="0"/>
                                          </p:stCondLst>
                                        </p:cTn>
                                        <p:tgtEl>
                                          <p:spTgt spid="3077"/>
                                        </p:tgtEl>
                                        <p:attrNameLst>
                                          <p:attrName>style.visibility</p:attrName>
                                        </p:attrNameLst>
                                      </p:cBhvr>
                                      <p:to>
                                        <p:strVal val="visible"/>
                                      </p:to>
                                    </p:set>
                                    <p:anim to="" calcmode="lin" valueType="num">
                                      <p:cBhvr>
                                        <p:cTn id="15" dur="1" fill="hold"/>
                                        <p:tgtEl>
                                          <p:spTgt spid="3077"/>
                                        </p:tgtEl>
                                        <p:attrNameLst>
                                          <p:attrName/>
                                        </p:attrNameLst>
                                      </p:cBhvr>
                                    </p:anim>
                                  </p:childTnLst>
                                </p:cTn>
                              </p:par>
                            </p:childTnLst>
                          </p:cTn>
                        </p:par>
                        <p:par>
                          <p:cTn id="16" fill="hold">
                            <p:stCondLst>
                              <p:cond delay="0"/>
                            </p:stCondLst>
                            <p:childTnLst>
                              <p:par>
                                <p:cTn id="17" presetID="24" presetClass="entr" presetSubtype="0" fill="hold" grpId="0" nodeType="afterEffect">
                                  <p:stCondLst>
                                    <p:cond delay="0"/>
                                  </p:stCondLst>
                                  <p:childTnLst>
                                    <p:set>
                                      <p:cBhvr>
                                        <p:cTn id="18" dur="1" fill="hold">
                                          <p:stCondLst>
                                            <p:cond delay="0"/>
                                          </p:stCondLst>
                                        </p:cTn>
                                        <p:tgtEl>
                                          <p:spTgt spid="3079"/>
                                        </p:tgtEl>
                                        <p:attrNameLst>
                                          <p:attrName>style.visibility</p:attrName>
                                        </p:attrNameLst>
                                      </p:cBhvr>
                                      <p:to>
                                        <p:strVal val="visible"/>
                                      </p:to>
                                    </p:set>
                                    <p:anim to="" calcmode="lin" valueType="num">
                                      <p:cBhvr>
                                        <p:cTn id="19" dur="1" fill="hold"/>
                                        <p:tgtEl>
                                          <p:spTgt spid="3079"/>
                                        </p:tgtEl>
                                        <p:attrNameLst>
                                          <p:attrName/>
                                        </p:attrNameLst>
                                      </p:cBhvr>
                                    </p:anim>
                                  </p:childTnLst>
                                </p:cTn>
                              </p:par>
                            </p:childTnLst>
                          </p:cTn>
                        </p:par>
                        <p:par>
                          <p:cTn id="20" fill="hold">
                            <p:stCondLst>
                              <p:cond delay="0"/>
                            </p:stCondLst>
                            <p:childTnLst>
                              <p:par>
                                <p:cTn id="21" presetID="24" presetClass="entr" presetSubtype="0" fill="hold" grpId="1" nodeType="afterEffect">
                                  <p:stCondLst>
                                    <p:cond delay="0"/>
                                  </p:stCondLst>
                                  <p:childTnLst>
                                    <p:set>
                                      <p:cBhvr>
                                        <p:cTn id="22" dur="1" fill="hold">
                                          <p:stCondLst>
                                            <p:cond delay="0"/>
                                          </p:stCondLst>
                                        </p:cTn>
                                        <p:tgtEl>
                                          <p:spTgt spid="3079"/>
                                        </p:tgtEl>
                                        <p:attrNameLst>
                                          <p:attrName>style.visibility</p:attrName>
                                        </p:attrNameLst>
                                      </p:cBhvr>
                                      <p:to>
                                        <p:strVal val="visible"/>
                                      </p:to>
                                    </p:set>
                                    <p:anim to="" calcmode="lin" valueType="num">
                                      <p:cBhvr>
                                        <p:cTn id="23" dur="1" fill="hold"/>
                                        <p:tgtEl>
                                          <p:spTgt spid="307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P spid="3077" grpId="0"/>
      <p:bldP spid="3077" grpId="1"/>
      <p:bldP spid="3079" grpId="0"/>
      <p:bldP spid="3079"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نبذة مختصرة تاريخية عن أتمتة المكاتب:</a:t>
            </a:r>
            <a:endParaRPr lang="ar-SA" dirty="0"/>
          </a:p>
        </p:txBody>
      </p:sp>
      <p:sp>
        <p:nvSpPr>
          <p:cNvPr id="3" name="عنصر نائب للمحتوى 2"/>
          <p:cNvSpPr>
            <a:spLocks noGrp="1"/>
          </p:cNvSpPr>
          <p:nvPr>
            <p:ph idx="1"/>
          </p:nvPr>
        </p:nvSpPr>
        <p:spPr/>
        <p:txBody>
          <a:bodyPr>
            <a:noAutofit/>
          </a:bodyPr>
          <a:lstStyle/>
          <a:p>
            <a:pPr algn="just"/>
            <a:r>
              <a:rPr lang="ar-SA" sz="3200" dirty="0" smtClean="0"/>
              <a:t>ويعود أصل أتمتة المكاتب إلى سنة 1960 عندما ابتكرت شركة </a:t>
            </a:r>
            <a:r>
              <a:rPr lang="en-US" sz="3200" dirty="0" smtClean="0"/>
              <a:t>IBM </a:t>
            </a:r>
            <a:r>
              <a:rPr lang="ar-SA" sz="3200" dirty="0" smtClean="0"/>
              <a:t> مصطلح معالج الكلمات على فعاليات طابعاتها الكهربائية وكان سبب إطلاق هذا المصطلح هو لفت نظر الإدارة في المكاتب إلى إنتاج هذه الطابعات عند ربطها مع الحاسوب واستخدام معالج الكلمات (</a:t>
            </a:r>
            <a:r>
              <a:rPr lang="en-US" sz="3200" dirty="0" smtClean="0"/>
              <a:t>Word Processing) </a:t>
            </a:r>
            <a:r>
              <a:rPr lang="ar-SA" sz="3200" dirty="0" smtClean="0"/>
              <a:t>وأن أول برهان على أهمية ما طرحته هذه الشركة ظهر سنة 1964 عندما أنتجت هذه الشركة جهاز طرحته في الأسواق أطلق عليه اسم </a:t>
            </a:r>
            <a:r>
              <a:rPr lang="en-US" sz="3200" dirty="0" smtClean="0"/>
              <a:t>MT/ST ( </a:t>
            </a:r>
            <a:r>
              <a:rPr lang="ar-SA" sz="3200" dirty="0" smtClean="0"/>
              <a:t>الشريط الممغنط / وجهاز الطابعة المختار) .</a:t>
            </a:r>
            <a:br>
              <a:rPr lang="ar-SA" sz="3200" dirty="0" smtClean="0"/>
            </a:br>
            <a:endParaRPr lang="ar-SA" sz="3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نبذة مختصرة تاريخية عن أتمتة المكاتب:</a:t>
            </a:r>
            <a:endParaRPr lang="ar-SA" dirty="0"/>
          </a:p>
        </p:txBody>
      </p:sp>
      <p:sp>
        <p:nvSpPr>
          <p:cNvPr id="3" name="عنصر نائب للمحتوى 2"/>
          <p:cNvSpPr>
            <a:spLocks noGrp="1"/>
          </p:cNvSpPr>
          <p:nvPr>
            <p:ph idx="1"/>
          </p:nvPr>
        </p:nvSpPr>
        <p:spPr/>
        <p:txBody>
          <a:bodyPr>
            <a:noAutofit/>
          </a:bodyPr>
          <a:lstStyle/>
          <a:p>
            <a:pPr algn="just"/>
            <a:r>
              <a:rPr lang="ar-SA" sz="3200" dirty="0" smtClean="0"/>
              <a:t>حيث كانت هذه الطابعة مع شريط ممغنط فعند كتابة أي رسالة باستخدام هذه الطابعة يتم خزن الكلمات على الشريط الممغنط حيث بالإمكان طباعة هذه الرسالة بعد استرجاعها من الشريط على الطابعة بعد أن انطبع اسم وعنوان الشخص المرسل إليه وعند النظر لهذه الرسالة نجدها مطبوعة بشكل جيد وواضح وبالتأكيد هذه العملية وفرت جهد كبير وخاصة عندما يتطلب إرسال نفس الرسالة إلى عدد كبير من المرسل إليهم .</a:t>
            </a:r>
            <a:br>
              <a:rPr lang="ar-SA" sz="3200" dirty="0" smtClean="0"/>
            </a:br>
            <a:endParaRPr lang="ar-SA" sz="3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نبذة مختصرة تاريخية عن أتمتة المكاتب:</a:t>
            </a:r>
            <a:endParaRPr lang="ar-SA" dirty="0"/>
          </a:p>
        </p:txBody>
      </p:sp>
      <p:sp>
        <p:nvSpPr>
          <p:cNvPr id="3" name="عنصر نائب للمحتوى 2"/>
          <p:cNvSpPr>
            <a:spLocks noGrp="1"/>
          </p:cNvSpPr>
          <p:nvPr>
            <p:ph idx="1"/>
          </p:nvPr>
        </p:nvSpPr>
        <p:spPr/>
        <p:txBody>
          <a:bodyPr>
            <a:normAutofit/>
          </a:bodyPr>
          <a:lstStyle/>
          <a:p>
            <a:pPr algn="just"/>
            <a:r>
              <a:rPr lang="ar-SA" sz="3200" dirty="0" smtClean="0"/>
              <a:t>وتوالى ظهور العديد من التقنيات التي تم استخدامها من قبل إدارة المكاتب وبدأ طموح الإدارة إلى الاستفادة من هذه التقنيات في تنظيم المكاتب وتقليل استخدام الورق إلى أقل ما يمكن وأطلق على هذا التطبيق بأتمتة المكاتب .</a:t>
            </a:r>
            <a:br>
              <a:rPr lang="ar-SA" sz="3200" dirty="0" smtClean="0"/>
            </a:br>
            <a:r>
              <a:rPr lang="ar-SA" sz="3200" dirty="0" smtClean="0"/>
              <a:t/>
            </a:r>
            <a:br>
              <a:rPr lang="ar-SA" sz="3200" dirty="0" smtClean="0"/>
            </a:br>
            <a:r>
              <a:rPr lang="ar-SA" sz="3200" dirty="0" smtClean="0"/>
              <a:t>وأتمتة المكاتب تحتوي على كل النظم الالكترونية الرسمية وغير الرسمية والتي تتعلق بالاتصالات للحصول على المعلومات من وإلى الأشخاص داخل وخارج المؤسسة</a:t>
            </a:r>
            <a:endParaRPr lang="ar-SA" sz="3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0066FF"/>
                </a:solidFill>
              </a:rPr>
              <a:t>كيف تطبق أتمتة المكاتب في المنظمات الإدارية :</a:t>
            </a:r>
            <a:endParaRPr lang="ar-SA" dirty="0">
              <a:solidFill>
                <a:srgbClr val="0066FF"/>
              </a:solidFill>
            </a:endParaRPr>
          </a:p>
        </p:txBody>
      </p:sp>
      <p:sp>
        <p:nvSpPr>
          <p:cNvPr id="3" name="عنصر نائب للمحتوى 2"/>
          <p:cNvSpPr>
            <a:spLocks noGrp="1"/>
          </p:cNvSpPr>
          <p:nvPr>
            <p:ph idx="1"/>
          </p:nvPr>
        </p:nvSpPr>
        <p:spPr/>
        <p:txBody>
          <a:bodyPr/>
          <a:lstStyle/>
          <a:p>
            <a:r>
              <a:rPr lang="ar-SA" sz="3200" dirty="0" smtClean="0"/>
              <a:t>لتطبيق أتمتة المكاتب نتبع الخطوات الأولية التالية:</a:t>
            </a:r>
          </a:p>
          <a:p>
            <a:pPr>
              <a:buNone/>
            </a:pPr>
            <a:r>
              <a:rPr lang="ar-SA" sz="3200" dirty="0" smtClean="0"/>
              <a:t/>
            </a:r>
            <a:br>
              <a:rPr lang="ar-SA" sz="3200" dirty="0" smtClean="0"/>
            </a:br>
            <a:r>
              <a:rPr lang="ar-SA" sz="3200" dirty="0" smtClean="0"/>
              <a:t>1. الدراسة الأولية :</a:t>
            </a:r>
            <a:br>
              <a:rPr lang="ar-SA" sz="3200" dirty="0" smtClean="0"/>
            </a:br>
            <a:r>
              <a:rPr lang="ar-SA" sz="3200" dirty="0" smtClean="0"/>
              <a:t>عند التفكير بإدخال تكنولوجيا جديدة للمكتب لغرض أتمتة يتطلب إعداد دراسة أولية لمعرفة واقع الحال داخل المكتب وعند الانتهاء من إعدادها الوصول إلى أحد القرارات التالية :</a:t>
            </a:r>
            <a:br>
              <a:rPr lang="ar-SA" sz="3200" dirty="0" smtClean="0"/>
            </a:br>
            <a:r>
              <a:rPr lang="ar-SA" sz="3200" dirty="0" smtClean="0"/>
              <a:t/>
            </a:r>
            <a:br>
              <a:rPr lang="ar-SA" sz="3200" dirty="0" smtClean="0"/>
            </a:br>
            <a:endParaRPr lang="ar-SA" sz="3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0066FF"/>
                </a:solidFill>
              </a:rPr>
              <a:t>كيف تطبق أتمتة المكاتب في المنظمات الإدارية :</a:t>
            </a:r>
            <a:endParaRPr lang="ar-SA" dirty="0">
              <a:solidFill>
                <a:srgbClr val="0066FF"/>
              </a:solidFill>
            </a:endParaRPr>
          </a:p>
        </p:txBody>
      </p:sp>
      <p:sp>
        <p:nvSpPr>
          <p:cNvPr id="3" name="عنصر نائب للمحتوى 2"/>
          <p:cNvSpPr>
            <a:spLocks noGrp="1"/>
          </p:cNvSpPr>
          <p:nvPr>
            <p:ph idx="1"/>
          </p:nvPr>
        </p:nvSpPr>
        <p:spPr/>
        <p:txBody>
          <a:bodyPr/>
          <a:lstStyle/>
          <a:p>
            <a:r>
              <a:rPr lang="ar-SA" sz="3200" dirty="0" smtClean="0"/>
              <a:t>أ‌- هل يحتاج المكتب إلى أتمتة ؟</a:t>
            </a:r>
            <a:br>
              <a:rPr lang="ar-SA" sz="3200" dirty="0" smtClean="0"/>
            </a:br>
            <a:r>
              <a:rPr lang="ar-SA" sz="3200" dirty="0" smtClean="0"/>
              <a:t/>
            </a:r>
            <a:br>
              <a:rPr lang="ar-SA" sz="3200" dirty="0" smtClean="0"/>
            </a:br>
            <a:r>
              <a:rPr lang="ar-SA" sz="3200" dirty="0" smtClean="0"/>
              <a:t>ب‌- وجود أتمتة سابقة ولكن تحتاج إلى تطوير ينسجم مع التكنولوجيا الحالية </a:t>
            </a:r>
            <a:br>
              <a:rPr lang="ar-SA" sz="3200" dirty="0" smtClean="0"/>
            </a:br>
            <a:r>
              <a:rPr lang="ar-SA" sz="3200" dirty="0" smtClean="0"/>
              <a:t/>
            </a:r>
            <a:br>
              <a:rPr lang="ar-SA" sz="3200" dirty="0" smtClean="0"/>
            </a:br>
            <a:r>
              <a:rPr lang="ar-SA" sz="3200" dirty="0" err="1" smtClean="0"/>
              <a:t>ج</a:t>
            </a:r>
            <a:r>
              <a:rPr lang="ar-SA" sz="3200" dirty="0" smtClean="0"/>
              <a:t> - عدم الحاجة إلى الأتمتة لأنها غير اقتصادية</a:t>
            </a:r>
          </a:p>
          <a:p>
            <a:endParaRPr lang="ar-SA"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0066FF"/>
                </a:solidFill>
              </a:rPr>
              <a:t>كيف تطبق أتمتة المكاتب في المنظمات الإدارية :</a:t>
            </a:r>
            <a:endParaRPr lang="ar-SA" dirty="0">
              <a:solidFill>
                <a:srgbClr val="0066FF"/>
              </a:solidFill>
            </a:endParaRPr>
          </a:p>
        </p:txBody>
      </p:sp>
      <p:sp>
        <p:nvSpPr>
          <p:cNvPr id="3" name="عنصر نائب للمحتوى 2"/>
          <p:cNvSpPr>
            <a:spLocks noGrp="1"/>
          </p:cNvSpPr>
          <p:nvPr>
            <p:ph idx="1"/>
          </p:nvPr>
        </p:nvSpPr>
        <p:spPr/>
        <p:txBody>
          <a:bodyPr>
            <a:noAutofit/>
          </a:bodyPr>
          <a:lstStyle/>
          <a:p>
            <a:r>
              <a:rPr lang="ar-SA" sz="3200" dirty="0" smtClean="0"/>
              <a:t>2. وضع الخطة الخاصة:</a:t>
            </a:r>
            <a:br>
              <a:rPr lang="ar-SA" sz="3200" dirty="0" smtClean="0"/>
            </a:br>
            <a:r>
              <a:rPr lang="ar-SA" sz="3200" dirty="0" smtClean="0"/>
              <a:t>عند اتخاذ احد القرارين (أ </a:t>
            </a:r>
            <a:r>
              <a:rPr lang="ar-SA" sz="3200" dirty="0" smtClean="0"/>
              <a:t>أ</a:t>
            </a:r>
            <a:r>
              <a:rPr lang="ar-SA" sz="3200" dirty="0" smtClean="0"/>
              <a:t>و </a:t>
            </a:r>
            <a:r>
              <a:rPr lang="ar-SA" sz="3200" dirty="0" smtClean="0"/>
              <a:t>ب) فانه يتطلب وضع </a:t>
            </a:r>
            <a:r>
              <a:rPr lang="ar-SA" sz="3200" dirty="0" smtClean="0"/>
              <a:t>الأفكار </a:t>
            </a:r>
            <a:r>
              <a:rPr lang="ar-SA" sz="3200" dirty="0" smtClean="0"/>
              <a:t>في خطة متكاملة لغرض التنفيذ</a:t>
            </a:r>
            <a:br>
              <a:rPr lang="ar-SA" sz="3200" dirty="0" smtClean="0"/>
            </a:br>
            <a:r>
              <a:rPr lang="ar-SA" sz="3200" dirty="0" smtClean="0"/>
              <a:t/>
            </a:r>
            <a:br>
              <a:rPr lang="ar-SA" sz="3200" dirty="0" smtClean="0"/>
            </a:br>
            <a:r>
              <a:rPr lang="ar-SA" sz="3200" dirty="0" smtClean="0"/>
              <a:t>3. تحديد المصادر:</a:t>
            </a:r>
            <a:br>
              <a:rPr lang="ar-SA" sz="3200" dirty="0" smtClean="0"/>
            </a:br>
            <a:r>
              <a:rPr lang="ar-SA" sz="3200" dirty="0" smtClean="0"/>
              <a:t>ولغرض تنفيذ هذه الخطة لا بد من تحديد المصادر التي تدعم هذه الخطة من كوادر وأجهزة </a:t>
            </a:r>
            <a:endParaRPr lang="ar-SA" sz="32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0066FF"/>
                </a:solidFill>
              </a:rPr>
              <a:t>كيف تطبق أتمتة المكاتب في المنظمات الإدارية :</a:t>
            </a:r>
            <a:endParaRPr lang="ar-SA" dirty="0">
              <a:solidFill>
                <a:srgbClr val="0066FF"/>
              </a:solidFill>
            </a:endParaRPr>
          </a:p>
        </p:txBody>
      </p:sp>
      <p:sp>
        <p:nvSpPr>
          <p:cNvPr id="3" name="عنصر نائب للمحتوى 2"/>
          <p:cNvSpPr>
            <a:spLocks noGrp="1"/>
          </p:cNvSpPr>
          <p:nvPr>
            <p:ph idx="1"/>
          </p:nvPr>
        </p:nvSpPr>
        <p:spPr/>
        <p:txBody>
          <a:bodyPr>
            <a:noAutofit/>
          </a:bodyPr>
          <a:lstStyle/>
          <a:p>
            <a:r>
              <a:rPr lang="ar-SA" sz="3200" dirty="0" smtClean="0"/>
              <a:t>4. تحديد المسؤولية:</a:t>
            </a:r>
            <a:br>
              <a:rPr lang="ar-SA" sz="3200" dirty="0" smtClean="0"/>
            </a:br>
            <a:r>
              <a:rPr lang="ar-SA" sz="3200" dirty="0" smtClean="0"/>
              <a:t>يتم تحديد مسؤولية تنفيذ هذه الخطة لغرض تنفيذها بأقل التكاليف وبأسرع الوقت </a:t>
            </a:r>
            <a:br>
              <a:rPr lang="ar-SA" sz="3200" dirty="0" smtClean="0"/>
            </a:br>
            <a:r>
              <a:rPr lang="ar-SA" sz="3200" dirty="0" smtClean="0"/>
              <a:t/>
            </a:r>
            <a:br>
              <a:rPr lang="ar-SA" sz="3200" dirty="0" smtClean="0"/>
            </a:br>
            <a:r>
              <a:rPr lang="ar-SA" sz="3200" dirty="0" smtClean="0"/>
              <a:t>5. متابعة التقدم التقني:</a:t>
            </a:r>
            <a:br>
              <a:rPr lang="ar-SA" sz="3200" dirty="0" smtClean="0"/>
            </a:br>
            <a:r>
              <a:rPr lang="ar-SA" sz="3200" dirty="0" smtClean="0"/>
              <a:t>لغرض تكون الأتمتة مواكبه للتطورات التكنولوجيا لا بد من متابعة التقدم بهذا المجال </a:t>
            </a:r>
            <a:br>
              <a:rPr lang="ar-SA" sz="3200" dirty="0" smtClean="0"/>
            </a:br>
            <a:r>
              <a:rPr lang="ar-SA" sz="3200" dirty="0" smtClean="0"/>
              <a:t/>
            </a:r>
            <a:br>
              <a:rPr lang="ar-SA" sz="3200" dirty="0" smtClean="0"/>
            </a:br>
            <a:endParaRPr lang="ar-SA" sz="3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rPr>
              <a:t>لماذا أتمتة المكاتب مهمة في الوقت الحاضر ؟</a:t>
            </a:r>
            <a:endParaRPr lang="ar-SA" dirty="0">
              <a:solidFill>
                <a:srgbClr val="FF0000"/>
              </a:solidFill>
            </a:endParaRPr>
          </a:p>
        </p:txBody>
      </p:sp>
      <p:sp>
        <p:nvSpPr>
          <p:cNvPr id="3" name="عنصر نائب للمحتوى 2"/>
          <p:cNvSpPr>
            <a:spLocks noGrp="1"/>
          </p:cNvSpPr>
          <p:nvPr>
            <p:ph idx="1"/>
          </p:nvPr>
        </p:nvSpPr>
        <p:spPr/>
        <p:txBody>
          <a:bodyPr>
            <a:normAutofit fontScale="32500" lnSpcReduction="20000"/>
          </a:bodyPr>
          <a:lstStyle/>
          <a:p>
            <a:pPr>
              <a:buNone/>
            </a:pPr>
            <a:r>
              <a:rPr lang="ar-SA" sz="12800" dirty="0" smtClean="0"/>
              <a:t/>
            </a:r>
            <a:br>
              <a:rPr lang="ar-SA" sz="12800" dirty="0" smtClean="0"/>
            </a:br>
            <a:r>
              <a:rPr lang="ar-SA" sz="12800" dirty="0" smtClean="0"/>
              <a:t>لتوضيح أهمية أتمتة المكاتب لابد من الاطلاع على نموذج البناء الخاص بأتمتة المكاتب والذي يظهر أهمية حوسبة وأتمتة مهام ووظائف المكتب والتي تنعكس ايجابياً على عمل المكتب من حيث سرعة الإنجاز وتبسيط </a:t>
            </a:r>
            <a:r>
              <a:rPr lang="ar-SA" sz="12800" dirty="0" smtClean="0"/>
              <a:t>الإجراءات </a:t>
            </a:r>
            <a:r>
              <a:rPr lang="ar-SA" sz="12800" dirty="0" smtClean="0"/>
              <a:t>والدقة بالعمل ونجد ما يلي :</a:t>
            </a:r>
            <a:br>
              <a:rPr lang="ar-SA" sz="12800" dirty="0" smtClean="0"/>
            </a:br>
            <a:r>
              <a:rPr lang="ar-SA" dirty="0" smtClean="0"/>
              <a:t/>
            </a:r>
            <a:br>
              <a:rPr lang="ar-SA" dirty="0" smtClean="0"/>
            </a:br>
            <a:r>
              <a:rPr lang="ar-SA" dirty="0" smtClean="0"/>
              <a:t/>
            </a:r>
            <a:br>
              <a:rPr lang="ar-SA" dirty="0" smtClean="0"/>
            </a:br>
            <a:r>
              <a:rPr lang="ar-SA" dirty="0" smtClean="0"/>
              <a:t/>
            </a:r>
            <a:br>
              <a:rPr lang="ar-SA" dirty="0" smtClean="0"/>
            </a:br>
            <a:endParaRPr lang="ar-SA"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FF0000"/>
                </a:solidFill>
              </a:rPr>
              <a:t>لماذا أتمتة المكاتب مهمة في الوقت الحاضر ؟</a:t>
            </a:r>
            <a:endParaRPr lang="ar-SA" dirty="0">
              <a:solidFill>
                <a:srgbClr val="FF0000"/>
              </a:solidFill>
            </a:endParaRPr>
          </a:p>
        </p:txBody>
      </p:sp>
      <p:sp>
        <p:nvSpPr>
          <p:cNvPr id="3" name="عنصر نائب للمحتوى 2"/>
          <p:cNvSpPr>
            <a:spLocks noGrp="1"/>
          </p:cNvSpPr>
          <p:nvPr>
            <p:ph idx="1"/>
          </p:nvPr>
        </p:nvSpPr>
        <p:spPr/>
        <p:txBody>
          <a:bodyPr>
            <a:normAutofit lnSpcReduction="10000"/>
          </a:bodyPr>
          <a:lstStyle/>
          <a:p>
            <a:r>
              <a:rPr lang="ar-SA" dirty="0" smtClean="0"/>
              <a:t>فوائد أتمتة المكاتب على المنشأة:</a:t>
            </a:r>
            <a:br>
              <a:rPr lang="ar-SA" dirty="0" smtClean="0"/>
            </a:br>
            <a:r>
              <a:rPr lang="ar-SA" dirty="0" smtClean="0"/>
              <a:t/>
            </a:r>
            <a:br>
              <a:rPr lang="ar-SA" dirty="0" smtClean="0"/>
            </a:br>
            <a:r>
              <a:rPr lang="ar-SA" dirty="0" smtClean="0"/>
              <a:t>1.تسهيل </a:t>
            </a:r>
            <a:r>
              <a:rPr lang="ar-SA" dirty="0" smtClean="0"/>
              <a:t>إجراءات </a:t>
            </a:r>
            <a:r>
              <a:rPr lang="ar-SA" dirty="0" smtClean="0"/>
              <a:t>العمل</a:t>
            </a:r>
            <a:br>
              <a:rPr lang="ar-SA" dirty="0" smtClean="0"/>
            </a:br>
            <a:r>
              <a:rPr lang="ar-SA" dirty="0" smtClean="0"/>
              <a:t>2.اختصار الوقت</a:t>
            </a:r>
            <a:br>
              <a:rPr lang="ar-SA" dirty="0" smtClean="0"/>
            </a:br>
            <a:r>
              <a:rPr lang="ar-SA" dirty="0" smtClean="0"/>
              <a:t>3.الدقة والوضوح في </a:t>
            </a:r>
            <a:r>
              <a:rPr lang="ar-SA" dirty="0" smtClean="0"/>
              <a:t>إجراءات </a:t>
            </a:r>
            <a:r>
              <a:rPr lang="ar-SA" dirty="0" smtClean="0"/>
              <a:t>العمل</a:t>
            </a:r>
            <a:br>
              <a:rPr lang="ar-SA" dirty="0" smtClean="0"/>
            </a:br>
            <a:r>
              <a:rPr lang="ar-SA" dirty="0" smtClean="0"/>
              <a:t>4.تسهيل </a:t>
            </a:r>
            <a:r>
              <a:rPr lang="ar-SA" dirty="0" smtClean="0"/>
              <a:t>إجراءات </a:t>
            </a:r>
            <a:r>
              <a:rPr lang="ar-SA" dirty="0" smtClean="0"/>
              <a:t>الاتصال داخل المنشأة</a:t>
            </a:r>
            <a:br>
              <a:rPr lang="ar-SA" dirty="0" smtClean="0"/>
            </a:br>
            <a:r>
              <a:rPr lang="ar-SA" dirty="0" smtClean="0"/>
              <a:t>5.تقليل استخدام الورق والأرشيف</a:t>
            </a:r>
            <a:br>
              <a:rPr lang="ar-SA" dirty="0" smtClean="0"/>
            </a:br>
            <a:r>
              <a:rPr lang="ar-SA" dirty="0" smtClean="0"/>
              <a:t>6.يقلل استخدام أماكن الأرشيف</a:t>
            </a:r>
            <a:br>
              <a:rPr lang="ar-SA" dirty="0" smtClean="0"/>
            </a:br>
            <a:r>
              <a:rPr lang="ar-SA" dirty="0" smtClean="0"/>
              <a:t>7.الاستغناء عن </a:t>
            </a:r>
            <a:r>
              <a:rPr lang="ar-SA" dirty="0" smtClean="0"/>
              <a:t>الموظفين غير الأكفاء </a:t>
            </a:r>
            <a:r>
              <a:rPr lang="ar-SA" dirty="0" smtClean="0"/>
              <a:t/>
            </a:r>
            <a:br>
              <a:rPr lang="ar-SA" dirty="0" smtClean="0"/>
            </a:br>
            <a:r>
              <a:rPr lang="ar-SA" dirty="0" smtClean="0"/>
              <a:t/>
            </a:r>
            <a:br>
              <a:rPr lang="ar-SA" dirty="0" smtClean="0"/>
            </a:br>
            <a:r>
              <a:rPr lang="ar-SA" dirty="0" smtClean="0"/>
              <a:t/>
            </a:r>
            <a:br>
              <a:rPr lang="ar-SA" dirty="0" smtClean="0"/>
            </a:br>
            <a:endParaRPr lang="ar-S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FF0000"/>
                </a:solidFill>
              </a:rPr>
              <a:t>لماذا أتمتة المكاتب مهمة في الوقت الحاضر ؟</a:t>
            </a:r>
            <a:endParaRPr lang="ar-SA" dirty="0">
              <a:solidFill>
                <a:srgbClr val="FF0000"/>
              </a:solidFill>
            </a:endParaRPr>
          </a:p>
        </p:txBody>
      </p:sp>
      <p:sp>
        <p:nvSpPr>
          <p:cNvPr id="3" name="عنصر نائب للمحتوى 2"/>
          <p:cNvSpPr>
            <a:spLocks noGrp="1"/>
          </p:cNvSpPr>
          <p:nvPr>
            <p:ph idx="1"/>
          </p:nvPr>
        </p:nvSpPr>
        <p:spPr/>
        <p:txBody>
          <a:bodyPr>
            <a:normAutofit/>
          </a:bodyPr>
          <a:lstStyle/>
          <a:p>
            <a:pPr>
              <a:buNone/>
            </a:pPr>
            <a:r>
              <a:rPr lang="ar-SA" dirty="0" smtClean="0"/>
              <a:t>تأثير الحاسبات على عمل المكاتب:</a:t>
            </a:r>
            <a:br>
              <a:rPr lang="ar-SA" dirty="0" smtClean="0"/>
            </a:br>
            <a:r>
              <a:rPr lang="ar-SA" dirty="0" smtClean="0"/>
              <a:t/>
            </a:r>
            <a:br>
              <a:rPr lang="ar-SA" dirty="0" smtClean="0"/>
            </a:br>
            <a:r>
              <a:rPr lang="ar-SA" dirty="0" smtClean="0"/>
              <a:t>تلعب الحاسبات دور </a:t>
            </a:r>
            <a:r>
              <a:rPr lang="ar-SA" dirty="0" smtClean="0"/>
              <a:t>أساسي </a:t>
            </a:r>
            <a:r>
              <a:rPr lang="ar-SA" dirty="0" smtClean="0"/>
              <a:t>ومهم في أتمتة المكاتب المكاتب ولا يمكن أن تكون الأتمتة متكاملة بدون النظام الحاسوبي حيث يؤثر ذلك في أداء عمل المكاتب بالآتي:</a:t>
            </a:r>
            <a:br>
              <a:rPr lang="ar-SA" dirty="0" smtClean="0"/>
            </a:br>
            <a:r>
              <a:rPr lang="ar-SA" dirty="0" smtClean="0"/>
              <a:t/>
            </a:r>
            <a:br>
              <a:rPr lang="ar-SA" dirty="0" smtClean="0"/>
            </a:br>
            <a:r>
              <a:rPr lang="ar-SA" dirty="0" smtClean="0"/>
              <a:t>1.زيادة فعالية هذه المهام</a:t>
            </a:r>
            <a:br>
              <a:rPr lang="ar-SA" dirty="0" smtClean="0"/>
            </a:br>
            <a:r>
              <a:rPr lang="ar-SA" dirty="0" smtClean="0"/>
              <a:t>2.توفير الوقت والجهد المبذول في انجاز مهام المكتب المختلفة</a:t>
            </a:r>
            <a:br>
              <a:rPr lang="ar-SA" dirty="0" smtClean="0"/>
            </a:br>
            <a:r>
              <a:rPr lang="ar-SA" dirty="0" smtClean="0"/>
              <a:t>3.الدقة والسرعة في تنفيذ المهام</a:t>
            </a:r>
            <a:br>
              <a:rPr lang="ar-SA" dirty="0" smtClean="0"/>
            </a:br>
            <a:r>
              <a:rPr lang="ar-SA" dirty="0" smtClean="0"/>
              <a:t>4.تقليل كلفة إنجاز المهام على المدى البعيد </a:t>
            </a:r>
          </a:p>
          <a:p>
            <a:endParaRPr lang="ar-SA" dirty="0" smtClean="0"/>
          </a:p>
          <a:p>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sz="5400" b="1" u="sng" dirty="0" smtClean="0">
                <a:solidFill>
                  <a:srgbClr val="0066FF"/>
                </a:solidFill>
              </a:rPr>
              <a:t>مفهوم المكتب وأتمتة المكاتب</a:t>
            </a:r>
            <a:endParaRPr lang="ar-SA" dirty="0"/>
          </a:p>
        </p:txBody>
      </p:sp>
      <p:sp>
        <p:nvSpPr>
          <p:cNvPr id="3" name="عنصر نائب للمحتوى 2"/>
          <p:cNvSpPr>
            <a:spLocks noGrp="1"/>
          </p:cNvSpPr>
          <p:nvPr>
            <p:ph idx="1"/>
          </p:nvPr>
        </p:nvSpPr>
        <p:spPr/>
        <p:txBody>
          <a:bodyPr/>
          <a:lstStyle/>
          <a:p>
            <a:pPr marL="342900" indent="-342900"/>
            <a:r>
              <a:rPr lang="ar-SA" sz="3600" b="1" dirty="0" smtClean="0">
                <a:solidFill>
                  <a:srgbClr val="FF3300"/>
                </a:solidFill>
              </a:rPr>
              <a:t>(3) تعريف المكتب :</a:t>
            </a:r>
            <a:r>
              <a:rPr lang="ar-SA" b="1" dirty="0" smtClean="0"/>
              <a:t> </a:t>
            </a:r>
          </a:p>
          <a:p>
            <a:pPr marL="342900" indent="-342900" algn="just"/>
            <a:r>
              <a:rPr lang="ar-SA" sz="2800" b="1" dirty="0" smtClean="0"/>
              <a:t>هو المكان الذي يتم فيه أداء </a:t>
            </a:r>
            <a:r>
              <a:rPr lang="ar-SA" sz="2800" b="1" dirty="0" err="1" smtClean="0"/>
              <a:t>الاعمال</a:t>
            </a:r>
            <a:r>
              <a:rPr lang="ar-SA" sz="2800" b="1" dirty="0" smtClean="0"/>
              <a:t> الكتابية المتعلقة بإنجاز المعاملات ، وإعداد وتسجيل وتحليل المكاتبات والوثائق لغرض توصيل المعلومات المناسبة للمستويات الإدارية في المنظمة </a:t>
            </a:r>
            <a:br>
              <a:rPr lang="ar-SA" sz="2800" b="1" dirty="0" smtClean="0"/>
            </a:br>
            <a:r>
              <a:rPr lang="ar-SA" sz="2800" b="1" dirty="0" smtClean="0"/>
              <a:t>(أو المنشأة) .</a:t>
            </a:r>
            <a:r>
              <a:rPr lang="ar-SA" sz="2800" dirty="0" smtClean="0"/>
              <a:t> </a:t>
            </a:r>
            <a:endParaRPr lang="en-US" sz="2800" dirty="0" smtClean="0"/>
          </a:p>
          <a:p>
            <a:endParaRPr lang="ar-SA"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rPr>
              <a:t>لماذا أتمتة المكاتب مهمة في الوقت الحاضر ؟</a:t>
            </a:r>
            <a:endParaRPr lang="ar-SA" dirty="0">
              <a:solidFill>
                <a:srgbClr val="FF0000"/>
              </a:solidFill>
            </a:endParaRPr>
          </a:p>
        </p:txBody>
      </p:sp>
      <p:sp>
        <p:nvSpPr>
          <p:cNvPr id="3" name="عنصر نائب للمحتوى 2"/>
          <p:cNvSpPr>
            <a:spLocks noGrp="1"/>
          </p:cNvSpPr>
          <p:nvPr>
            <p:ph idx="1"/>
          </p:nvPr>
        </p:nvSpPr>
        <p:spPr/>
        <p:txBody>
          <a:bodyPr/>
          <a:lstStyle/>
          <a:p>
            <a:r>
              <a:rPr lang="ar-SA" dirty="0" smtClean="0"/>
              <a:t>1.أن هذا النموذج يعتمد على المعلومات والاتصالات</a:t>
            </a:r>
            <a:br>
              <a:rPr lang="ar-SA" dirty="0" smtClean="0"/>
            </a:br>
            <a:r>
              <a:rPr lang="ar-SA" dirty="0" smtClean="0"/>
              <a:t>2.يتكون نظام أتمتة المكاتب من: </a:t>
            </a:r>
            <a:br>
              <a:rPr lang="ar-SA" dirty="0" smtClean="0"/>
            </a:br>
            <a:r>
              <a:rPr lang="ar-SA" dirty="0" smtClean="0"/>
              <a:t/>
            </a:r>
            <a:br>
              <a:rPr lang="ar-SA" dirty="0" smtClean="0"/>
            </a:br>
            <a:r>
              <a:rPr lang="ar-SA" dirty="0" err="1" smtClean="0"/>
              <a:t>أ</a:t>
            </a:r>
            <a:r>
              <a:rPr lang="ar-SA" dirty="0" smtClean="0"/>
              <a:t>‌- تطبيقات أتمتة المكتب التي لا تعتمد على الحاسوب </a:t>
            </a:r>
            <a:br>
              <a:rPr lang="ar-SA" dirty="0" smtClean="0"/>
            </a:br>
            <a:r>
              <a:rPr lang="ar-SA" dirty="0" smtClean="0"/>
              <a:t/>
            </a:r>
            <a:br>
              <a:rPr lang="ar-SA" dirty="0" smtClean="0"/>
            </a:br>
            <a:r>
              <a:rPr lang="ar-SA" dirty="0" err="1" smtClean="0"/>
              <a:t>ب</a:t>
            </a:r>
            <a:r>
              <a:rPr lang="ar-SA" dirty="0" smtClean="0"/>
              <a:t>‌- تطبيقات أتمتة المكتب التي تعتمد على الحاسوب </a:t>
            </a:r>
            <a:br>
              <a:rPr lang="ar-SA" dirty="0" smtClean="0"/>
            </a:br>
            <a:r>
              <a:rPr lang="ar-SA" dirty="0" smtClean="0"/>
              <a:t/>
            </a:r>
            <a:br>
              <a:rPr lang="ar-SA" dirty="0" smtClean="0"/>
            </a:br>
            <a:r>
              <a:rPr lang="ar-SA" dirty="0" err="1" smtClean="0"/>
              <a:t>ج</a:t>
            </a:r>
            <a:r>
              <a:rPr lang="ar-SA" dirty="0" smtClean="0"/>
              <a:t> - قاعدة البيانات </a:t>
            </a:r>
            <a:br>
              <a:rPr lang="ar-SA" dirty="0" smtClean="0"/>
            </a:br>
            <a:r>
              <a:rPr lang="ar-SA" dirty="0" smtClean="0"/>
              <a:t/>
            </a:r>
            <a:br>
              <a:rPr lang="ar-SA" dirty="0" smtClean="0"/>
            </a:br>
            <a:endParaRPr lang="ar-SA"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rPr>
              <a:t>لماذا أتمتة المكاتب مهمة في الوقت الحاضر ؟</a:t>
            </a:r>
            <a:endParaRPr lang="ar-SA" dirty="0">
              <a:solidFill>
                <a:srgbClr val="FF0000"/>
              </a:solidFill>
            </a:endParaRPr>
          </a:p>
        </p:txBody>
      </p:sp>
      <p:sp>
        <p:nvSpPr>
          <p:cNvPr id="3" name="عنصر نائب للمحتوى 2"/>
          <p:cNvSpPr>
            <a:spLocks noGrp="1"/>
          </p:cNvSpPr>
          <p:nvPr>
            <p:ph idx="1"/>
          </p:nvPr>
        </p:nvSpPr>
        <p:spPr/>
        <p:txBody>
          <a:bodyPr>
            <a:normAutofit lnSpcReduction="10000"/>
          </a:bodyPr>
          <a:lstStyle/>
          <a:p>
            <a:r>
              <a:rPr lang="ar-SA" dirty="0" smtClean="0"/>
              <a:t>3.</a:t>
            </a:r>
            <a:r>
              <a:rPr lang="ar-SA" dirty="0" err="1" smtClean="0"/>
              <a:t>مدخلات</a:t>
            </a:r>
            <a:r>
              <a:rPr lang="ar-SA" dirty="0" smtClean="0"/>
              <a:t> النظام هي: </a:t>
            </a:r>
            <a:br>
              <a:rPr lang="ar-SA" dirty="0" smtClean="0"/>
            </a:br>
            <a:r>
              <a:rPr lang="ar-SA" dirty="0" smtClean="0"/>
              <a:t/>
            </a:r>
            <a:br>
              <a:rPr lang="ar-SA" dirty="0" smtClean="0"/>
            </a:br>
            <a:r>
              <a:rPr lang="ar-SA" dirty="0" err="1" smtClean="0"/>
              <a:t>أ</a:t>
            </a:r>
            <a:r>
              <a:rPr lang="ar-SA" dirty="0" smtClean="0"/>
              <a:t>‌- موارد مادية داخلية </a:t>
            </a:r>
            <a:br>
              <a:rPr lang="ar-SA" dirty="0" smtClean="0"/>
            </a:br>
            <a:r>
              <a:rPr lang="ar-SA" dirty="0" smtClean="0"/>
              <a:t/>
            </a:r>
            <a:br>
              <a:rPr lang="ar-SA" dirty="0" smtClean="0"/>
            </a:br>
            <a:r>
              <a:rPr lang="ar-SA" dirty="0" err="1" smtClean="0"/>
              <a:t>ب</a:t>
            </a:r>
            <a:r>
              <a:rPr lang="ar-SA" dirty="0" smtClean="0"/>
              <a:t>‌- المعالجات </a:t>
            </a:r>
            <a:br>
              <a:rPr lang="ar-SA" dirty="0" smtClean="0"/>
            </a:br>
            <a:r>
              <a:rPr lang="ar-SA" dirty="0" smtClean="0"/>
              <a:t/>
            </a:r>
            <a:br>
              <a:rPr lang="ar-SA" dirty="0" smtClean="0"/>
            </a:br>
            <a:r>
              <a:rPr lang="ar-SA" dirty="0" err="1" smtClean="0"/>
              <a:t>ت</a:t>
            </a:r>
            <a:r>
              <a:rPr lang="ar-SA" dirty="0" smtClean="0"/>
              <a:t>‌- المواد المادية الخارجية </a:t>
            </a:r>
            <a:br>
              <a:rPr lang="ar-SA" dirty="0" smtClean="0"/>
            </a:br>
            <a:r>
              <a:rPr lang="ar-SA" dirty="0" smtClean="0"/>
              <a:t/>
            </a:r>
            <a:br>
              <a:rPr lang="ar-SA" dirty="0" smtClean="0"/>
            </a:br>
            <a:r>
              <a:rPr lang="ar-SA" dirty="0" err="1" smtClean="0"/>
              <a:t>ث</a:t>
            </a:r>
            <a:r>
              <a:rPr lang="ar-SA" dirty="0" smtClean="0"/>
              <a:t>‌- معلومات من المحيط الخارجي</a:t>
            </a:r>
            <a:br>
              <a:rPr lang="ar-SA" dirty="0" smtClean="0"/>
            </a:br>
            <a:r>
              <a:rPr lang="ar-SA" dirty="0" smtClean="0"/>
              <a:t/>
            </a:r>
            <a:br>
              <a:rPr lang="ar-SA" dirty="0" smtClean="0"/>
            </a:br>
            <a:endParaRPr lang="ar-SA"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rPr>
              <a:t>لماذا أتمتة المكاتب مهمة في الوقت الحاضر ؟</a:t>
            </a:r>
            <a:endParaRPr lang="ar-SA" dirty="0">
              <a:solidFill>
                <a:srgbClr val="FF0000"/>
              </a:solidFill>
            </a:endParaRPr>
          </a:p>
        </p:txBody>
      </p:sp>
      <p:sp>
        <p:nvSpPr>
          <p:cNvPr id="3" name="عنصر نائب للمحتوى 2"/>
          <p:cNvSpPr>
            <a:spLocks noGrp="1"/>
          </p:cNvSpPr>
          <p:nvPr>
            <p:ph idx="1"/>
          </p:nvPr>
        </p:nvSpPr>
        <p:spPr/>
        <p:txBody>
          <a:bodyPr/>
          <a:lstStyle/>
          <a:p>
            <a:r>
              <a:rPr lang="ar-SA" dirty="0" smtClean="0"/>
              <a:t>4- يستفاد من هذه النظام في حل المشكلات.</a:t>
            </a:r>
          </a:p>
          <a:p>
            <a:pPr>
              <a:buNone/>
            </a:pPr>
            <a:r>
              <a:rPr lang="ar-SA" dirty="0" smtClean="0"/>
              <a:t/>
            </a:r>
            <a:br>
              <a:rPr lang="ar-SA" dirty="0" smtClean="0"/>
            </a:br>
            <a:r>
              <a:rPr lang="ar-SA" dirty="0" smtClean="0"/>
              <a:t>5- إن عمل هذا النموذج يكون بالشكل التالي: </a:t>
            </a:r>
          </a:p>
          <a:p>
            <a:pPr>
              <a:buNone/>
            </a:pPr>
            <a:endParaRPr lang="ar-SA" dirty="0" smtClean="0"/>
          </a:p>
          <a:p>
            <a:pPr>
              <a:buNone/>
            </a:pPr>
            <a:r>
              <a:rPr lang="ar-SA" dirty="0" smtClean="0"/>
              <a:t>   أ‌- يتم إدخال البيانات من خلال النظام الفيزيائي للشركة الموجودة أسفل النموذج حيث يتم معالجتها ومن ثم تدخل إلى قاعدة البيانات .</a:t>
            </a:r>
            <a:br>
              <a:rPr lang="ar-SA" dirty="0" smtClean="0"/>
            </a:br>
            <a:r>
              <a:rPr lang="ar-SA" dirty="0" smtClean="0"/>
              <a:t/>
            </a:r>
            <a:br>
              <a:rPr lang="ar-SA" dirty="0" smtClean="0"/>
            </a:br>
            <a:r>
              <a:rPr lang="ar-SA" dirty="0" smtClean="0"/>
              <a:t>ب‌- يمكن استخدام هذه المعلومات كمدخل للتطبيقات التي تعتمد على الحاسوب والتي تستخدم في أتمتة المكاتب عن طريق التطبيقات التالية:</a:t>
            </a:r>
          </a:p>
          <a:p>
            <a:pPr>
              <a:buNone/>
            </a:pPr>
            <a:endParaRPr lang="ar-S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rPr>
              <a:t>لماذا أتمتة المكاتب مهمة في الوقت الحاضر ؟</a:t>
            </a:r>
            <a:endParaRPr lang="ar-SA" dirty="0">
              <a:solidFill>
                <a:srgbClr val="FF0000"/>
              </a:solidFill>
            </a:endParaRPr>
          </a:p>
        </p:txBody>
      </p:sp>
      <p:sp>
        <p:nvSpPr>
          <p:cNvPr id="3" name="عنصر نائب للمحتوى 2"/>
          <p:cNvSpPr>
            <a:spLocks noGrp="1"/>
          </p:cNvSpPr>
          <p:nvPr>
            <p:ph idx="1"/>
          </p:nvPr>
        </p:nvSpPr>
        <p:spPr/>
        <p:txBody>
          <a:bodyPr>
            <a:noAutofit/>
          </a:bodyPr>
          <a:lstStyle/>
          <a:p>
            <a:pPr>
              <a:buNone/>
            </a:pPr>
            <a:r>
              <a:rPr lang="ar-SA" sz="3200" dirty="0" smtClean="0"/>
              <a:t/>
            </a:r>
            <a:br>
              <a:rPr lang="ar-SA" sz="3200" dirty="0" smtClean="0"/>
            </a:br>
            <a:r>
              <a:rPr lang="ar-SA" sz="3200" dirty="0" smtClean="0"/>
              <a:t>1. معالج الكلمات </a:t>
            </a:r>
            <a:br>
              <a:rPr lang="ar-SA" sz="3200" dirty="0" smtClean="0"/>
            </a:br>
            <a:r>
              <a:rPr lang="ar-SA" sz="3200" dirty="0" smtClean="0"/>
              <a:t/>
            </a:r>
            <a:br>
              <a:rPr lang="ar-SA" sz="3200" dirty="0" smtClean="0"/>
            </a:br>
            <a:r>
              <a:rPr lang="ar-SA" sz="3200" dirty="0" smtClean="0"/>
              <a:t>2. البريد الالكتروني </a:t>
            </a:r>
            <a:br>
              <a:rPr lang="ar-SA" sz="3200" dirty="0" smtClean="0"/>
            </a:br>
            <a:r>
              <a:rPr lang="ar-SA" sz="3200" dirty="0" smtClean="0"/>
              <a:t/>
            </a:r>
            <a:br>
              <a:rPr lang="ar-SA" sz="3200" dirty="0" smtClean="0"/>
            </a:br>
            <a:r>
              <a:rPr lang="ar-SA" sz="3200" dirty="0" smtClean="0"/>
              <a:t>3. التحاور عن طريق الحاسوب </a:t>
            </a:r>
            <a:br>
              <a:rPr lang="ar-SA" sz="3200" dirty="0" smtClean="0"/>
            </a:br>
            <a:r>
              <a:rPr lang="ar-SA" sz="3200" dirty="0" smtClean="0"/>
              <a:t/>
            </a:r>
            <a:br>
              <a:rPr lang="ar-SA" sz="3200" dirty="0" smtClean="0"/>
            </a:br>
            <a:r>
              <a:rPr lang="ar-SA" sz="3200" dirty="0" smtClean="0"/>
              <a:t>4. التطبيقات </a:t>
            </a:r>
            <a:r>
              <a:rPr lang="ar-SA" sz="3200" dirty="0" err="1" smtClean="0"/>
              <a:t>الاخرى</a:t>
            </a:r>
            <a:endParaRPr lang="ar-SA" sz="32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rPr>
              <a:t>لماذا أتمتة المكاتب مهمة في الوقت الحاضر ؟</a:t>
            </a:r>
            <a:endParaRPr lang="ar-SA" dirty="0">
              <a:solidFill>
                <a:srgbClr val="FF0000"/>
              </a:solidFill>
            </a:endParaRPr>
          </a:p>
        </p:txBody>
      </p:sp>
      <p:sp>
        <p:nvSpPr>
          <p:cNvPr id="3" name="عنصر نائب للمحتوى 2"/>
          <p:cNvSpPr>
            <a:spLocks noGrp="1"/>
          </p:cNvSpPr>
          <p:nvPr>
            <p:ph idx="1"/>
          </p:nvPr>
        </p:nvSpPr>
        <p:spPr/>
        <p:txBody>
          <a:bodyPr>
            <a:normAutofit/>
          </a:bodyPr>
          <a:lstStyle/>
          <a:p>
            <a:r>
              <a:rPr lang="ar-SA" sz="3600" dirty="0" smtClean="0"/>
              <a:t>ج ‌- كما أن هذا النموذج يستخدم بعض التطبيقات التي لا تعتمد على الحاسوب (التشاور السمعي أو التلفزيوني )</a:t>
            </a:r>
            <a:br>
              <a:rPr lang="ar-SA" sz="3600" dirty="0" smtClean="0"/>
            </a:br>
            <a:r>
              <a:rPr lang="ar-SA" sz="3600" dirty="0" smtClean="0"/>
              <a:t/>
            </a:r>
            <a:br>
              <a:rPr lang="ar-SA" sz="3600" dirty="0" smtClean="0"/>
            </a:br>
            <a:r>
              <a:rPr lang="ar-SA" sz="3600" dirty="0" smtClean="0"/>
              <a:t>د - نجد الأتمتة الجديدة ستساعد في حل المشاكل عن طريق الاتصال بين المستفيدين مع بعضهم البعض أو مع البيئة المحيطة عن طريق الحاسوب والاتصالات</a:t>
            </a:r>
            <a:endParaRPr lang="ar-SA" sz="36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000108"/>
            <a:ext cx="8229600" cy="846980"/>
          </a:xfrm>
        </p:spPr>
        <p:txBody>
          <a:bodyPr>
            <a:normAutofit/>
          </a:bodyPr>
          <a:lstStyle/>
          <a:p>
            <a:pPr algn="ctr"/>
            <a:r>
              <a:rPr lang="ar-SA" dirty="0" smtClean="0"/>
              <a:t>معوقات تطوير أتمتة المكاتب:</a:t>
            </a:r>
            <a:endParaRPr lang="ar-SA" dirty="0"/>
          </a:p>
        </p:txBody>
      </p:sp>
      <p:sp>
        <p:nvSpPr>
          <p:cNvPr id="3" name="عنصر نائب للمحتوى 2"/>
          <p:cNvSpPr>
            <a:spLocks noGrp="1"/>
          </p:cNvSpPr>
          <p:nvPr>
            <p:ph idx="1"/>
          </p:nvPr>
        </p:nvSpPr>
        <p:spPr/>
        <p:txBody>
          <a:bodyPr>
            <a:normAutofit lnSpcReduction="10000"/>
          </a:bodyPr>
          <a:lstStyle/>
          <a:p>
            <a:pPr>
              <a:buNone/>
            </a:pPr>
            <a:r>
              <a:rPr lang="ar-SA" dirty="0" smtClean="0"/>
              <a:t/>
            </a:r>
            <a:br>
              <a:rPr lang="ar-SA" dirty="0" smtClean="0"/>
            </a:br>
            <a:r>
              <a:rPr lang="ar-SA" dirty="0" smtClean="0"/>
              <a:t>هناك عدد من المعوقات تقف حاجزاً في تطوير أتمتة المكاتب ومن أهمها:</a:t>
            </a:r>
            <a:br>
              <a:rPr lang="ar-SA" dirty="0" smtClean="0"/>
            </a:br>
            <a:r>
              <a:rPr lang="ar-SA" dirty="0" smtClean="0"/>
              <a:t/>
            </a:r>
            <a:br>
              <a:rPr lang="ar-SA" dirty="0" smtClean="0"/>
            </a:br>
            <a:r>
              <a:rPr lang="ar-SA" dirty="0" smtClean="0"/>
              <a:t>1. ارتفاع أسعار بعض الأجهزة والبرمجيات الحديثة</a:t>
            </a:r>
            <a:br>
              <a:rPr lang="ar-SA" dirty="0" smtClean="0"/>
            </a:br>
            <a:r>
              <a:rPr lang="ar-SA" dirty="0" smtClean="0"/>
              <a:t/>
            </a:r>
            <a:br>
              <a:rPr lang="ar-SA" dirty="0" smtClean="0"/>
            </a:br>
            <a:r>
              <a:rPr lang="ar-SA" dirty="0" smtClean="0"/>
              <a:t>2. اختلاف القياس والمواصفات بالأجهزة المستخدمة داخل المكتب الواحد مما يشكل صعوبة بالربط بينها </a:t>
            </a:r>
            <a:br>
              <a:rPr lang="ar-SA" dirty="0" smtClean="0"/>
            </a:br>
            <a:r>
              <a:rPr lang="ar-SA" dirty="0" smtClean="0"/>
              <a:t/>
            </a:r>
            <a:br>
              <a:rPr lang="ar-SA" dirty="0" smtClean="0"/>
            </a:br>
            <a:r>
              <a:rPr lang="ar-SA" dirty="0" smtClean="0"/>
              <a:t>3. ما زالت العديد من الآلات والأجهزة غير قادرة على الاتصال مع الحاسوب </a:t>
            </a:r>
            <a:br>
              <a:rPr lang="ar-SA" dirty="0" smtClean="0"/>
            </a:br>
            <a:r>
              <a:rPr lang="ar-SA" dirty="0" smtClean="0"/>
              <a:t/>
            </a:r>
            <a:br>
              <a:rPr lang="ar-SA" dirty="0" smtClean="0"/>
            </a:br>
            <a:endParaRPr lang="ar-SA"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معوقات تطوير أتمتة المكاتب:</a:t>
            </a:r>
            <a:endParaRPr lang="ar-SA" dirty="0"/>
          </a:p>
        </p:txBody>
      </p:sp>
      <p:sp>
        <p:nvSpPr>
          <p:cNvPr id="3" name="عنصر نائب للمحتوى 2"/>
          <p:cNvSpPr>
            <a:spLocks noGrp="1"/>
          </p:cNvSpPr>
          <p:nvPr>
            <p:ph idx="1"/>
          </p:nvPr>
        </p:nvSpPr>
        <p:spPr/>
        <p:txBody>
          <a:bodyPr>
            <a:noAutofit/>
          </a:bodyPr>
          <a:lstStyle/>
          <a:p>
            <a:pPr algn="just"/>
            <a:r>
              <a:rPr lang="ar-SA" sz="3200" dirty="0" smtClean="0">
                <a:latin typeface="Times New Roman" pitchFamily="18" charset="0"/>
                <a:cs typeface="Times New Roman" pitchFamily="18" charset="0"/>
              </a:rPr>
              <a:t>4. عدم وجود وعي لدى المسؤلين في الإدارات بأهمية أتمتة المكاتب ودورها في تطوير مهامها أعمال إداراتها</a:t>
            </a:r>
            <a:br>
              <a:rPr lang="ar-SA" sz="3200" dirty="0" smtClean="0">
                <a:latin typeface="Times New Roman" pitchFamily="18" charset="0"/>
                <a:cs typeface="Times New Roman" pitchFamily="18" charset="0"/>
              </a:rPr>
            </a:br>
            <a:r>
              <a:rPr lang="ar-SA" sz="3200" dirty="0" smtClean="0">
                <a:latin typeface="Times New Roman" pitchFamily="18" charset="0"/>
                <a:cs typeface="Times New Roman" pitchFamily="18" charset="0"/>
              </a:rPr>
              <a:t/>
            </a:r>
            <a:br>
              <a:rPr lang="ar-SA" sz="3200" dirty="0" smtClean="0">
                <a:latin typeface="Times New Roman" pitchFamily="18" charset="0"/>
                <a:cs typeface="Times New Roman" pitchFamily="18" charset="0"/>
              </a:rPr>
            </a:br>
            <a:r>
              <a:rPr lang="ar-SA" sz="3200" dirty="0" smtClean="0">
                <a:latin typeface="Times New Roman" pitchFamily="18" charset="0"/>
                <a:cs typeface="Times New Roman" pitchFamily="18" charset="0"/>
              </a:rPr>
              <a:t>5. خوف الموظفين من إحلال تكنولوجيا المعلومات في انجاز مهامهم وبالتالي التخلي عنهم مما يحاولون في فشل أتمتة المكاتب في منظماتهم </a:t>
            </a:r>
            <a:endParaRPr lang="ar-SA" sz="3200"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معوقات تطوير أتمتة المكاتب:</a:t>
            </a:r>
            <a:endParaRPr lang="ar-SA" dirty="0"/>
          </a:p>
        </p:txBody>
      </p:sp>
      <p:sp>
        <p:nvSpPr>
          <p:cNvPr id="3" name="عنصر نائب للمحتوى 2"/>
          <p:cNvSpPr>
            <a:spLocks noGrp="1"/>
          </p:cNvSpPr>
          <p:nvPr>
            <p:ph idx="1"/>
          </p:nvPr>
        </p:nvSpPr>
        <p:spPr/>
        <p:txBody>
          <a:bodyPr>
            <a:normAutofit/>
          </a:bodyPr>
          <a:lstStyle/>
          <a:p>
            <a:r>
              <a:rPr lang="ar-SA" sz="3600" dirty="0" smtClean="0"/>
              <a:t>6-  نظام أتمتة المكاتب يحتاج إلى سعات تخزينية كبيرة جدا لغرض خزن الرسومات والوثائق والبيانات باختلاف أنواعها وهذا يشكل معوق كبير جداً في تطور هذه الأتمتة ورغم ظهور القرص </a:t>
            </a:r>
            <a:r>
              <a:rPr lang="ar-SA" sz="3600" dirty="0" err="1" smtClean="0"/>
              <a:t>الليزري</a:t>
            </a:r>
            <a:r>
              <a:rPr lang="ar-SA" sz="3600" dirty="0" smtClean="0"/>
              <a:t> بسعاته الواسعة</a:t>
            </a:r>
            <a:br>
              <a:rPr lang="ar-SA" sz="3600" dirty="0" smtClean="0"/>
            </a:br>
            <a:endParaRPr lang="ar-SA"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Text Box 6"/>
          <p:cNvSpPr txBox="1">
            <a:spLocks noChangeArrowheads="1"/>
          </p:cNvSpPr>
          <p:nvPr/>
        </p:nvSpPr>
        <p:spPr bwMode="auto">
          <a:xfrm>
            <a:off x="395288" y="868363"/>
            <a:ext cx="8208962" cy="5153025"/>
          </a:xfrm>
          <a:prstGeom prst="rect">
            <a:avLst/>
          </a:prstGeom>
          <a:noFill/>
          <a:ln w="9525">
            <a:noFill/>
            <a:miter lim="800000"/>
            <a:headEnd/>
            <a:tailEnd/>
          </a:ln>
          <a:effectLst/>
        </p:spPr>
        <p:txBody>
          <a:bodyPr>
            <a:spAutoFit/>
          </a:bodyPr>
          <a:lstStyle/>
          <a:p>
            <a:r>
              <a:rPr lang="ar-SA" sz="2800" b="1">
                <a:solidFill>
                  <a:srgbClr val="FF3300"/>
                </a:solidFill>
              </a:rPr>
              <a:t>(4) العناصر المكونة للمكتب : </a:t>
            </a:r>
          </a:p>
          <a:p>
            <a:r>
              <a:rPr lang="ar-SA" sz="2000" b="1"/>
              <a:t>	(1) العنصر البشري .</a:t>
            </a:r>
          </a:p>
          <a:p>
            <a:r>
              <a:rPr lang="ar-SA" sz="2000" b="1"/>
              <a:t>	(2) الدورات والتقنيات . </a:t>
            </a:r>
          </a:p>
          <a:p>
            <a:r>
              <a:rPr lang="ar-SA" sz="2000" b="1"/>
              <a:t>	(3) البيانات والمعلومات . </a:t>
            </a:r>
          </a:p>
          <a:p>
            <a:r>
              <a:rPr lang="ar-SA" sz="2000" b="1"/>
              <a:t>	(4) المعالجة . </a:t>
            </a:r>
          </a:p>
          <a:p>
            <a:endParaRPr lang="ar-SA" sz="2000" b="1"/>
          </a:p>
          <a:p>
            <a:r>
              <a:rPr lang="ar-SA" sz="2800" b="1">
                <a:solidFill>
                  <a:srgbClr val="FF3300"/>
                </a:solidFill>
              </a:rPr>
              <a:t>(5) أنواع المكاتب : </a:t>
            </a:r>
          </a:p>
          <a:p>
            <a:r>
              <a:rPr lang="ar-SA" sz="2000" b="1"/>
              <a:t>(1) المكتب المتعدد الوظائف . </a:t>
            </a:r>
          </a:p>
          <a:p>
            <a:r>
              <a:rPr lang="ar-SA" sz="2000" b="1"/>
              <a:t>(2) المكتب المتخصص في معالجة المعاملات . </a:t>
            </a:r>
          </a:p>
          <a:p>
            <a:r>
              <a:rPr lang="ar-SA" sz="2000" b="1"/>
              <a:t>(3) المكتب المتخصص في تحليل المعلومات . </a:t>
            </a:r>
          </a:p>
          <a:p>
            <a:endParaRPr lang="ar-SA" sz="2800" b="1">
              <a:solidFill>
                <a:srgbClr val="FF3300"/>
              </a:solidFill>
            </a:endParaRPr>
          </a:p>
          <a:p>
            <a:r>
              <a:rPr lang="ar-SA" sz="2800" b="1">
                <a:solidFill>
                  <a:srgbClr val="FF3300"/>
                </a:solidFill>
              </a:rPr>
              <a:t>(6) تأثير المكاتب على العملية الإنتاجية :</a:t>
            </a:r>
          </a:p>
          <a:p>
            <a:r>
              <a:rPr lang="ar-SA" sz="2000" b="1"/>
              <a:t>يعتقد البعض أن دور المكتب في العملية الإنتاجية هو دور هامشي تقليدي إن لم يكن سلبياً منطلقين في ذلك من أن فاعلية العملية الإنتاجية مرهونة بأصحاب الملابس الزرقاء (أي العمال) وليس بذوي الياقات البيضاء والمتمثلة بالقابعين وراء المكاتب .</a:t>
            </a:r>
            <a:r>
              <a:rPr lang="ar-SA" sz="2000"/>
              <a:t> </a:t>
            </a:r>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4102"/>
                                        </p:tgtEl>
                                        <p:attrNameLst>
                                          <p:attrName>style.visibility</p:attrName>
                                        </p:attrNameLst>
                                      </p:cBhvr>
                                      <p:to>
                                        <p:strVal val="visible"/>
                                      </p:to>
                                    </p:set>
                                    <p:anim to="" calcmode="lin" valueType="num">
                                      <p:cBhvr>
                                        <p:cTn id="7" dur="1" fill="hold"/>
                                        <p:tgtEl>
                                          <p:spTgt spid="4102"/>
                                        </p:tgtEl>
                                        <p:attrNameLst>
                                          <p:attrName/>
                                        </p:attrNameLst>
                                      </p:cBhvr>
                                    </p:anim>
                                  </p:childTnLst>
                                </p:cTn>
                              </p:par>
                            </p:childTnLst>
                          </p:cTn>
                        </p:par>
                        <p:par>
                          <p:cTn id="8" fill="hold">
                            <p:stCondLst>
                              <p:cond delay="0"/>
                            </p:stCondLst>
                            <p:childTnLst>
                              <p:par>
                                <p:cTn id="9" presetID="24" presetClass="entr" presetSubtype="0" fill="hold" grpId="1" nodeType="afterEffect">
                                  <p:stCondLst>
                                    <p:cond delay="0"/>
                                  </p:stCondLst>
                                  <p:childTnLst>
                                    <p:set>
                                      <p:cBhvr>
                                        <p:cTn id="10" dur="1" fill="hold">
                                          <p:stCondLst>
                                            <p:cond delay="0"/>
                                          </p:stCondLst>
                                        </p:cTn>
                                        <p:tgtEl>
                                          <p:spTgt spid="4102"/>
                                        </p:tgtEl>
                                        <p:attrNameLst>
                                          <p:attrName>style.visibility</p:attrName>
                                        </p:attrNameLst>
                                      </p:cBhvr>
                                      <p:to>
                                        <p:strVal val="visible"/>
                                      </p:to>
                                    </p:set>
                                    <p:anim to="" calcmode="lin" valueType="num">
                                      <p:cBhvr>
                                        <p:cTn id="11" dur="1" fill="hold"/>
                                        <p:tgtEl>
                                          <p:spTgt spid="410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p:bldP spid="4102"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95288" y="765175"/>
            <a:ext cx="8208962" cy="4893647"/>
          </a:xfrm>
          <a:prstGeom prst="rect">
            <a:avLst/>
          </a:prstGeom>
          <a:noFill/>
          <a:ln w="9525">
            <a:noFill/>
            <a:miter lim="800000"/>
            <a:headEnd/>
            <a:tailEnd/>
          </a:ln>
          <a:effectLst/>
        </p:spPr>
        <p:txBody>
          <a:bodyPr>
            <a:spAutoFit/>
          </a:bodyPr>
          <a:lstStyle/>
          <a:p>
            <a:pPr marL="457200" indent="-457200" algn="just"/>
            <a:r>
              <a:rPr lang="ar-SA" sz="2400" b="1" dirty="0"/>
              <a:t>والحقيقة أن هذا الرأي جاء نتيجة لقصور الأداء المكتبي في تحقيق الأهداف الإنتاجية . </a:t>
            </a:r>
          </a:p>
          <a:p>
            <a:pPr marL="457200" indent="-457200" algn="just"/>
            <a:r>
              <a:rPr lang="ar-SA" sz="2400" b="1" dirty="0"/>
              <a:t>والصحيح أن العمل المكتبي يرتبط ارتباطاً وثيقاً بالعمل الإداري وذلك من خلال التخطيط والتنظيم والتوجيه والرقابة . </a:t>
            </a:r>
          </a:p>
          <a:p>
            <a:pPr marL="457200" indent="-457200" algn="just"/>
            <a:endParaRPr lang="ar-SA" sz="2400" b="1" dirty="0"/>
          </a:p>
          <a:p>
            <a:pPr marL="457200" indent="-457200" algn="just"/>
            <a:r>
              <a:rPr lang="ar-SA" sz="2400" b="1" dirty="0">
                <a:solidFill>
                  <a:srgbClr val="FF3300"/>
                </a:solidFill>
              </a:rPr>
              <a:t>ولغرض تفادي دور المكتب وتأثيره السلبي على العملية الإنتاجية يجب مراعاة ما يلي : </a:t>
            </a:r>
          </a:p>
          <a:p>
            <a:pPr marL="457200" indent="-457200" algn="just"/>
            <a:r>
              <a:rPr lang="ar-SA" sz="2400" b="1" dirty="0"/>
              <a:t>1- أن يقدم المكتب خدمة فعلية للمنظمة في إطار الوظائف الرئيسية للإدارة ، فيما يعزز الثقة بين العاملين </a:t>
            </a:r>
            <a:r>
              <a:rPr lang="ar-SA" sz="2400" b="1" dirty="0" smtClean="0"/>
              <a:t>بالمكتب </a:t>
            </a:r>
            <a:r>
              <a:rPr lang="ar-SA" sz="2400" b="1" dirty="0"/>
              <a:t>من جهة وبين المستخدمين من جهة أخرى . </a:t>
            </a:r>
          </a:p>
          <a:p>
            <a:pPr marL="457200" indent="-457200" algn="just"/>
            <a:r>
              <a:rPr lang="ar-SA" sz="2400" b="1" dirty="0"/>
              <a:t>2- حجم المكتب يجب أن يتناسب مع طبيعة الدور والمهام المسندة إليه . </a:t>
            </a:r>
          </a:p>
          <a:p>
            <a:pPr marL="457200" indent="-457200" algn="just"/>
            <a:r>
              <a:rPr lang="ar-SA" sz="2400" b="1" dirty="0"/>
              <a:t>3- يجب تزويد المكتب بكل الوسائل والموارد اللازمة من أجل تقديم أفضل خدمة . </a:t>
            </a:r>
          </a:p>
          <a:p>
            <a:pPr marL="457200" indent="-457200" algn="just"/>
            <a:r>
              <a:rPr lang="ar-SA" sz="2400" b="1" dirty="0"/>
              <a:t>4- أن يخضع المكتب إلى رقابة فعالة ومتابعة مستمرة من أجل البلوغ بالمكتب إلى مستوى المسئولية . </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 to="" calcmode="lin" valueType="num">
                                      <p:cBhvr>
                                        <p:cTn id="7" dur="1" fill="hold"/>
                                        <p:tgtEl>
                                          <p:spTgt spid="5122"/>
                                        </p:tgtEl>
                                        <p:attrNameLst>
                                          <p:attrName/>
                                        </p:attrNameLst>
                                      </p:cBhvr>
                                    </p:anim>
                                  </p:childTnLst>
                                </p:cTn>
                              </p:par>
                            </p:childTnLst>
                          </p:cTn>
                        </p:par>
                        <p:par>
                          <p:cTn id="8" fill="hold">
                            <p:stCondLst>
                              <p:cond delay="0"/>
                            </p:stCondLst>
                            <p:childTnLst>
                              <p:par>
                                <p:cTn id="9" presetID="24" presetClass="entr" presetSubtype="0" fill="hold" grpId="1" nodeType="afterEffect">
                                  <p:stCondLst>
                                    <p:cond delay="0"/>
                                  </p:stCondLst>
                                  <p:childTnLst>
                                    <p:set>
                                      <p:cBhvr>
                                        <p:cTn id="10" dur="1" fill="hold">
                                          <p:stCondLst>
                                            <p:cond delay="0"/>
                                          </p:stCondLst>
                                        </p:cTn>
                                        <p:tgtEl>
                                          <p:spTgt spid="5122"/>
                                        </p:tgtEl>
                                        <p:attrNameLst>
                                          <p:attrName>style.visibility</p:attrName>
                                        </p:attrNameLst>
                                      </p:cBhvr>
                                      <p:to>
                                        <p:strVal val="visible"/>
                                      </p:to>
                                    </p:set>
                                    <p:anim to="" calcmode="lin" valueType="num">
                                      <p:cBhvr>
                                        <p:cTn id="11" dur="1" fill="hold"/>
                                        <p:tgtEl>
                                          <p:spTgt spid="512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2"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95288" y="976313"/>
            <a:ext cx="8208962" cy="4900612"/>
          </a:xfrm>
          <a:prstGeom prst="rect">
            <a:avLst/>
          </a:prstGeom>
          <a:noFill/>
          <a:ln w="9525">
            <a:noFill/>
            <a:miter lim="800000"/>
            <a:headEnd/>
            <a:tailEnd/>
          </a:ln>
          <a:effectLst/>
        </p:spPr>
        <p:txBody>
          <a:bodyPr>
            <a:spAutoFit/>
          </a:bodyPr>
          <a:lstStyle/>
          <a:p>
            <a:pPr marL="457200" indent="-457200"/>
            <a:r>
              <a:rPr lang="ar-SA" sz="2800" b="1">
                <a:solidFill>
                  <a:srgbClr val="FF3300"/>
                </a:solidFill>
              </a:rPr>
              <a:t>(7) مكونات النظام الحاسوبي </a:t>
            </a:r>
          </a:p>
          <a:p>
            <a:pPr marL="457200" indent="-457200"/>
            <a:r>
              <a:rPr lang="ar-SA" sz="2400" b="1"/>
              <a:t>	1- يمكن إيجاز مكونات النظام الحاسوبي في ما يلي : </a:t>
            </a:r>
          </a:p>
          <a:p>
            <a:pPr marL="457200" indent="-457200"/>
            <a:r>
              <a:rPr lang="ar-SA" sz="2400" b="1"/>
              <a:t>	2- الأجهزة . </a:t>
            </a:r>
          </a:p>
          <a:p>
            <a:pPr marL="457200" indent="-457200"/>
            <a:r>
              <a:rPr lang="ar-SA" sz="2400" b="1"/>
              <a:t>	3- البرامج . </a:t>
            </a:r>
          </a:p>
          <a:p>
            <a:pPr marL="457200" indent="-457200"/>
            <a:r>
              <a:rPr lang="ar-SA" sz="2400" b="1"/>
              <a:t>	4- المعلومات . </a:t>
            </a:r>
          </a:p>
          <a:p>
            <a:pPr marL="457200" indent="-457200"/>
            <a:r>
              <a:rPr lang="ar-SA" sz="2400" b="1"/>
              <a:t>	5- الأشخاص . </a:t>
            </a:r>
          </a:p>
          <a:p>
            <a:pPr marL="457200" indent="-457200"/>
            <a:r>
              <a:rPr lang="ar-SA" sz="2400" b="1"/>
              <a:t>	6- الخطوات التنفيذية (المعالجة والإجراءات) . </a:t>
            </a:r>
          </a:p>
          <a:p>
            <a:pPr marL="457200" indent="-457200"/>
            <a:endParaRPr lang="ar-SA" sz="2400" b="1"/>
          </a:p>
          <a:p>
            <a:pPr marL="457200" indent="-457200"/>
            <a:r>
              <a:rPr lang="ar-SA" sz="2400" b="1"/>
              <a:t>وتمثل هذه المستلزمات بالحقيقة مكونات النظام الحاسوبي والهدف من هذا النظام هو خزن المعلومات وتهيئتها من أجل إنجاز المهام الصعبة بالسرعة الممكنة من خلال استرجاعها واستنباط عناصرها بالوقت المناسب . </a:t>
            </a:r>
          </a:p>
          <a:p>
            <a:pPr marL="457200" indent="-457200"/>
            <a:endParaRPr lang="ar-SA" sz="2400" b="1"/>
          </a:p>
          <a:p>
            <a:pPr marL="457200" indent="-457200"/>
            <a:r>
              <a:rPr lang="ar-SA" sz="2400" b="1">
                <a:solidFill>
                  <a:srgbClr val="FF3300"/>
                </a:solidFill>
              </a:rPr>
              <a:t>وكما هو موضح في الشكل التالي :</a:t>
            </a:r>
            <a:endParaRPr lang="en-US" sz="2400" b="1">
              <a:solidFill>
                <a:srgbClr val="FF33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 to="" calcmode="lin" valueType="num">
                                      <p:cBhvr>
                                        <p:cTn id="7" dur="1" fill="hold"/>
                                        <p:tgtEl>
                                          <p:spTgt spid="6146"/>
                                        </p:tgtEl>
                                        <p:attrNameLst>
                                          <p:attrName/>
                                        </p:attrNameLst>
                                      </p:cBhvr>
                                    </p:anim>
                                  </p:childTnLst>
                                </p:cTn>
                              </p:par>
                            </p:childTnLst>
                          </p:cTn>
                        </p:par>
                        <p:par>
                          <p:cTn id="8" fill="hold">
                            <p:stCondLst>
                              <p:cond delay="0"/>
                            </p:stCondLst>
                            <p:childTnLst>
                              <p:par>
                                <p:cTn id="9" presetID="24" presetClass="entr" presetSubtype="0" fill="hold" grpId="1" nodeType="afterEffect">
                                  <p:stCondLst>
                                    <p:cond delay="0"/>
                                  </p:stCondLst>
                                  <p:childTnLst>
                                    <p:set>
                                      <p:cBhvr>
                                        <p:cTn id="10" dur="1" fill="hold">
                                          <p:stCondLst>
                                            <p:cond delay="0"/>
                                          </p:stCondLst>
                                        </p:cTn>
                                        <p:tgtEl>
                                          <p:spTgt spid="6146"/>
                                        </p:tgtEl>
                                        <p:attrNameLst>
                                          <p:attrName>style.visibility</p:attrName>
                                        </p:attrNameLst>
                                      </p:cBhvr>
                                      <p:to>
                                        <p:strVal val="visible"/>
                                      </p:to>
                                    </p:set>
                                    <p:anim to="" calcmode="lin" valueType="num">
                                      <p:cBhvr>
                                        <p:cTn id="11" dur="1" fill="hold"/>
                                        <p:tgtEl>
                                          <p:spTgt spid="614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6"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5583238" y="1619250"/>
            <a:ext cx="1257300" cy="800100"/>
          </a:xfrm>
          <a:prstGeom prst="rect">
            <a:avLst/>
          </a:prstGeom>
          <a:solidFill>
            <a:srgbClr val="FFFFFF"/>
          </a:solidFill>
          <a:ln w="9525">
            <a:solidFill>
              <a:srgbClr val="000000"/>
            </a:solidFill>
            <a:miter lim="800000"/>
            <a:headEnd/>
            <a:tailEnd/>
          </a:ln>
        </p:spPr>
        <p:txBody>
          <a:bodyPr/>
          <a:lstStyle/>
          <a:p>
            <a:pPr algn="ctr"/>
            <a:r>
              <a:rPr lang="ar-SA" sz="1200" dirty="0">
                <a:latin typeface="Times New Roman" pitchFamily="18" charset="0"/>
                <a:cs typeface="PT Bold Heading" pitchFamily="2" charset="-78"/>
              </a:rPr>
              <a:t>المعلومات</a:t>
            </a:r>
          </a:p>
          <a:p>
            <a:pPr algn="ctr"/>
            <a:r>
              <a:rPr lang="en-US" sz="1400" b="1" dirty="0">
                <a:solidFill>
                  <a:srgbClr val="FF0000"/>
                </a:solidFill>
                <a:latin typeface="Times New Roman" pitchFamily="18" charset="0"/>
              </a:rPr>
              <a:t>Information</a:t>
            </a:r>
            <a:endParaRPr lang="en-US" dirty="0">
              <a:solidFill>
                <a:srgbClr val="FF0000"/>
              </a:solidFill>
            </a:endParaRPr>
          </a:p>
        </p:txBody>
      </p:sp>
      <p:sp>
        <p:nvSpPr>
          <p:cNvPr id="7172" name="Text Box 4"/>
          <p:cNvSpPr txBox="1">
            <a:spLocks noChangeArrowheads="1"/>
          </p:cNvSpPr>
          <p:nvPr/>
        </p:nvSpPr>
        <p:spPr bwMode="auto">
          <a:xfrm>
            <a:off x="2268538" y="1619250"/>
            <a:ext cx="1257300" cy="800100"/>
          </a:xfrm>
          <a:prstGeom prst="rect">
            <a:avLst/>
          </a:prstGeom>
          <a:solidFill>
            <a:srgbClr val="FFFFFF"/>
          </a:solidFill>
          <a:ln w="9525">
            <a:solidFill>
              <a:srgbClr val="000000"/>
            </a:solidFill>
            <a:miter lim="800000"/>
            <a:headEnd/>
            <a:tailEnd/>
          </a:ln>
        </p:spPr>
        <p:txBody>
          <a:bodyPr/>
          <a:lstStyle/>
          <a:p>
            <a:pPr algn="ctr"/>
            <a:r>
              <a:rPr lang="ar-SA" sz="1200" dirty="0">
                <a:latin typeface="Times New Roman" pitchFamily="18" charset="0"/>
                <a:cs typeface="PT Bold Heading" pitchFamily="2" charset="-78"/>
              </a:rPr>
              <a:t>البرامج</a:t>
            </a:r>
          </a:p>
          <a:p>
            <a:pPr algn="ctr"/>
            <a:r>
              <a:rPr lang="en-US" sz="1400" b="1" dirty="0">
                <a:solidFill>
                  <a:srgbClr val="FF0000"/>
                </a:solidFill>
                <a:latin typeface="Times New Roman" pitchFamily="18" charset="0"/>
              </a:rPr>
              <a:t>Programs</a:t>
            </a:r>
            <a:endParaRPr lang="en-US" dirty="0">
              <a:solidFill>
                <a:srgbClr val="FF0000"/>
              </a:solidFill>
            </a:endParaRPr>
          </a:p>
        </p:txBody>
      </p:sp>
      <p:sp>
        <p:nvSpPr>
          <p:cNvPr id="7173" name="Text Box 5"/>
          <p:cNvSpPr txBox="1">
            <a:spLocks noChangeArrowheads="1"/>
          </p:cNvSpPr>
          <p:nvPr/>
        </p:nvSpPr>
        <p:spPr bwMode="auto">
          <a:xfrm>
            <a:off x="5572132" y="4143380"/>
            <a:ext cx="1257300" cy="800100"/>
          </a:xfrm>
          <a:prstGeom prst="rect">
            <a:avLst/>
          </a:prstGeom>
          <a:solidFill>
            <a:srgbClr val="FFFFFF"/>
          </a:solidFill>
          <a:ln w="9525">
            <a:solidFill>
              <a:srgbClr val="000000"/>
            </a:solidFill>
            <a:miter lim="800000"/>
            <a:headEnd/>
            <a:tailEnd/>
          </a:ln>
        </p:spPr>
        <p:txBody>
          <a:bodyPr/>
          <a:lstStyle/>
          <a:p>
            <a:pPr algn="ctr"/>
            <a:r>
              <a:rPr lang="ar-SA" sz="1200" dirty="0">
                <a:latin typeface="Times New Roman" pitchFamily="18" charset="0"/>
                <a:cs typeface="PT Bold Heading" pitchFamily="2" charset="-78"/>
              </a:rPr>
              <a:t>الإجراءات</a:t>
            </a:r>
          </a:p>
          <a:p>
            <a:pPr algn="ctr"/>
            <a:r>
              <a:rPr lang="en-US" sz="1400" b="1" dirty="0">
                <a:solidFill>
                  <a:srgbClr val="FF3300"/>
                </a:solidFill>
                <a:latin typeface="Times New Roman" pitchFamily="18" charset="0"/>
              </a:rPr>
              <a:t>Processing </a:t>
            </a:r>
            <a:endParaRPr lang="en-US" dirty="0">
              <a:solidFill>
                <a:srgbClr val="FF3300"/>
              </a:solidFill>
            </a:endParaRPr>
          </a:p>
        </p:txBody>
      </p:sp>
      <p:sp>
        <p:nvSpPr>
          <p:cNvPr id="7174" name="Text Box 6"/>
          <p:cNvSpPr txBox="1">
            <a:spLocks noChangeArrowheads="1"/>
          </p:cNvSpPr>
          <p:nvPr/>
        </p:nvSpPr>
        <p:spPr bwMode="auto">
          <a:xfrm>
            <a:off x="2268538" y="4019550"/>
            <a:ext cx="1257300" cy="800100"/>
          </a:xfrm>
          <a:prstGeom prst="rect">
            <a:avLst/>
          </a:prstGeom>
          <a:solidFill>
            <a:srgbClr val="FFFFFF"/>
          </a:solidFill>
          <a:ln w="9525">
            <a:solidFill>
              <a:srgbClr val="000000"/>
            </a:solidFill>
            <a:miter lim="800000"/>
            <a:headEnd/>
            <a:tailEnd/>
          </a:ln>
        </p:spPr>
        <p:txBody>
          <a:bodyPr/>
          <a:lstStyle/>
          <a:p>
            <a:pPr algn="ctr"/>
            <a:r>
              <a:rPr lang="ar-SA" sz="1200" dirty="0">
                <a:latin typeface="Times New Roman" pitchFamily="18" charset="0"/>
                <a:cs typeface="PT Bold Heading" pitchFamily="2" charset="-78"/>
              </a:rPr>
              <a:t>الأجهزة</a:t>
            </a:r>
          </a:p>
          <a:p>
            <a:pPr algn="ctr"/>
            <a:r>
              <a:rPr lang="en-US" sz="1400" b="1" dirty="0">
                <a:solidFill>
                  <a:srgbClr val="FF0000"/>
                </a:solidFill>
                <a:latin typeface="Times New Roman" pitchFamily="18" charset="0"/>
              </a:rPr>
              <a:t>Hardware</a:t>
            </a:r>
            <a:endParaRPr lang="en-US" dirty="0">
              <a:solidFill>
                <a:srgbClr val="FF0000"/>
              </a:solidFill>
            </a:endParaRPr>
          </a:p>
        </p:txBody>
      </p:sp>
      <p:sp>
        <p:nvSpPr>
          <p:cNvPr id="7175" name="Text Box 7"/>
          <p:cNvSpPr txBox="1">
            <a:spLocks noChangeArrowheads="1"/>
          </p:cNvSpPr>
          <p:nvPr/>
        </p:nvSpPr>
        <p:spPr bwMode="auto">
          <a:xfrm>
            <a:off x="3868738" y="2876550"/>
            <a:ext cx="1257300" cy="800100"/>
          </a:xfrm>
          <a:prstGeom prst="rect">
            <a:avLst/>
          </a:prstGeom>
          <a:solidFill>
            <a:srgbClr val="FFFFFF"/>
          </a:solidFill>
          <a:ln w="9525">
            <a:solidFill>
              <a:srgbClr val="000000"/>
            </a:solidFill>
            <a:miter lim="800000"/>
            <a:headEnd/>
            <a:tailEnd/>
          </a:ln>
        </p:spPr>
        <p:txBody>
          <a:bodyPr/>
          <a:lstStyle/>
          <a:p>
            <a:pPr algn="ctr"/>
            <a:r>
              <a:rPr lang="en-US" sz="1700" b="1" dirty="0">
                <a:latin typeface="Times New Roman" pitchFamily="18" charset="0"/>
                <a:cs typeface="PT Bold Heading" pitchFamily="2" charset="-78"/>
              </a:rPr>
              <a:t>Computer</a:t>
            </a:r>
          </a:p>
          <a:p>
            <a:pPr algn="ctr"/>
            <a:r>
              <a:rPr lang="en-US" sz="1700" b="1" dirty="0">
                <a:solidFill>
                  <a:srgbClr val="FF0000"/>
                </a:solidFill>
                <a:latin typeface="Times New Roman" pitchFamily="18" charset="0"/>
                <a:cs typeface="PT Bold Heading" pitchFamily="2" charset="-78"/>
              </a:rPr>
              <a:t>System</a:t>
            </a:r>
            <a:endParaRPr lang="en-US" dirty="0">
              <a:solidFill>
                <a:srgbClr val="FF0000"/>
              </a:solidFill>
            </a:endParaRPr>
          </a:p>
        </p:txBody>
      </p:sp>
      <p:sp>
        <p:nvSpPr>
          <p:cNvPr id="7176" name="Text Box 8"/>
          <p:cNvSpPr txBox="1">
            <a:spLocks noChangeArrowheads="1"/>
          </p:cNvSpPr>
          <p:nvPr/>
        </p:nvSpPr>
        <p:spPr bwMode="auto">
          <a:xfrm>
            <a:off x="3868738" y="476250"/>
            <a:ext cx="1257300" cy="800100"/>
          </a:xfrm>
          <a:prstGeom prst="rect">
            <a:avLst/>
          </a:prstGeom>
          <a:solidFill>
            <a:srgbClr val="FFFFFF"/>
          </a:solidFill>
          <a:ln w="9525">
            <a:solidFill>
              <a:srgbClr val="000000"/>
            </a:solidFill>
            <a:miter lim="800000"/>
            <a:headEnd/>
            <a:tailEnd/>
          </a:ln>
        </p:spPr>
        <p:txBody>
          <a:bodyPr/>
          <a:lstStyle/>
          <a:p>
            <a:pPr algn="ctr"/>
            <a:r>
              <a:rPr lang="en-US" sz="1700" b="1" dirty="0">
                <a:latin typeface="Times New Roman" pitchFamily="18" charset="0"/>
                <a:cs typeface="PT Bold Heading" pitchFamily="2" charset="-78"/>
              </a:rPr>
              <a:t>Computer</a:t>
            </a:r>
          </a:p>
          <a:p>
            <a:pPr algn="ctr"/>
            <a:r>
              <a:rPr lang="en-US" sz="1700" b="1" dirty="0">
                <a:solidFill>
                  <a:srgbClr val="FF0000"/>
                </a:solidFill>
                <a:latin typeface="Times New Roman" pitchFamily="18" charset="0"/>
                <a:cs typeface="PT Bold Heading" pitchFamily="2" charset="-78"/>
              </a:rPr>
              <a:t>System</a:t>
            </a:r>
            <a:endParaRPr lang="en-US" dirty="0">
              <a:solidFill>
                <a:srgbClr val="FF0000"/>
              </a:solidFill>
            </a:endParaRPr>
          </a:p>
        </p:txBody>
      </p:sp>
      <p:sp>
        <p:nvSpPr>
          <p:cNvPr id="7177" name="Line 9"/>
          <p:cNvSpPr>
            <a:spLocks noChangeShapeType="1"/>
          </p:cNvSpPr>
          <p:nvPr/>
        </p:nvSpPr>
        <p:spPr bwMode="auto">
          <a:xfrm>
            <a:off x="4440238" y="1276350"/>
            <a:ext cx="0" cy="1600200"/>
          </a:xfrm>
          <a:prstGeom prst="line">
            <a:avLst/>
          </a:prstGeom>
          <a:noFill/>
          <a:ln w="9525">
            <a:solidFill>
              <a:srgbClr val="000000"/>
            </a:solidFill>
            <a:round/>
            <a:headEnd/>
            <a:tailEnd/>
          </a:ln>
        </p:spPr>
        <p:txBody>
          <a:bodyPr/>
          <a:lstStyle/>
          <a:p>
            <a:endParaRPr lang="ar-SA"/>
          </a:p>
        </p:txBody>
      </p:sp>
      <p:sp>
        <p:nvSpPr>
          <p:cNvPr id="7178" name="Line 10"/>
          <p:cNvSpPr>
            <a:spLocks noChangeShapeType="1"/>
          </p:cNvSpPr>
          <p:nvPr/>
        </p:nvSpPr>
        <p:spPr bwMode="auto">
          <a:xfrm>
            <a:off x="3525838" y="2076450"/>
            <a:ext cx="571500" cy="800100"/>
          </a:xfrm>
          <a:prstGeom prst="line">
            <a:avLst/>
          </a:prstGeom>
          <a:noFill/>
          <a:ln w="9525">
            <a:solidFill>
              <a:srgbClr val="000000"/>
            </a:solidFill>
            <a:round/>
            <a:headEnd/>
            <a:tailEnd/>
          </a:ln>
        </p:spPr>
        <p:txBody>
          <a:bodyPr/>
          <a:lstStyle/>
          <a:p>
            <a:endParaRPr lang="ar-SA"/>
          </a:p>
        </p:txBody>
      </p:sp>
      <p:sp>
        <p:nvSpPr>
          <p:cNvPr id="7179" name="Line 11"/>
          <p:cNvSpPr>
            <a:spLocks noChangeShapeType="1"/>
          </p:cNvSpPr>
          <p:nvPr/>
        </p:nvSpPr>
        <p:spPr bwMode="auto">
          <a:xfrm flipH="1">
            <a:off x="4783138" y="2076450"/>
            <a:ext cx="800100" cy="800100"/>
          </a:xfrm>
          <a:prstGeom prst="line">
            <a:avLst/>
          </a:prstGeom>
          <a:noFill/>
          <a:ln w="9525">
            <a:solidFill>
              <a:srgbClr val="000000"/>
            </a:solidFill>
            <a:round/>
            <a:headEnd/>
            <a:tailEnd/>
          </a:ln>
        </p:spPr>
        <p:txBody>
          <a:bodyPr/>
          <a:lstStyle/>
          <a:p>
            <a:endParaRPr lang="ar-SA"/>
          </a:p>
        </p:txBody>
      </p:sp>
      <p:sp>
        <p:nvSpPr>
          <p:cNvPr id="7180" name="Line 12"/>
          <p:cNvSpPr>
            <a:spLocks noChangeShapeType="1"/>
          </p:cNvSpPr>
          <p:nvPr/>
        </p:nvSpPr>
        <p:spPr bwMode="auto">
          <a:xfrm flipH="1" flipV="1">
            <a:off x="4783138" y="3676650"/>
            <a:ext cx="800100" cy="800100"/>
          </a:xfrm>
          <a:prstGeom prst="line">
            <a:avLst/>
          </a:prstGeom>
          <a:noFill/>
          <a:ln w="9525">
            <a:solidFill>
              <a:srgbClr val="000000"/>
            </a:solidFill>
            <a:round/>
            <a:headEnd/>
            <a:tailEnd/>
          </a:ln>
        </p:spPr>
        <p:txBody>
          <a:bodyPr/>
          <a:lstStyle/>
          <a:p>
            <a:endParaRPr lang="ar-SA"/>
          </a:p>
        </p:txBody>
      </p:sp>
      <p:sp>
        <p:nvSpPr>
          <p:cNvPr id="7181" name="Line 13"/>
          <p:cNvSpPr>
            <a:spLocks noChangeShapeType="1"/>
          </p:cNvSpPr>
          <p:nvPr/>
        </p:nvSpPr>
        <p:spPr bwMode="auto">
          <a:xfrm flipV="1">
            <a:off x="3525838" y="3676650"/>
            <a:ext cx="800100" cy="800100"/>
          </a:xfrm>
          <a:prstGeom prst="line">
            <a:avLst/>
          </a:prstGeom>
          <a:noFill/>
          <a:ln w="9525">
            <a:solidFill>
              <a:srgbClr val="000000"/>
            </a:solidFill>
            <a:round/>
            <a:headEnd/>
            <a:tailEnd/>
          </a:ln>
        </p:spPr>
        <p:txBody>
          <a:bodyPr/>
          <a:lstStyle/>
          <a:p>
            <a:endParaRPr lang="ar-SA"/>
          </a:p>
        </p:txBody>
      </p:sp>
      <p:sp>
        <p:nvSpPr>
          <p:cNvPr id="7182" name="Text Box 14"/>
          <p:cNvSpPr txBox="1">
            <a:spLocks noChangeArrowheads="1"/>
          </p:cNvSpPr>
          <p:nvPr/>
        </p:nvSpPr>
        <p:spPr bwMode="auto">
          <a:xfrm>
            <a:off x="2954338" y="5084763"/>
            <a:ext cx="2971800" cy="571500"/>
          </a:xfrm>
          <a:prstGeom prst="rect">
            <a:avLst/>
          </a:prstGeom>
          <a:noFill/>
          <a:ln w="9525">
            <a:noFill/>
            <a:miter lim="800000"/>
            <a:headEnd/>
            <a:tailEnd/>
          </a:ln>
        </p:spPr>
        <p:txBody>
          <a:bodyPr/>
          <a:lstStyle/>
          <a:p>
            <a:pPr algn="ctr"/>
            <a:r>
              <a:rPr lang="ar-SA" sz="1900">
                <a:solidFill>
                  <a:srgbClr val="FF3300"/>
                </a:solidFill>
                <a:latin typeface="Times New Roman" pitchFamily="18" charset="0"/>
                <a:cs typeface="PT Bold Heading" pitchFamily="2" charset="-78"/>
              </a:rPr>
              <a:t>مكونات نظام الحاسوب</a:t>
            </a:r>
            <a:endParaRPr lang="en-US" sz="2000">
              <a:solidFill>
                <a:srgbClr val="FF3300"/>
              </a:solidFill>
            </a:endParaRPr>
          </a:p>
        </p:txBody>
      </p:sp>
      <p:sp>
        <p:nvSpPr>
          <p:cNvPr id="7183" name="Text Box 15"/>
          <p:cNvSpPr txBox="1">
            <a:spLocks noChangeArrowheads="1"/>
          </p:cNvSpPr>
          <p:nvPr/>
        </p:nvSpPr>
        <p:spPr bwMode="auto">
          <a:xfrm>
            <a:off x="827088" y="5881688"/>
            <a:ext cx="7580312" cy="571500"/>
          </a:xfrm>
          <a:prstGeom prst="rect">
            <a:avLst/>
          </a:prstGeom>
          <a:noFill/>
          <a:ln w="9525">
            <a:noFill/>
            <a:miter lim="800000"/>
            <a:headEnd/>
            <a:tailEnd/>
          </a:ln>
        </p:spPr>
        <p:txBody>
          <a:bodyPr/>
          <a:lstStyle/>
          <a:p>
            <a:pPr algn="ctr"/>
            <a:r>
              <a:rPr lang="ar-SA" b="1"/>
              <a:t>إذن واحدة من مكونات أتمتة المكاتب هي حاجة المكتب (المستلزمات المكتبية) للتكنولوجيا الحديثة</a:t>
            </a: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7171"/>
                                        </p:tgtEl>
                                        <p:attrNameLst>
                                          <p:attrName>style.visibility</p:attrName>
                                        </p:attrNameLst>
                                      </p:cBhvr>
                                      <p:to>
                                        <p:strVal val="visible"/>
                                      </p:to>
                                    </p:set>
                                    <p:anim to="" calcmode="lin" valueType="num">
                                      <p:cBhvr>
                                        <p:cTn id="7" dur="1" fill="hold"/>
                                        <p:tgtEl>
                                          <p:spTgt spid="7171"/>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7172"/>
                                        </p:tgtEl>
                                        <p:attrNameLst>
                                          <p:attrName>style.visibility</p:attrName>
                                        </p:attrNameLst>
                                      </p:cBhvr>
                                      <p:to>
                                        <p:strVal val="visible"/>
                                      </p:to>
                                    </p:set>
                                    <p:anim to="" calcmode="lin" valueType="num">
                                      <p:cBhvr>
                                        <p:cTn id="11" dur="1" fill="hold"/>
                                        <p:tgtEl>
                                          <p:spTgt spid="7172"/>
                                        </p:tgtEl>
                                        <p:attrNameLst>
                                          <p:attrName/>
                                        </p:attrNameLst>
                                      </p:cBhvr>
                                    </p:anim>
                                  </p:childTnLst>
                                </p:cTn>
                              </p:par>
                            </p:childTnLst>
                          </p:cTn>
                        </p:par>
                        <p:par>
                          <p:cTn id="12" fill="hold">
                            <p:stCondLst>
                              <p:cond delay="0"/>
                            </p:stCondLst>
                            <p:childTnLst>
                              <p:par>
                                <p:cTn id="13" presetID="24" presetClass="entr" presetSubtype="0" fill="hold" grpId="0" nodeType="afterEffect">
                                  <p:stCondLst>
                                    <p:cond delay="0"/>
                                  </p:stCondLst>
                                  <p:childTnLst>
                                    <p:set>
                                      <p:cBhvr>
                                        <p:cTn id="14" dur="1" fill="hold">
                                          <p:stCondLst>
                                            <p:cond delay="0"/>
                                          </p:stCondLst>
                                        </p:cTn>
                                        <p:tgtEl>
                                          <p:spTgt spid="7173"/>
                                        </p:tgtEl>
                                        <p:attrNameLst>
                                          <p:attrName>style.visibility</p:attrName>
                                        </p:attrNameLst>
                                      </p:cBhvr>
                                      <p:to>
                                        <p:strVal val="visible"/>
                                      </p:to>
                                    </p:set>
                                    <p:anim to="" calcmode="lin" valueType="num">
                                      <p:cBhvr>
                                        <p:cTn id="15" dur="1" fill="hold"/>
                                        <p:tgtEl>
                                          <p:spTgt spid="7173"/>
                                        </p:tgtEl>
                                        <p:attrNameLst>
                                          <p:attrName/>
                                        </p:attrNameLst>
                                      </p:cBhvr>
                                    </p:anim>
                                  </p:childTnLst>
                                </p:cTn>
                              </p:par>
                            </p:childTnLst>
                          </p:cTn>
                        </p:par>
                        <p:par>
                          <p:cTn id="16" fill="hold">
                            <p:stCondLst>
                              <p:cond delay="0"/>
                            </p:stCondLst>
                            <p:childTnLst>
                              <p:par>
                                <p:cTn id="17" presetID="24" presetClass="entr" presetSubtype="0" fill="hold" grpId="0" nodeType="afterEffect">
                                  <p:stCondLst>
                                    <p:cond delay="0"/>
                                  </p:stCondLst>
                                  <p:childTnLst>
                                    <p:set>
                                      <p:cBhvr>
                                        <p:cTn id="18" dur="1" fill="hold">
                                          <p:stCondLst>
                                            <p:cond delay="0"/>
                                          </p:stCondLst>
                                        </p:cTn>
                                        <p:tgtEl>
                                          <p:spTgt spid="7174"/>
                                        </p:tgtEl>
                                        <p:attrNameLst>
                                          <p:attrName>style.visibility</p:attrName>
                                        </p:attrNameLst>
                                      </p:cBhvr>
                                      <p:to>
                                        <p:strVal val="visible"/>
                                      </p:to>
                                    </p:set>
                                    <p:anim to="" calcmode="lin" valueType="num">
                                      <p:cBhvr>
                                        <p:cTn id="19" dur="1" fill="hold"/>
                                        <p:tgtEl>
                                          <p:spTgt spid="7174"/>
                                        </p:tgtEl>
                                        <p:attrNameLst>
                                          <p:attrName/>
                                        </p:attrNameLst>
                                      </p:cBhvr>
                                    </p:anim>
                                  </p:childTnLst>
                                </p:cTn>
                              </p:par>
                            </p:childTnLst>
                          </p:cTn>
                        </p:par>
                        <p:par>
                          <p:cTn id="20" fill="hold">
                            <p:stCondLst>
                              <p:cond delay="0"/>
                            </p:stCondLst>
                            <p:childTnLst>
                              <p:par>
                                <p:cTn id="21" presetID="24" presetClass="entr" presetSubtype="0" fill="hold" grpId="0" nodeType="afterEffect">
                                  <p:stCondLst>
                                    <p:cond delay="0"/>
                                  </p:stCondLst>
                                  <p:childTnLst>
                                    <p:set>
                                      <p:cBhvr>
                                        <p:cTn id="22" dur="1" fill="hold">
                                          <p:stCondLst>
                                            <p:cond delay="0"/>
                                          </p:stCondLst>
                                        </p:cTn>
                                        <p:tgtEl>
                                          <p:spTgt spid="7175"/>
                                        </p:tgtEl>
                                        <p:attrNameLst>
                                          <p:attrName>style.visibility</p:attrName>
                                        </p:attrNameLst>
                                      </p:cBhvr>
                                      <p:to>
                                        <p:strVal val="visible"/>
                                      </p:to>
                                    </p:set>
                                    <p:anim to="" calcmode="lin" valueType="num">
                                      <p:cBhvr>
                                        <p:cTn id="23" dur="1" fill="hold"/>
                                        <p:tgtEl>
                                          <p:spTgt spid="7175"/>
                                        </p:tgtEl>
                                        <p:attrNameLst>
                                          <p:attrName/>
                                        </p:attrNameLst>
                                      </p:cBhvr>
                                    </p:anim>
                                  </p:childTnLst>
                                </p:cTn>
                              </p:par>
                            </p:childTnLst>
                          </p:cTn>
                        </p:par>
                        <p:par>
                          <p:cTn id="24" fill="hold">
                            <p:stCondLst>
                              <p:cond delay="0"/>
                            </p:stCondLst>
                            <p:childTnLst>
                              <p:par>
                                <p:cTn id="25" presetID="24" presetClass="entr" presetSubtype="0" fill="hold" grpId="0" nodeType="afterEffect">
                                  <p:stCondLst>
                                    <p:cond delay="0"/>
                                  </p:stCondLst>
                                  <p:childTnLst>
                                    <p:set>
                                      <p:cBhvr>
                                        <p:cTn id="26" dur="1" fill="hold">
                                          <p:stCondLst>
                                            <p:cond delay="0"/>
                                          </p:stCondLst>
                                        </p:cTn>
                                        <p:tgtEl>
                                          <p:spTgt spid="7176"/>
                                        </p:tgtEl>
                                        <p:attrNameLst>
                                          <p:attrName>style.visibility</p:attrName>
                                        </p:attrNameLst>
                                      </p:cBhvr>
                                      <p:to>
                                        <p:strVal val="visible"/>
                                      </p:to>
                                    </p:set>
                                    <p:anim to="" calcmode="lin" valueType="num">
                                      <p:cBhvr>
                                        <p:cTn id="27" dur="1" fill="hold"/>
                                        <p:tgtEl>
                                          <p:spTgt spid="7176"/>
                                        </p:tgtEl>
                                        <p:attrNameLst>
                                          <p:attrName/>
                                        </p:attrNameLst>
                                      </p:cBhvr>
                                    </p:anim>
                                  </p:childTnLst>
                                </p:cTn>
                              </p:par>
                            </p:childTnLst>
                          </p:cTn>
                        </p:par>
                        <p:par>
                          <p:cTn id="28" fill="hold">
                            <p:stCondLst>
                              <p:cond delay="0"/>
                            </p:stCondLst>
                            <p:childTnLst>
                              <p:par>
                                <p:cTn id="29" presetID="24" presetClass="entr" presetSubtype="0" fill="hold" grpId="0" nodeType="afterEffect">
                                  <p:stCondLst>
                                    <p:cond delay="0"/>
                                  </p:stCondLst>
                                  <p:childTnLst>
                                    <p:set>
                                      <p:cBhvr>
                                        <p:cTn id="30" dur="1" fill="hold">
                                          <p:stCondLst>
                                            <p:cond delay="0"/>
                                          </p:stCondLst>
                                        </p:cTn>
                                        <p:tgtEl>
                                          <p:spTgt spid="7177"/>
                                        </p:tgtEl>
                                        <p:attrNameLst>
                                          <p:attrName>style.visibility</p:attrName>
                                        </p:attrNameLst>
                                      </p:cBhvr>
                                      <p:to>
                                        <p:strVal val="visible"/>
                                      </p:to>
                                    </p:set>
                                    <p:anim to="" calcmode="lin" valueType="num">
                                      <p:cBhvr>
                                        <p:cTn id="31" dur="1" fill="hold"/>
                                        <p:tgtEl>
                                          <p:spTgt spid="7177"/>
                                        </p:tgtEl>
                                        <p:attrNameLst>
                                          <p:attrName/>
                                        </p:attrNameLst>
                                      </p:cBhvr>
                                    </p:anim>
                                  </p:childTnLst>
                                </p:cTn>
                              </p:par>
                            </p:childTnLst>
                          </p:cTn>
                        </p:par>
                        <p:par>
                          <p:cTn id="32" fill="hold">
                            <p:stCondLst>
                              <p:cond delay="0"/>
                            </p:stCondLst>
                            <p:childTnLst>
                              <p:par>
                                <p:cTn id="33" presetID="24" presetClass="entr" presetSubtype="0" fill="hold" grpId="0" nodeType="afterEffect">
                                  <p:stCondLst>
                                    <p:cond delay="0"/>
                                  </p:stCondLst>
                                  <p:childTnLst>
                                    <p:set>
                                      <p:cBhvr>
                                        <p:cTn id="34" dur="1" fill="hold">
                                          <p:stCondLst>
                                            <p:cond delay="0"/>
                                          </p:stCondLst>
                                        </p:cTn>
                                        <p:tgtEl>
                                          <p:spTgt spid="7178"/>
                                        </p:tgtEl>
                                        <p:attrNameLst>
                                          <p:attrName>style.visibility</p:attrName>
                                        </p:attrNameLst>
                                      </p:cBhvr>
                                      <p:to>
                                        <p:strVal val="visible"/>
                                      </p:to>
                                    </p:set>
                                    <p:anim to="" calcmode="lin" valueType="num">
                                      <p:cBhvr>
                                        <p:cTn id="35" dur="1" fill="hold"/>
                                        <p:tgtEl>
                                          <p:spTgt spid="7178"/>
                                        </p:tgtEl>
                                        <p:attrNameLst>
                                          <p:attrName/>
                                        </p:attrNameLst>
                                      </p:cBhvr>
                                    </p:anim>
                                  </p:childTnLst>
                                </p:cTn>
                              </p:par>
                            </p:childTnLst>
                          </p:cTn>
                        </p:par>
                        <p:par>
                          <p:cTn id="36" fill="hold">
                            <p:stCondLst>
                              <p:cond delay="0"/>
                            </p:stCondLst>
                            <p:childTnLst>
                              <p:par>
                                <p:cTn id="37" presetID="24" presetClass="entr" presetSubtype="0" fill="hold" grpId="0" nodeType="afterEffect">
                                  <p:stCondLst>
                                    <p:cond delay="0"/>
                                  </p:stCondLst>
                                  <p:childTnLst>
                                    <p:set>
                                      <p:cBhvr>
                                        <p:cTn id="38" dur="1" fill="hold">
                                          <p:stCondLst>
                                            <p:cond delay="0"/>
                                          </p:stCondLst>
                                        </p:cTn>
                                        <p:tgtEl>
                                          <p:spTgt spid="7179"/>
                                        </p:tgtEl>
                                        <p:attrNameLst>
                                          <p:attrName>style.visibility</p:attrName>
                                        </p:attrNameLst>
                                      </p:cBhvr>
                                      <p:to>
                                        <p:strVal val="visible"/>
                                      </p:to>
                                    </p:set>
                                    <p:anim to="" calcmode="lin" valueType="num">
                                      <p:cBhvr>
                                        <p:cTn id="39" dur="1" fill="hold"/>
                                        <p:tgtEl>
                                          <p:spTgt spid="7179"/>
                                        </p:tgtEl>
                                        <p:attrNameLst>
                                          <p:attrName/>
                                        </p:attrNameLst>
                                      </p:cBhvr>
                                    </p:anim>
                                  </p:childTnLst>
                                </p:cTn>
                              </p:par>
                            </p:childTnLst>
                          </p:cTn>
                        </p:par>
                        <p:par>
                          <p:cTn id="40" fill="hold">
                            <p:stCondLst>
                              <p:cond delay="0"/>
                            </p:stCondLst>
                            <p:childTnLst>
                              <p:par>
                                <p:cTn id="41" presetID="24" presetClass="entr" presetSubtype="0" fill="hold" grpId="0" nodeType="afterEffect">
                                  <p:stCondLst>
                                    <p:cond delay="0"/>
                                  </p:stCondLst>
                                  <p:childTnLst>
                                    <p:set>
                                      <p:cBhvr>
                                        <p:cTn id="42" dur="1" fill="hold">
                                          <p:stCondLst>
                                            <p:cond delay="0"/>
                                          </p:stCondLst>
                                        </p:cTn>
                                        <p:tgtEl>
                                          <p:spTgt spid="7180"/>
                                        </p:tgtEl>
                                        <p:attrNameLst>
                                          <p:attrName>style.visibility</p:attrName>
                                        </p:attrNameLst>
                                      </p:cBhvr>
                                      <p:to>
                                        <p:strVal val="visible"/>
                                      </p:to>
                                    </p:set>
                                    <p:anim to="" calcmode="lin" valueType="num">
                                      <p:cBhvr>
                                        <p:cTn id="43" dur="1" fill="hold"/>
                                        <p:tgtEl>
                                          <p:spTgt spid="7180"/>
                                        </p:tgtEl>
                                        <p:attrNameLst>
                                          <p:attrName/>
                                        </p:attrNameLst>
                                      </p:cBhvr>
                                    </p:anim>
                                  </p:childTnLst>
                                </p:cTn>
                              </p:par>
                            </p:childTnLst>
                          </p:cTn>
                        </p:par>
                        <p:par>
                          <p:cTn id="44" fill="hold">
                            <p:stCondLst>
                              <p:cond delay="0"/>
                            </p:stCondLst>
                            <p:childTnLst>
                              <p:par>
                                <p:cTn id="45" presetID="24" presetClass="entr" presetSubtype="0" fill="hold" grpId="0" nodeType="afterEffect">
                                  <p:stCondLst>
                                    <p:cond delay="0"/>
                                  </p:stCondLst>
                                  <p:childTnLst>
                                    <p:set>
                                      <p:cBhvr>
                                        <p:cTn id="46" dur="1" fill="hold">
                                          <p:stCondLst>
                                            <p:cond delay="0"/>
                                          </p:stCondLst>
                                        </p:cTn>
                                        <p:tgtEl>
                                          <p:spTgt spid="7181"/>
                                        </p:tgtEl>
                                        <p:attrNameLst>
                                          <p:attrName>style.visibility</p:attrName>
                                        </p:attrNameLst>
                                      </p:cBhvr>
                                      <p:to>
                                        <p:strVal val="visible"/>
                                      </p:to>
                                    </p:set>
                                    <p:anim to="" calcmode="lin" valueType="num">
                                      <p:cBhvr>
                                        <p:cTn id="47" dur="1" fill="hold"/>
                                        <p:tgtEl>
                                          <p:spTgt spid="7181"/>
                                        </p:tgtEl>
                                        <p:attrNameLst>
                                          <p:attrName/>
                                        </p:attrNameLst>
                                      </p:cBhvr>
                                    </p:anim>
                                  </p:childTnLst>
                                </p:cTn>
                              </p:par>
                            </p:childTnLst>
                          </p:cTn>
                        </p:par>
                        <p:par>
                          <p:cTn id="48" fill="hold">
                            <p:stCondLst>
                              <p:cond delay="0"/>
                            </p:stCondLst>
                            <p:childTnLst>
                              <p:par>
                                <p:cTn id="49" presetID="24" presetClass="entr" presetSubtype="0" fill="hold" grpId="0" nodeType="afterEffect">
                                  <p:stCondLst>
                                    <p:cond delay="0"/>
                                  </p:stCondLst>
                                  <p:childTnLst>
                                    <p:set>
                                      <p:cBhvr>
                                        <p:cTn id="50" dur="1" fill="hold">
                                          <p:stCondLst>
                                            <p:cond delay="0"/>
                                          </p:stCondLst>
                                        </p:cTn>
                                        <p:tgtEl>
                                          <p:spTgt spid="7182"/>
                                        </p:tgtEl>
                                        <p:attrNameLst>
                                          <p:attrName>style.visibility</p:attrName>
                                        </p:attrNameLst>
                                      </p:cBhvr>
                                      <p:to>
                                        <p:strVal val="visible"/>
                                      </p:to>
                                    </p:set>
                                    <p:anim to="" calcmode="lin" valueType="num">
                                      <p:cBhvr>
                                        <p:cTn id="51" dur="1" fill="hold"/>
                                        <p:tgtEl>
                                          <p:spTgt spid="7182"/>
                                        </p:tgtEl>
                                        <p:attrNameLst>
                                          <p:attrName/>
                                        </p:attrNameLst>
                                      </p:cBhvr>
                                    </p:anim>
                                  </p:childTnLst>
                                </p:cTn>
                              </p:par>
                            </p:childTnLst>
                          </p:cTn>
                        </p:par>
                        <p:par>
                          <p:cTn id="52" fill="hold">
                            <p:stCondLst>
                              <p:cond delay="0"/>
                            </p:stCondLst>
                            <p:childTnLst>
                              <p:par>
                                <p:cTn id="53" presetID="24" presetClass="entr" presetSubtype="0" fill="hold" grpId="0" nodeType="afterEffect">
                                  <p:stCondLst>
                                    <p:cond delay="0"/>
                                  </p:stCondLst>
                                  <p:childTnLst>
                                    <p:set>
                                      <p:cBhvr>
                                        <p:cTn id="54" dur="1" fill="hold">
                                          <p:stCondLst>
                                            <p:cond delay="0"/>
                                          </p:stCondLst>
                                        </p:cTn>
                                        <p:tgtEl>
                                          <p:spTgt spid="7183"/>
                                        </p:tgtEl>
                                        <p:attrNameLst>
                                          <p:attrName>style.visibility</p:attrName>
                                        </p:attrNameLst>
                                      </p:cBhvr>
                                      <p:to>
                                        <p:strVal val="visible"/>
                                      </p:to>
                                    </p:set>
                                    <p:anim to="" calcmode="lin" valueType="num">
                                      <p:cBhvr>
                                        <p:cTn id="55" dur="1" fill="hold"/>
                                        <p:tgtEl>
                                          <p:spTgt spid="718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7172" grpId="0" animBg="1"/>
      <p:bldP spid="7173" grpId="0" animBg="1"/>
      <p:bldP spid="7174" grpId="0" animBg="1"/>
      <p:bldP spid="7175" grpId="0" animBg="1"/>
      <p:bldP spid="7176" grpId="0" animBg="1"/>
      <p:bldP spid="7177" grpId="0" animBg="1"/>
      <p:bldP spid="7178" grpId="0" animBg="1"/>
      <p:bldP spid="7179" grpId="0" animBg="1"/>
      <p:bldP spid="7180" grpId="0" animBg="1"/>
      <p:bldP spid="7181" grpId="0" animBg="1"/>
      <p:bldP spid="7182" grpId="0"/>
      <p:bldP spid="718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6" name="Text Box 14"/>
          <p:cNvSpPr txBox="1">
            <a:spLocks noChangeArrowheads="1"/>
          </p:cNvSpPr>
          <p:nvPr/>
        </p:nvSpPr>
        <p:spPr bwMode="auto">
          <a:xfrm>
            <a:off x="612775" y="889000"/>
            <a:ext cx="7920038" cy="5149850"/>
          </a:xfrm>
          <a:prstGeom prst="rect">
            <a:avLst/>
          </a:prstGeom>
          <a:noFill/>
          <a:ln w="9525">
            <a:noFill/>
            <a:miter lim="800000"/>
            <a:headEnd/>
            <a:tailEnd/>
          </a:ln>
          <a:effectLst/>
        </p:spPr>
        <p:txBody>
          <a:bodyPr>
            <a:spAutoFit/>
          </a:bodyPr>
          <a:lstStyle/>
          <a:p>
            <a:r>
              <a:rPr lang="ar-SA" sz="2400" b="1">
                <a:solidFill>
                  <a:srgbClr val="FF3300"/>
                </a:solidFill>
              </a:rPr>
              <a:t>(8) مكونات أجزاء الحاسوب : </a:t>
            </a:r>
          </a:p>
          <a:p>
            <a:r>
              <a:rPr lang="ar-SA" sz="2000" b="1"/>
              <a:t>	(1) وحدة الإدخال </a:t>
            </a:r>
            <a:r>
              <a:rPr lang="en-US" sz="2000" b="1"/>
              <a:t>Input Unit</a:t>
            </a:r>
            <a:endParaRPr lang="ar-SA" sz="2000" b="1"/>
          </a:p>
          <a:p>
            <a:r>
              <a:rPr lang="ar-SA" sz="2000" b="1"/>
              <a:t>	(2) وحدة الإخراج </a:t>
            </a:r>
            <a:r>
              <a:rPr lang="en-US" sz="2000" b="1"/>
              <a:t>Output Unit</a:t>
            </a:r>
            <a:endParaRPr lang="ar-SA" sz="2000" b="1"/>
          </a:p>
          <a:p>
            <a:r>
              <a:rPr lang="ar-SA" sz="2000" b="1"/>
              <a:t>	(3) وحدة المعالجة المركزية . </a:t>
            </a:r>
          </a:p>
          <a:p>
            <a:endParaRPr lang="ar-SA" sz="2000" b="1"/>
          </a:p>
          <a:p>
            <a:r>
              <a:rPr lang="ar-SA" sz="2400" b="1">
                <a:solidFill>
                  <a:srgbClr val="FF3300"/>
                </a:solidFill>
              </a:rPr>
              <a:t>(9) تأثير الحواسيب على عمل المكاتب : </a:t>
            </a:r>
          </a:p>
          <a:p>
            <a:r>
              <a:rPr lang="ar-SA" sz="2000" b="1"/>
              <a:t>يمكن أن تتمثل هذه التأثيرات بما يلي : </a:t>
            </a:r>
          </a:p>
          <a:p>
            <a:r>
              <a:rPr lang="ar-SA" sz="2000" b="1"/>
              <a:t>	1- زيادة الفعالية (الإنتاجية) . </a:t>
            </a:r>
          </a:p>
          <a:p>
            <a:r>
              <a:rPr lang="ar-SA" sz="2000" b="1"/>
              <a:t>	2- توفير الوقت والجهد المبذول . </a:t>
            </a:r>
          </a:p>
          <a:p>
            <a:r>
              <a:rPr lang="ar-SA" sz="2000" b="1"/>
              <a:t>	3- الدقة والسرعة في عملية الإنجاز . </a:t>
            </a:r>
          </a:p>
          <a:p>
            <a:r>
              <a:rPr lang="ar-SA" sz="2000" b="1"/>
              <a:t>	4- تقليل الكلفة . </a:t>
            </a:r>
          </a:p>
          <a:p>
            <a:endParaRPr lang="ar-SA" sz="2000" b="1"/>
          </a:p>
          <a:p>
            <a:r>
              <a:rPr lang="ar-SA" sz="2400" b="1">
                <a:solidFill>
                  <a:srgbClr val="FF3300"/>
                </a:solidFill>
              </a:rPr>
              <a:t>(10) نظرة إلى المفهوم تقنية (تكنولوجيا) المعلومات : </a:t>
            </a:r>
          </a:p>
          <a:p>
            <a:r>
              <a:rPr lang="ar-SA" sz="2000" b="1"/>
              <a:t>أصبح مفهوم تكنولوجيا المعلومات عبارة عن كل التقنيات المتطورة التي تستخدم في تحويل البيانات بمختلف أشكالها إلى معلومات مختلفة لتستخدم من قبل المستفيدين في كافة مجالات الحياة. </a:t>
            </a:r>
            <a:endParaRPr lang="en-US" sz="20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206"/>
                                        </p:tgtEl>
                                        <p:attrNameLst>
                                          <p:attrName>style.visibility</p:attrName>
                                        </p:attrNameLst>
                                      </p:cBhvr>
                                      <p:to>
                                        <p:strVal val="visible"/>
                                      </p:to>
                                    </p:set>
                                    <p:anim to="" calcmode="lin" valueType="num">
                                      <p:cBhvr>
                                        <p:cTn id="7" dur="1" fill="hold"/>
                                        <p:tgtEl>
                                          <p:spTgt spid="820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3"/>
          <p:cNvSpPr txBox="1">
            <a:spLocks noChangeArrowheads="1"/>
          </p:cNvSpPr>
          <p:nvPr/>
        </p:nvSpPr>
        <p:spPr bwMode="auto">
          <a:xfrm>
            <a:off x="971550" y="476250"/>
            <a:ext cx="6985000" cy="579438"/>
          </a:xfrm>
          <a:prstGeom prst="rect">
            <a:avLst/>
          </a:prstGeom>
          <a:noFill/>
          <a:ln w="9525">
            <a:noFill/>
            <a:miter lim="800000"/>
            <a:headEnd/>
            <a:tailEnd/>
          </a:ln>
          <a:effectLst/>
        </p:spPr>
        <p:txBody>
          <a:bodyPr>
            <a:spAutoFit/>
          </a:bodyPr>
          <a:lstStyle/>
          <a:p>
            <a:pPr algn="ctr">
              <a:spcBef>
                <a:spcPct val="50000"/>
              </a:spcBef>
            </a:pPr>
            <a:r>
              <a:rPr lang="ar-SA" sz="3200" b="1">
                <a:solidFill>
                  <a:srgbClr val="FF3300"/>
                </a:solidFill>
              </a:rPr>
              <a:t>الجزء الثاني : أتمتة المكاتب </a:t>
            </a:r>
            <a:endParaRPr lang="en-US" sz="3200" b="1">
              <a:solidFill>
                <a:srgbClr val="FF3300"/>
              </a:solidFill>
            </a:endParaRPr>
          </a:p>
        </p:txBody>
      </p:sp>
      <p:sp>
        <p:nvSpPr>
          <p:cNvPr id="10245" name="Text Box 5"/>
          <p:cNvSpPr txBox="1">
            <a:spLocks noChangeArrowheads="1"/>
          </p:cNvSpPr>
          <p:nvPr/>
        </p:nvSpPr>
        <p:spPr bwMode="auto">
          <a:xfrm>
            <a:off x="468313" y="1196975"/>
            <a:ext cx="8208962" cy="4848225"/>
          </a:xfrm>
          <a:prstGeom prst="rect">
            <a:avLst/>
          </a:prstGeom>
          <a:noFill/>
          <a:ln w="9525">
            <a:noFill/>
            <a:miter lim="800000"/>
            <a:headEnd/>
            <a:tailEnd/>
          </a:ln>
          <a:effectLst/>
        </p:spPr>
        <p:txBody>
          <a:bodyPr>
            <a:spAutoFit/>
          </a:bodyPr>
          <a:lstStyle/>
          <a:p>
            <a:pPr marL="342900" indent="-342900"/>
            <a:r>
              <a:rPr lang="ar-SA" sz="2400" b="1" dirty="0">
                <a:solidFill>
                  <a:srgbClr val="FF3300"/>
                </a:solidFill>
              </a:rPr>
              <a:t>(1) أتمتة المكاتب</a:t>
            </a:r>
          </a:p>
          <a:p>
            <a:pPr marL="342900" indent="-342900"/>
            <a:r>
              <a:rPr lang="ar-SA" sz="2400" b="1" dirty="0">
                <a:solidFill>
                  <a:schemeClr val="accent2"/>
                </a:solidFill>
              </a:rPr>
              <a:t>تعريف أتمتة المكاتب : </a:t>
            </a:r>
          </a:p>
          <a:p>
            <a:pPr marL="342900" indent="-342900"/>
            <a:r>
              <a:rPr lang="ar-SA" b="1" dirty="0"/>
              <a:t>تعتبر أتمتة المكاتب من التقنيات التي دخلت مجالات العمل المختلفة وبسرعة هائلة ، وهي باختصار العملية التي تتم بها </a:t>
            </a:r>
            <a:r>
              <a:rPr lang="ar-SA" b="1" dirty="0" err="1"/>
              <a:t>مكننة</a:t>
            </a:r>
            <a:r>
              <a:rPr lang="ar-SA" b="1" dirty="0"/>
              <a:t> العمل في المكاتب أو المنظمات بشكل عام وجعله تلقائياً أو أوتوماتيكياً لغرض التقليل من العمل اليدوي والسرعة في الأداء ودقة النتائج المطلوب الحصول عليه . </a:t>
            </a:r>
          </a:p>
          <a:p>
            <a:pPr marL="342900" indent="-342900"/>
            <a:endParaRPr lang="ar-SA" b="1" dirty="0"/>
          </a:p>
          <a:p>
            <a:pPr marL="342900" indent="-342900"/>
            <a:r>
              <a:rPr lang="ar-SA" sz="2400" b="1" dirty="0">
                <a:solidFill>
                  <a:schemeClr val="accent2"/>
                </a:solidFill>
              </a:rPr>
              <a:t>تطبيق أتمتة المكاتب : </a:t>
            </a:r>
          </a:p>
          <a:p>
            <a:pPr marL="342900" indent="-342900"/>
            <a:r>
              <a:rPr lang="ar-SA" b="1" dirty="0"/>
              <a:t>عن المعدات </a:t>
            </a:r>
            <a:r>
              <a:rPr lang="ar-SA" b="1" dirty="0" smtClean="0"/>
              <a:t>والأجهزة </a:t>
            </a:r>
            <a:r>
              <a:rPr lang="ar-SA" b="1" dirty="0"/>
              <a:t>الإلكترونية الحديثة من أهم المظاهر التي تحدد ملامح المكتب الآلي والتعامل معها يكون وفق أحد مبدأين : </a:t>
            </a:r>
          </a:p>
          <a:p>
            <a:pPr marL="342900" indent="-342900"/>
            <a:r>
              <a:rPr lang="ar-SA" b="1" dirty="0"/>
              <a:t>(1) مبدأ الاستقلالية </a:t>
            </a:r>
            <a:r>
              <a:rPr lang="ar-SA" b="1" dirty="0" smtClean="0"/>
              <a:t> </a:t>
            </a:r>
            <a:r>
              <a:rPr lang="en-US" b="1" dirty="0" smtClean="0"/>
              <a:t>Standalone</a:t>
            </a:r>
            <a:r>
              <a:rPr lang="ar-SA" b="1" dirty="0" smtClean="0"/>
              <a:t> </a:t>
            </a:r>
            <a:r>
              <a:rPr lang="ar-SA" b="1" dirty="0"/>
              <a:t>.</a:t>
            </a:r>
          </a:p>
          <a:p>
            <a:pPr marL="342900" indent="-342900"/>
            <a:r>
              <a:rPr lang="ar-SA" b="1" dirty="0"/>
              <a:t>(2) مبدأ التكامل </a:t>
            </a:r>
            <a:r>
              <a:rPr lang="ar-SA" b="1" dirty="0" smtClean="0"/>
              <a:t> </a:t>
            </a:r>
            <a:r>
              <a:rPr lang="en-US" b="1" dirty="0" smtClean="0"/>
              <a:t>Integration</a:t>
            </a:r>
            <a:r>
              <a:rPr lang="ar-SA" b="1" dirty="0" smtClean="0"/>
              <a:t> </a:t>
            </a:r>
            <a:r>
              <a:rPr lang="ar-SA" b="1" dirty="0"/>
              <a:t>.</a:t>
            </a:r>
          </a:p>
          <a:p>
            <a:pPr marL="342900" indent="-342900"/>
            <a:endParaRPr lang="ar-SA" b="1" dirty="0"/>
          </a:p>
          <a:p>
            <a:pPr marL="342900" indent="-342900"/>
            <a:r>
              <a:rPr lang="ar-SA" sz="2400" b="1" dirty="0">
                <a:solidFill>
                  <a:schemeClr val="accent2"/>
                </a:solidFill>
              </a:rPr>
              <a:t>الأسباب التي دعت إلى استخدام أتمتة المكاتب :</a:t>
            </a:r>
            <a:r>
              <a:rPr lang="ar-SA" b="1" dirty="0"/>
              <a:t> </a:t>
            </a:r>
          </a:p>
          <a:p>
            <a:pPr marL="342900" indent="-342900"/>
            <a:r>
              <a:rPr lang="ar-SA" b="1" dirty="0"/>
              <a:t>(1) كتابة الرسائل . </a:t>
            </a:r>
          </a:p>
          <a:p>
            <a:pPr marL="342900" indent="-342900"/>
            <a:r>
              <a:rPr lang="ar-SA" b="1" dirty="0"/>
              <a:t>(2) دمج تقارير صغيرة من قواعد البيانات والرسومات في التقارير النصية . </a:t>
            </a:r>
          </a:p>
          <a:p>
            <a:pPr marL="342900" indent="-342900"/>
            <a:r>
              <a:rPr lang="ar-SA" b="1" dirty="0"/>
              <a:t>(3) السماح للمستخدم للوصول إلى حواسيب أخرى دون الحاجة لترك المكتب .</a:t>
            </a:r>
            <a:r>
              <a:rPr lang="ar-SA" dirty="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10243"/>
                                        </p:tgtEl>
                                        <p:attrNameLst>
                                          <p:attrName>style.visibility</p:attrName>
                                        </p:attrNameLst>
                                      </p:cBhvr>
                                      <p:to>
                                        <p:strVal val="visible"/>
                                      </p:to>
                                    </p:set>
                                    <p:anim to="" calcmode="lin" valueType="num">
                                      <p:cBhvr>
                                        <p:cTn id="7" dur="1" fill="hold"/>
                                        <p:tgtEl>
                                          <p:spTgt spid="10243"/>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10245"/>
                                        </p:tgtEl>
                                        <p:attrNameLst>
                                          <p:attrName>style.visibility</p:attrName>
                                        </p:attrNameLst>
                                      </p:cBhvr>
                                      <p:to>
                                        <p:strVal val="visible"/>
                                      </p:to>
                                    </p:set>
                                    <p:anim to="" calcmode="lin" valueType="num">
                                      <p:cBhvr>
                                        <p:cTn id="11" dur="1" fill="hold"/>
                                        <p:tgtEl>
                                          <p:spTgt spid="10245"/>
                                        </p:tgtEl>
                                        <p:attrNameLst>
                                          <p:attrName/>
                                        </p:attrNameLst>
                                      </p:cBhvr>
                                    </p:anim>
                                  </p:childTnLst>
                                </p:cTn>
                              </p:par>
                            </p:childTnLst>
                          </p:cTn>
                        </p:par>
                        <p:par>
                          <p:cTn id="12" fill="hold">
                            <p:stCondLst>
                              <p:cond delay="0"/>
                            </p:stCondLst>
                            <p:childTnLst>
                              <p:par>
                                <p:cTn id="13" presetID="24" presetClass="entr" presetSubtype="0" fill="hold" grpId="1" nodeType="afterEffect">
                                  <p:stCondLst>
                                    <p:cond delay="0"/>
                                  </p:stCondLst>
                                  <p:childTnLst>
                                    <p:set>
                                      <p:cBhvr>
                                        <p:cTn id="14" dur="1" fill="hold">
                                          <p:stCondLst>
                                            <p:cond delay="0"/>
                                          </p:stCondLst>
                                        </p:cTn>
                                        <p:tgtEl>
                                          <p:spTgt spid="10245"/>
                                        </p:tgtEl>
                                        <p:attrNameLst>
                                          <p:attrName>style.visibility</p:attrName>
                                        </p:attrNameLst>
                                      </p:cBhvr>
                                      <p:to>
                                        <p:strVal val="visible"/>
                                      </p:to>
                                    </p:set>
                                    <p:anim to="" calcmode="lin" valueType="num">
                                      <p:cBhvr>
                                        <p:cTn id="15" dur="1" fill="hold"/>
                                        <p:tgtEl>
                                          <p:spTgt spid="1024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p:bldP spid="10245" grpId="0"/>
      <p:bldP spid="10245" grpId="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1624832EA835D4CB59F8441C0D65F9D" ma:contentTypeVersion="1" ma:contentTypeDescription="Create a new document." ma:contentTypeScope="" ma:versionID="83f48d2664265e56e548f0894800bd4b">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73CA6C04-B8CB-435A-8A99-D343D1CFA1DE}">
  <ds:schemaRefs>
    <ds:schemaRef ds:uri="http://schemas.microsoft.com/office/2006/metadata/properties"/>
    <ds:schemaRef ds:uri="http://schemas.microsoft.com/sharepoint/v3"/>
  </ds:schemaRefs>
</ds:datastoreItem>
</file>

<file path=customXml/itemProps2.xml><?xml version="1.0" encoding="utf-8"?>
<ds:datastoreItem xmlns:ds="http://schemas.openxmlformats.org/officeDocument/2006/customXml" ds:itemID="{501FEDFC-0CE0-48A5-BE0B-1E9051554ED0}">
  <ds:schemaRefs>
    <ds:schemaRef ds:uri="http://schemas.microsoft.com/sharepoint/v3/contenttype/forms"/>
  </ds:schemaRefs>
</ds:datastoreItem>
</file>

<file path=customXml/itemProps3.xml><?xml version="1.0" encoding="utf-8"?>
<ds:datastoreItem xmlns:ds="http://schemas.openxmlformats.org/officeDocument/2006/customXml" ds:itemID="{4EFFF363-E2E2-494F-82DF-9E7969EE7B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Flow</Template>
  <TotalTime>242</TotalTime>
  <Words>2038</Words>
  <Application>Microsoft PowerPoint</Application>
  <PresentationFormat>عرض على الشاشة (3:4)‏</PresentationFormat>
  <Paragraphs>248</Paragraphs>
  <Slides>37</Slides>
  <Notes>0</Notes>
  <HiddenSlides>0</HiddenSlides>
  <MMClips>0</MMClips>
  <ScaleCrop>false</ScaleCrop>
  <HeadingPairs>
    <vt:vector size="4" baseType="variant">
      <vt:variant>
        <vt:lpstr>سمة</vt:lpstr>
      </vt:variant>
      <vt:variant>
        <vt:i4>1</vt:i4>
      </vt:variant>
      <vt:variant>
        <vt:lpstr>عناوين الشرائح</vt:lpstr>
      </vt:variant>
      <vt:variant>
        <vt:i4>37</vt:i4>
      </vt:variant>
    </vt:vector>
  </HeadingPairs>
  <TitlesOfParts>
    <vt:vector size="38" baseType="lpstr">
      <vt:lpstr>تدفق</vt:lpstr>
      <vt:lpstr>مفهوم المكتب وأتمتة المكاتب</vt:lpstr>
      <vt:lpstr>الشريحة 2</vt:lpstr>
      <vt:lpstr>مفهوم المكتب وأتمتة المكاتب</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نبذة تاريخية مختصرة عن أتمتة المكاتب:</vt:lpstr>
      <vt:lpstr>نبذة مختصرة تاريخية عن أتمتة المكاتب:</vt:lpstr>
      <vt:lpstr>نبذة مختصرة تاريخية عن أتمتة المكاتب:</vt:lpstr>
      <vt:lpstr>نبذة مختصرة تاريخية عن أتمتة المكاتب:</vt:lpstr>
      <vt:lpstr>كيف تطبق أتمتة المكاتب في المنظمات الإدارية :</vt:lpstr>
      <vt:lpstr>كيف تطبق أتمتة المكاتب في المنظمات الإدارية :</vt:lpstr>
      <vt:lpstr>كيف تطبق أتمتة المكاتب في المنظمات الإدارية :</vt:lpstr>
      <vt:lpstr>كيف تطبق أتمتة المكاتب في المنظمات الإدارية :</vt:lpstr>
      <vt:lpstr>لماذا أتمتة المكاتب مهمة في الوقت الحاضر ؟</vt:lpstr>
      <vt:lpstr>لماذا أتمتة المكاتب مهمة في الوقت الحاضر ؟</vt:lpstr>
      <vt:lpstr>لماذا أتمتة المكاتب مهمة في الوقت الحاضر ؟</vt:lpstr>
      <vt:lpstr>لماذا أتمتة المكاتب مهمة في الوقت الحاضر ؟</vt:lpstr>
      <vt:lpstr>لماذا أتمتة المكاتب مهمة في الوقت الحاضر ؟</vt:lpstr>
      <vt:lpstr>لماذا أتمتة المكاتب مهمة في الوقت الحاضر ؟</vt:lpstr>
      <vt:lpstr>لماذا أتمتة المكاتب مهمة في الوقت الحاضر ؟</vt:lpstr>
      <vt:lpstr>لماذا أتمتة المكاتب مهمة في الوقت الحاضر ؟</vt:lpstr>
      <vt:lpstr>معوقات تطوير أتمتة المكاتب:</vt:lpstr>
      <vt:lpstr>معوقات تطوير أتمتة المكاتب:</vt:lpstr>
      <vt:lpstr>معوقات تطوير أتمتة المكاتب:</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المكتب وأتمتة المكاتب</dc:title>
  <dc:creator>jabreel</dc:creator>
  <cp:lastModifiedBy>uqu</cp:lastModifiedBy>
  <cp:revision>132</cp:revision>
  <dcterms:created xsi:type="dcterms:W3CDTF">2004-12-06T06:46:10Z</dcterms:created>
  <dcterms:modified xsi:type="dcterms:W3CDTF">2011-11-28T12:00:11Z</dcterms:modified>
</cp:coreProperties>
</file>