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27"/>
  </p:notesMasterIdLst>
  <p:sldIdLst>
    <p:sldId id="316" r:id="rId2"/>
    <p:sldId id="258" r:id="rId3"/>
    <p:sldId id="259" r:id="rId4"/>
    <p:sldId id="260" r:id="rId5"/>
    <p:sldId id="330" r:id="rId6"/>
    <p:sldId id="317" r:id="rId7"/>
    <p:sldId id="318"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p:cViewPr>
        <p:scale>
          <a:sx n="96" d="100"/>
          <a:sy n="96" d="100"/>
        </p:scale>
        <p:origin x="-72" y="-13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SA"/>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3C91BF95-EA1B-43EA-A040-1BFAEAF7BFA0}" type="datetimeFigureOut">
              <a:rPr lang="ar-SA" smtClean="0"/>
              <a:pPr/>
              <a:t>12/04/35</a:t>
            </a:fld>
            <a:endParaRPr lang="ar-SA"/>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SA"/>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SA"/>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A0EA5921-A818-489B-B953-EEACC13DA8E1}" type="slidenum">
              <a:rPr lang="ar-SA" smtClean="0"/>
              <a:pPr/>
              <a:t>‹#›</a:t>
            </a:fld>
            <a:endParaRPr lang="ar-SA"/>
          </a:p>
        </p:txBody>
      </p:sp>
    </p:spTree>
    <p:extLst>
      <p:ext uri="{BB962C8B-B14F-4D97-AF65-F5344CB8AC3E}">
        <p14:creationId xmlns:p14="http://schemas.microsoft.com/office/powerpoint/2010/main" val="1615028967"/>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dirty="0"/>
          </a:p>
        </p:txBody>
      </p:sp>
      <p:sp>
        <p:nvSpPr>
          <p:cNvPr id="4" name="عنصر نائب لرقم الشريحة 3"/>
          <p:cNvSpPr>
            <a:spLocks noGrp="1"/>
          </p:cNvSpPr>
          <p:nvPr>
            <p:ph type="sldNum" sz="quarter" idx="10"/>
          </p:nvPr>
        </p:nvSpPr>
        <p:spPr/>
        <p:txBody>
          <a:bodyPr/>
          <a:lstStyle/>
          <a:p>
            <a:fld id="{9E649BEE-DFA8-4294-B434-CFD8A64F6EBF}" type="slidenum">
              <a:rPr lang="ar-SA" smtClean="0"/>
              <a:pPr/>
              <a:t>2</a:t>
            </a:fld>
            <a:endParaRPr lang="ar-SA"/>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dirty="0"/>
          </a:p>
        </p:txBody>
      </p:sp>
      <p:sp>
        <p:nvSpPr>
          <p:cNvPr id="4" name="عنصر نائب لرقم الشريحة 3"/>
          <p:cNvSpPr>
            <a:spLocks noGrp="1"/>
          </p:cNvSpPr>
          <p:nvPr>
            <p:ph type="sldNum" sz="quarter" idx="10"/>
          </p:nvPr>
        </p:nvSpPr>
        <p:spPr/>
        <p:txBody>
          <a:bodyPr/>
          <a:lstStyle/>
          <a:p>
            <a:fld id="{B02A4143-D7CD-4B9F-BCEA-ADA5D2748004}" type="slidenum">
              <a:rPr lang="ar-SA" smtClean="0"/>
              <a:pPr/>
              <a:t>8</a:t>
            </a:fld>
            <a:endParaRPr lang="ar-SA"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dirty="0"/>
          </a:p>
        </p:txBody>
      </p:sp>
      <p:sp>
        <p:nvSpPr>
          <p:cNvPr id="4" name="عنصر نائب لرقم الشريحة 3"/>
          <p:cNvSpPr>
            <a:spLocks noGrp="1"/>
          </p:cNvSpPr>
          <p:nvPr>
            <p:ph type="sldNum" sz="quarter" idx="10"/>
          </p:nvPr>
        </p:nvSpPr>
        <p:spPr/>
        <p:txBody>
          <a:bodyPr/>
          <a:lstStyle/>
          <a:p>
            <a:fld id="{B02A4143-D7CD-4B9F-BCEA-ADA5D2748004}" type="slidenum">
              <a:rPr lang="ar-SA" smtClean="0"/>
              <a:pPr/>
              <a:t>12</a:t>
            </a:fld>
            <a:endParaRPr lang="ar-SA"/>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dirty="0"/>
          </a:p>
        </p:txBody>
      </p:sp>
      <p:sp>
        <p:nvSpPr>
          <p:cNvPr id="4" name="عنصر نائب لرقم الشريحة 3"/>
          <p:cNvSpPr>
            <a:spLocks noGrp="1"/>
          </p:cNvSpPr>
          <p:nvPr>
            <p:ph type="sldNum" sz="quarter" idx="10"/>
          </p:nvPr>
        </p:nvSpPr>
        <p:spPr/>
        <p:txBody>
          <a:bodyPr/>
          <a:lstStyle/>
          <a:p>
            <a:fld id="{B02A4143-D7CD-4B9F-BCEA-ADA5D2748004}" type="slidenum">
              <a:rPr lang="ar-SA" smtClean="0"/>
              <a:pPr/>
              <a:t>13</a:t>
            </a:fld>
            <a:endParaRPr lang="ar-SA"/>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4BFCD82B-A1EC-4FCF-A9DF-16805F8D294E}" type="datetimeFigureOut">
              <a:rPr lang="ar-SA" smtClean="0"/>
              <a:pPr/>
              <a:t>12/04/35</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E102ACD0-4ED8-406D-A44B-092FBA1879F8}" type="slidenum">
              <a:rPr lang="ar-SA" smtClean="0"/>
              <a:pPr/>
              <a:t>‹#›</a:t>
            </a:fld>
            <a:endParaRPr lang="ar-S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4BFCD82B-A1EC-4FCF-A9DF-16805F8D294E}" type="datetimeFigureOut">
              <a:rPr lang="ar-SA" smtClean="0"/>
              <a:pPr/>
              <a:t>12/04/35</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E102ACD0-4ED8-406D-A44B-092FBA1879F8}" type="slidenum">
              <a:rPr lang="ar-SA" smtClean="0"/>
              <a:pPr/>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4BFCD82B-A1EC-4FCF-A9DF-16805F8D294E}" type="datetimeFigureOut">
              <a:rPr lang="ar-SA" smtClean="0"/>
              <a:pPr/>
              <a:t>12/04/35</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E102ACD0-4ED8-406D-A44B-092FBA1879F8}" type="slidenum">
              <a:rPr lang="ar-SA" smtClean="0"/>
              <a:pPr/>
              <a:t>‹#›</a:t>
            </a:fld>
            <a:endParaRPr lang="ar-S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4BFCD82B-A1EC-4FCF-A9DF-16805F8D294E}" type="datetimeFigureOut">
              <a:rPr lang="ar-SA" smtClean="0"/>
              <a:pPr/>
              <a:t>12/04/35</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E102ACD0-4ED8-406D-A44B-092FBA1879F8}" type="slidenum">
              <a:rPr lang="ar-SA" smtClean="0"/>
              <a:pPr/>
              <a:t>‹#›</a:t>
            </a:fld>
            <a:endParaRPr lang="ar-S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4BFCD82B-A1EC-4FCF-A9DF-16805F8D294E}" type="datetimeFigureOut">
              <a:rPr lang="ar-SA" smtClean="0"/>
              <a:pPr/>
              <a:t>12/04/35</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E102ACD0-4ED8-406D-A44B-092FBA1879F8}" type="slidenum">
              <a:rPr lang="ar-SA" smtClean="0"/>
              <a:pPr/>
              <a:t>‹#›</a:t>
            </a:fld>
            <a:endParaRPr lang="ar-S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4BFCD82B-A1EC-4FCF-A9DF-16805F8D294E}" type="datetimeFigureOut">
              <a:rPr lang="ar-SA" smtClean="0"/>
              <a:pPr/>
              <a:t>12/04/35</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E102ACD0-4ED8-406D-A44B-092FBA1879F8}" type="slidenum">
              <a:rPr lang="ar-SA" smtClean="0"/>
              <a:pPr/>
              <a:t>‹#›</a:t>
            </a:fld>
            <a:endParaRPr lang="ar-S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4BFCD82B-A1EC-4FCF-A9DF-16805F8D294E}" type="datetimeFigureOut">
              <a:rPr lang="ar-SA" smtClean="0"/>
              <a:pPr/>
              <a:t>12/04/35</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E102ACD0-4ED8-406D-A44B-092FBA1879F8}" type="slidenum">
              <a:rPr lang="ar-SA" smtClean="0"/>
              <a:pPr/>
              <a:t>‹#›</a:t>
            </a:fld>
            <a:endParaRPr lang="ar-S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4BFCD82B-A1EC-4FCF-A9DF-16805F8D294E}" type="datetimeFigureOut">
              <a:rPr lang="ar-SA" smtClean="0"/>
              <a:pPr/>
              <a:t>12/04/35</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p:txBody>
          <a:bodyPr/>
          <a:lstStyle/>
          <a:p>
            <a:fld id="{E102ACD0-4ED8-406D-A44B-092FBA1879F8}" type="slidenum">
              <a:rPr lang="ar-SA" smtClean="0"/>
              <a:pPr/>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4BFCD82B-A1EC-4FCF-A9DF-16805F8D294E}" type="datetimeFigureOut">
              <a:rPr lang="ar-SA" smtClean="0"/>
              <a:pPr/>
              <a:t>12/04/35</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E102ACD0-4ED8-406D-A44B-092FBA1879F8}" type="slidenum">
              <a:rPr lang="ar-SA" smtClean="0"/>
              <a:pPr/>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4BFCD82B-A1EC-4FCF-A9DF-16805F8D294E}" type="datetimeFigureOut">
              <a:rPr lang="ar-SA" smtClean="0"/>
              <a:pPr/>
              <a:t>12/04/35</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E102ACD0-4ED8-406D-A44B-092FBA1879F8}" type="slidenum">
              <a:rPr lang="ar-SA" smtClean="0"/>
              <a:pPr/>
              <a:t>‹#›</a:t>
            </a:fld>
            <a:endParaRPr lang="ar-S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4BFCD82B-A1EC-4FCF-A9DF-16805F8D294E}" type="datetimeFigureOut">
              <a:rPr lang="ar-SA" smtClean="0"/>
              <a:pPr/>
              <a:t>12/04/35</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E102ACD0-4ED8-406D-A44B-092FBA1879F8}" type="slidenum">
              <a:rPr lang="ar-SA" smtClean="0"/>
              <a:pPr/>
              <a:t>‹#›</a:t>
            </a:fld>
            <a:endParaRPr lang="ar-S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4BFCD82B-A1EC-4FCF-A9DF-16805F8D294E}" type="datetimeFigureOut">
              <a:rPr lang="ar-SA" smtClean="0"/>
              <a:pPr/>
              <a:t>12/04/35</a:t>
            </a:fld>
            <a:endParaRPr lang="ar-SA"/>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E102ACD0-4ED8-406D-A44B-092FBA1879F8}" type="slidenum">
              <a:rPr lang="ar-SA" smtClean="0"/>
              <a:pPr/>
              <a:t>‹#›</a:t>
            </a:fld>
            <a:endParaRPr lang="ar-S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jpeg"/></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25.png"/><Relationship Id="rId4" Type="http://schemas.openxmlformats.org/officeDocument/2006/relationships/image" Target="../media/image29.png"/></Relationships>
</file>

<file path=ppt/slides/_rels/slide1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7.xml"/><Relationship Id="rId5" Type="http://schemas.openxmlformats.org/officeDocument/2006/relationships/image" Target="../media/image38.png"/><Relationship Id="rId4" Type="http://schemas.openxmlformats.org/officeDocument/2006/relationships/image" Target="../media/image37.png"/></Relationships>
</file>

<file path=ppt/slides/_rels/slide1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7.xml"/><Relationship Id="rId5" Type="http://schemas.openxmlformats.org/officeDocument/2006/relationships/image" Target="../media/image42.png"/><Relationship Id="rId4" Type="http://schemas.openxmlformats.org/officeDocument/2006/relationships/image" Target="../media/image41.png"/></Relationships>
</file>

<file path=ppt/slides/_rels/slide18.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7.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jpeg"/></Relationships>
</file>

<file path=ppt/slides/_rels/slide19.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7.xml"/><Relationship Id="rId5" Type="http://schemas.openxmlformats.org/officeDocument/2006/relationships/image" Target="../media/image51.png"/><Relationship Id="rId4" Type="http://schemas.openxmlformats.org/officeDocument/2006/relationships/image" Target="../media/image50.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jpeg"/><Relationship Id="rId1" Type="http://schemas.openxmlformats.org/officeDocument/2006/relationships/slideLayout" Target="../slideLayouts/slideLayout7.xml"/><Relationship Id="rId4" Type="http://schemas.openxmlformats.org/officeDocument/2006/relationships/image" Target="../media/image54.png"/></Relationships>
</file>

<file path=ppt/slides/_rels/slide21.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jpeg"/><Relationship Id="rId1" Type="http://schemas.openxmlformats.org/officeDocument/2006/relationships/slideLayout" Target="../slideLayouts/slideLayout7.xml"/><Relationship Id="rId5" Type="http://schemas.openxmlformats.org/officeDocument/2006/relationships/image" Target="../media/image61.png"/><Relationship Id="rId4" Type="http://schemas.openxmlformats.org/officeDocument/2006/relationships/image" Target="../media/image60.jpeg"/></Relationships>
</file>

<file path=ppt/slides/_rels/slide25.xml.rels><?xml version="1.0" encoding="UTF-8" standalone="yes"?>
<Relationships xmlns="http://schemas.openxmlformats.org/package/2006/relationships"><Relationship Id="rId3" Type="http://schemas.openxmlformats.org/officeDocument/2006/relationships/image" Target="../media/image62.png"/><Relationship Id="rId7" Type="http://schemas.openxmlformats.org/officeDocument/2006/relationships/image" Target="../media/image66.png"/><Relationship Id="rId2" Type="http://schemas.openxmlformats.org/officeDocument/2006/relationships/slideLayout" Target="../slideLayouts/slideLayout2.xml"/><Relationship Id="rId1" Type="http://schemas.openxmlformats.org/officeDocument/2006/relationships/video" Target="file:///C:\Users\user\Desktop\&#1605;&#1608;&#1575;&#1583;%20&#1575;&#1604;&#1578;&#1585;&#1605;%20&#1583;&#1575;\&#1605;&#1608;&#1590;&#1608;&#1593;%20&#1582;&#1575;&#1589;\3-%20RFID\Video%20RFID\1.wmv" TargetMode="External"/><Relationship Id="rId6" Type="http://schemas.openxmlformats.org/officeDocument/2006/relationships/image" Target="../media/image65.jpeg"/><Relationship Id="rId5" Type="http://schemas.openxmlformats.org/officeDocument/2006/relationships/image" Target="../media/image64.png"/><Relationship Id="rId4" Type="http://schemas.openxmlformats.org/officeDocument/2006/relationships/image" Target="../media/image63.png"/></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19.png"/><Relationship Id="rId2" Type="http://schemas.openxmlformats.org/officeDocument/2006/relationships/image" Target="../media/image14.jpeg"/><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dirty="0"/>
          </a:p>
        </p:txBody>
      </p:sp>
      <p:sp>
        <p:nvSpPr>
          <p:cNvPr id="3" name="عنصر نائب للمحتوى 2"/>
          <p:cNvSpPr>
            <a:spLocks noGrp="1"/>
          </p:cNvSpPr>
          <p:nvPr>
            <p:ph idx="1"/>
          </p:nvPr>
        </p:nvSpPr>
        <p:spPr/>
        <p:txBody>
          <a:bodyPr/>
          <a:lstStyle/>
          <a:p>
            <a:endParaRPr lang="ar-SA" dirty="0"/>
          </a:p>
        </p:txBody>
      </p:sp>
      <p:pic>
        <p:nvPicPr>
          <p:cNvPr id="72706" name="Picture 2"/>
          <p:cNvPicPr>
            <a:picLocks noChangeAspect="1" noChangeArrowheads="1"/>
          </p:cNvPicPr>
          <p:nvPr/>
        </p:nvPicPr>
        <p:blipFill>
          <a:blip r:embed="rId2" cstate="print"/>
          <a:srcRect l="29605" t="23250" r="28334" b="20641"/>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p:randomBar dir="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مستطيل 5"/>
          <p:cNvSpPr/>
          <p:nvPr/>
        </p:nvSpPr>
        <p:spPr>
          <a:xfrm>
            <a:off x="0" y="332656"/>
            <a:ext cx="9144000" cy="45719"/>
          </a:xfrm>
          <a:prstGeom prst="rect">
            <a:avLst/>
          </a:prstGeom>
          <a:solidFill>
            <a:schemeClr val="tx2">
              <a:lumMod val="60000"/>
              <a:lumOff val="4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ln>
                <a:solidFill>
                  <a:schemeClr val="accent4">
                    <a:lumMod val="75000"/>
                  </a:schemeClr>
                </a:solidFill>
              </a:ln>
            </a:endParaRPr>
          </a:p>
        </p:txBody>
      </p:sp>
      <p:sp>
        <p:nvSpPr>
          <p:cNvPr id="8" name="مستطيل 7"/>
          <p:cNvSpPr/>
          <p:nvPr/>
        </p:nvSpPr>
        <p:spPr>
          <a:xfrm>
            <a:off x="8892480" y="485056"/>
            <a:ext cx="45719" cy="6112296"/>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ln>
                <a:solidFill>
                  <a:schemeClr val="accent4">
                    <a:lumMod val="75000"/>
                  </a:schemeClr>
                </a:solidFill>
              </a:ln>
            </a:endParaRPr>
          </a:p>
        </p:txBody>
      </p:sp>
      <p:pic>
        <p:nvPicPr>
          <p:cNvPr id="15" name="Picture 3"/>
          <p:cNvPicPr>
            <a:picLocks noChangeAspect="1" noChangeArrowheads="1"/>
          </p:cNvPicPr>
          <p:nvPr/>
        </p:nvPicPr>
        <p:blipFill>
          <a:blip r:embed="rId2" cstate="print"/>
          <a:stretch>
            <a:fillRect/>
          </a:stretch>
        </p:blipFill>
        <p:spPr bwMode="auto">
          <a:xfrm>
            <a:off x="827584" y="3573016"/>
            <a:ext cx="2808312" cy="2880320"/>
          </a:xfrm>
          <a:prstGeom prst="ellipse">
            <a:avLst/>
          </a:prstGeom>
          <a:noFill/>
          <a:ln w="38100">
            <a:solidFill>
              <a:schemeClr val="tx1">
                <a:lumMod val="75000"/>
                <a:lumOff val="25000"/>
              </a:schemeClr>
            </a:solidFill>
            <a:miter lim="800000"/>
            <a:headEnd/>
            <a:tailEnd/>
          </a:ln>
        </p:spPr>
      </p:pic>
      <p:pic>
        <p:nvPicPr>
          <p:cNvPr id="18" name="Picture 2"/>
          <p:cNvPicPr>
            <a:picLocks noChangeAspect="1" noChangeArrowheads="1"/>
          </p:cNvPicPr>
          <p:nvPr/>
        </p:nvPicPr>
        <p:blipFill>
          <a:blip r:embed="rId3" cstate="print"/>
          <a:stretch>
            <a:fillRect/>
          </a:stretch>
        </p:blipFill>
        <p:spPr bwMode="auto">
          <a:xfrm>
            <a:off x="827584" y="1700808"/>
            <a:ext cx="2808312" cy="2664296"/>
          </a:xfrm>
          <a:prstGeom prst="ellipse">
            <a:avLst/>
          </a:prstGeom>
          <a:noFill/>
          <a:ln w="38100">
            <a:solidFill>
              <a:schemeClr val="tx1">
                <a:lumMod val="75000"/>
                <a:lumOff val="25000"/>
              </a:schemeClr>
            </a:solidFill>
            <a:miter lim="800000"/>
            <a:headEnd/>
            <a:tailEnd/>
          </a:ln>
        </p:spPr>
      </p:pic>
      <p:sp>
        <p:nvSpPr>
          <p:cNvPr id="7" name="مربع نص 6"/>
          <p:cNvSpPr txBox="1"/>
          <p:nvPr/>
        </p:nvSpPr>
        <p:spPr>
          <a:xfrm>
            <a:off x="683568" y="620688"/>
            <a:ext cx="3888432" cy="769441"/>
          </a:xfrm>
          <a:prstGeom prst="rect">
            <a:avLst/>
          </a:prstGeom>
          <a:noFill/>
        </p:spPr>
        <p:txBody>
          <a:bodyPr wrap="square" rtlCol="1">
            <a:spAutoFit/>
          </a:bodyPr>
          <a:lstStyle/>
          <a:p>
            <a:pPr algn="l"/>
            <a:r>
              <a:rPr lang="en-US" sz="4000" b="1" dirty="0" smtClean="0">
                <a:solidFill>
                  <a:schemeClr val="tx2">
                    <a:lumMod val="60000"/>
                    <a:lumOff val="40000"/>
                  </a:schemeClr>
                </a:solidFill>
                <a:latin typeface="AR DELANEY" pitchFamily="2" charset="0"/>
              </a:rPr>
              <a:t>R</a:t>
            </a:r>
            <a:r>
              <a:rPr lang="en-US" sz="4000" b="1" dirty="0" smtClean="0">
                <a:latin typeface="AR DELANEY" pitchFamily="2" charset="0"/>
              </a:rPr>
              <a:t>FID </a:t>
            </a:r>
            <a:r>
              <a:rPr lang="en-US" sz="4400" b="1" dirty="0" smtClean="0">
                <a:solidFill>
                  <a:schemeClr val="tx2">
                    <a:lumMod val="60000"/>
                    <a:lumOff val="40000"/>
                  </a:schemeClr>
                </a:solidFill>
                <a:latin typeface="AR DELANEY" pitchFamily="2" charset="0"/>
              </a:rPr>
              <a:t>r</a:t>
            </a:r>
            <a:r>
              <a:rPr lang="en-US" sz="4400" b="1" dirty="0" smtClean="0">
                <a:latin typeface="AR DELANEY" pitchFamily="2" charset="0"/>
              </a:rPr>
              <a:t>eader .</a:t>
            </a:r>
            <a:r>
              <a:rPr lang="en-US" sz="4400" b="1" dirty="0" smtClean="0">
                <a:solidFill>
                  <a:schemeClr val="tx2">
                    <a:lumMod val="60000"/>
                    <a:lumOff val="40000"/>
                  </a:schemeClr>
                </a:solidFill>
                <a:latin typeface="AR DELANEY" pitchFamily="2" charset="0"/>
              </a:rPr>
              <a:t>.</a:t>
            </a:r>
            <a:endParaRPr lang="ar-SA" sz="4000" dirty="0">
              <a:solidFill>
                <a:schemeClr val="tx2">
                  <a:lumMod val="60000"/>
                  <a:lumOff val="40000"/>
                </a:schemeClr>
              </a:solidFill>
              <a:latin typeface="AR DELANEY" pitchFamily="2" charset="0"/>
            </a:endParaRPr>
          </a:p>
        </p:txBody>
      </p:sp>
      <p:sp>
        <p:nvSpPr>
          <p:cNvPr id="9" name="مربع نص 8"/>
          <p:cNvSpPr txBox="1"/>
          <p:nvPr/>
        </p:nvSpPr>
        <p:spPr>
          <a:xfrm>
            <a:off x="3851920" y="1484784"/>
            <a:ext cx="4752528" cy="5632311"/>
          </a:xfrm>
          <a:prstGeom prst="rect">
            <a:avLst/>
          </a:prstGeom>
          <a:noFill/>
        </p:spPr>
        <p:txBody>
          <a:bodyPr wrap="square" rtlCol="1">
            <a:spAutoFit/>
          </a:bodyPr>
          <a:lstStyle/>
          <a:p>
            <a:r>
              <a:rPr lang="ar-SA" sz="4000" dirty="0" smtClean="0">
                <a:cs typeface="faisal free" pitchFamily="2" charset="-78"/>
              </a:rPr>
              <a:t>هو جهاز وسيط يعمل على الاتصال بين الهوائي الموجود في التيجان ونظام الكمبيوتر </a:t>
            </a:r>
            <a:r>
              <a:rPr lang="ar-SA" sz="4000" dirty="0" err="1" smtClean="0">
                <a:cs typeface="faisal free" pitchFamily="2" charset="-78"/>
              </a:rPr>
              <a:t>بالمكتبة  .</a:t>
            </a:r>
            <a:r>
              <a:rPr lang="ar-SA" sz="4000" dirty="0" smtClean="0">
                <a:cs typeface="faisal free" pitchFamily="2" charset="-78"/>
              </a:rPr>
              <a:t> </a:t>
            </a:r>
            <a:endParaRPr lang="en-US" sz="4000" dirty="0" smtClean="0">
              <a:cs typeface="faisal free" pitchFamily="2" charset="-78"/>
            </a:endParaRPr>
          </a:p>
          <a:p>
            <a:r>
              <a:rPr lang="ar-SA" sz="4000" dirty="0" smtClean="0">
                <a:cs typeface="faisal free" pitchFamily="2" charset="-78"/>
              </a:rPr>
              <a:t>توجد </a:t>
            </a:r>
            <a:r>
              <a:rPr lang="ar-SA" sz="4000" u="sng" dirty="0" smtClean="0">
                <a:cs typeface="faisal free" pitchFamily="2" charset="-78"/>
              </a:rPr>
              <a:t>أجهزة قارئة متحركة</a:t>
            </a:r>
            <a:r>
              <a:rPr lang="ar-SA" sz="4000" dirty="0" smtClean="0">
                <a:cs typeface="faisal free" pitchFamily="2" charset="-78"/>
              </a:rPr>
              <a:t>  يمكن حملها والتنقل </a:t>
            </a:r>
            <a:r>
              <a:rPr lang="ar-SA" sz="4000" dirty="0" err="1" smtClean="0">
                <a:cs typeface="faisal free" pitchFamily="2" charset="-78"/>
              </a:rPr>
              <a:t>بها  ..</a:t>
            </a:r>
            <a:r>
              <a:rPr lang="ar-SA" sz="4000" dirty="0" smtClean="0">
                <a:cs typeface="faisal free" pitchFamily="2" charset="-78"/>
              </a:rPr>
              <a:t> تستخدم للترفيف والبحث عن الأوعية بين الرفوف </a:t>
            </a:r>
          </a:p>
          <a:p>
            <a:r>
              <a:rPr lang="ar-SA" sz="4000" u="sng" dirty="0" smtClean="0">
                <a:cs typeface="faisal free" pitchFamily="2" charset="-78"/>
              </a:rPr>
              <a:t>وأخرى ثابتة </a:t>
            </a:r>
            <a:r>
              <a:rPr lang="ar-SA" sz="4000" dirty="0" smtClean="0">
                <a:cs typeface="faisal free" pitchFamily="2" charset="-78"/>
              </a:rPr>
              <a:t> في مكانها تستعمل للتواصل بن التيجان والنظام  </a:t>
            </a:r>
            <a:r>
              <a:rPr lang="ar-SA" sz="4000" dirty="0" err="1" smtClean="0">
                <a:cs typeface="faisal free" pitchFamily="2" charset="-78"/>
              </a:rPr>
              <a:t>الآلي  .</a:t>
            </a:r>
            <a:endParaRPr lang="en-US" sz="4000" dirty="0" smtClean="0">
              <a:cs typeface="faisal free" pitchFamily="2" charset="-78"/>
            </a:endParaRPr>
          </a:p>
          <a:p>
            <a:endParaRPr lang="ar-SA" sz="4000" dirty="0">
              <a:cs typeface="faisal free" pitchFamily="2" charset="-78"/>
            </a:endParaRPr>
          </a:p>
        </p:txBody>
      </p:sp>
      <p:pic>
        <p:nvPicPr>
          <p:cNvPr id="41985" name="Picture 1"/>
          <p:cNvPicPr>
            <a:picLocks noChangeAspect="1" noChangeArrowheads="1"/>
          </p:cNvPicPr>
          <p:nvPr/>
        </p:nvPicPr>
        <p:blipFill>
          <a:blip r:embed="rId4" cstate="print"/>
          <a:srcRect/>
          <a:stretch>
            <a:fillRect/>
          </a:stretch>
        </p:blipFill>
        <p:spPr bwMode="auto">
          <a:xfrm>
            <a:off x="0" y="0"/>
            <a:ext cx="9143999" cy="6858000"/>
          </a:xfrm>
          <a:prstGeom prst="rect">
            <a:avLst/>
          </a:prstGeom>
          <a:noFill/>
          <a:ln w="9525">
            <a:noFill/>
            <a:miter lim="800000"/>
            <a:headEnd/>
            <a:tailEnd/>
          </a:ln>
        </p:spPr>
      </p:pic>
    </p:spTree>
  </p:cSld>
  <p:clrMapOvr>
    <a:masterClrMapping/>
  </p:clrMapOvr>
  <p:transition>
    <p:wheel spokes="3"/>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مستطيل 5"/>
          <p:cNvSpPr/>
          <p:nvPr/>
        </p:nvSpPr>
        <p:spPr>
          <a:xfrm>
            <a:off x="0" y="332656"/>
            <a:ext cx="9144000" cy="45719"/>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ln>
                <a:solidFill>
                  <a:schemeClr val="accent4">
                    <a:lumMod val="75000"/>
                  </a:schemeClr>
                </a:solidFill>
              </a:ln>
            </a:endParaRPr>
          </a:p>
        </p:txBody>
      </p:sp>
      <p:sp>
        <p:nvSpPr>
          <p:cNvPr id="8" name="مستطيل 7"/>
          <p:cNvSpPr/>
          <p:nvPr/>
        </p:nvSpPr>
        <p:spPr>
          <a:xfrm>
            <a:off x="8892480" y="485056"/>
            <a:ext cx="45719" cy="6112296"/>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ln>
                <a:solidFill>
                  <a:schemeClr val="accent4">
                    <a:lumMod val="75000"/>
                  </a:schemeClr>
                </a:solidFill>
              </a:ln>
            </a:endParaRPr>
          </a:p>
        </p:txBody>
      </p:sp>
      <p:grpSp>
        <p:nvGrpSpPr>
          <p:cNvPr id="2" name="مجموعة 9"/>
          <p:cNvGrpSpPr/>
          <p:nvPr/>
        </p:nvGrpSpPr>
        <p:grpSpPr>
          <a:xfrm>
            <a:off x="1259632" y="4005064"/>
            <a:ext cx="3882008" cy="2641476"/>
            <a:chOff x="899592" y="4005064"/>
            <a:chExt cx="3882008" cy="2641476"/>
          </a:xfrm>
        </p:grpSpPr>
        <p:pic>
          <p:nvPicPr>
            <p:cNvPr id="23554" name="Picture 2" descr="http://sp.life123.com/bm.pix/database1.s600x600.jpg"/>
            <p:cNvPicPr>
              <a:picLocks noChangeAspect="1" noChangeArrowheads="1"/>
            </p:cNvPicPr>
            <p:nvPr/>
          </p:nvPicPr>
          <p:blipFill>
            <a:blip r:embed="rId2" cstate="print">
              <a:duotone>
                <a:schemeClr val="accent1">
                  <a:shade val="45000"/>
                  <a:satMod val="135000"/>
                </a:schemeClr>
                <a:prstClr val="white"/>
              </a:duotone>
            </a:blip>
            <a:srcRect/>
            <a:stretch>
              <a:fillRect/>
            </a:stretch>
          </p:blipFill>
          <p:spPr bwMode="auto">
            <a:xfrm>
              <a:off x="899592" y="4077072"/>
              <a:ext cx="3810000" cy="2569468"/>
            </a:xfrm>
            <a:prstGeom prst="rect">
              <a:avLst/>
            </a:prstGeom>
            <a:solidFill>
              <a:srgbClr val="FFFFFF">
                <a:shade val="85000"/>
              </a:srgbClr>
            </a:solidFill>
            <a:ln w="28575" cap="sq">
              <a:solidFill>
                <a:schemeClr val="tx2">
                  <a:lumMod val="60000"/>
                  <a:lumOff val="40000"/>
                </a:schemeClr>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pic>
          <p:nvPicPr>
            <p:cNvPr id="9" name="Picture 2" descr="http://sp.life123.com/bm.pix/database1.s600x600.jpg"/>
            <p:cNvPicPr>
              <a:picLocks noChangeAspect="1" noChangeArrowheads="1"/>
            </p:cNvPicPr>
            <p:nvPr/>
          </p:nvPicPr>
          <p:blipFill>
            <a:blip r:embed="rId2" cstate="print">
              <a:duotone>
                <a:schemeClr val="accent1">
                  <a:shade val="45000"/>
                  <a:satMod val="135000"/>
                </a:schemeClr>
                <a:prstClr val="white"/>
              </a:duotone>
            </a:blip>
            <a:srcRect/>
            <a:stretch>
              <a:fillRect/>
            </a:stretch>
          </p:blipFill>
          <p:spPr bwMode="auto">
            <a:xfrm>
              <a:off x="971600" y="4005064"/>
              <a:ext cx="3810000" cy="2569468"/>
            </a:xfrm>
            <a:prstGeom prst="rect">
              <a:avLst/>
            </a:prstGeom>
            <a:solidFill>
              <a:srgbClr val="FFFFFF">
                <a:shade val="85000"/>
              </a:srgbClr>
            </a:solidFill>
            <a:ln w="28575" cap="sq">
              <a:solidFill>
                <a:schemeClr val="tx2">
                  <a:lumMod val="60000"/>
                  <a:lumOff val="40000"/>
                </a:schemeClr>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grpSp>
      <p:sp>
        <p:nvSpPr>
          <p:cNvPr id="11" name="مربع نص 10"/>
          <p:cNvSpPr txBox="1"/>
          <p:nvPr/>
        </p:nvSpPr>
        <p:spPr>
          <a:xfrm>
            <a:off x="539552" y="764704"/>
            <a:ext cx="6840760" cy="707886"/>
          </a:xfrm>
          <a:prstGeom prst="rect">
            <a:avLst/>
          </a:prstGeom>
          <a:noFill/>
        </p:spPr>
        <p:txBody>
          <a:bodyPr wrap="square" rtlCol="1">
            <a:spAutoFit/>
          </a:bodyPr>
          <a:lstStyle/>
          <a:p>
            <a:pPr algn="l"/>
            <a:r>
              <a:rPr lang="en-US" sz="4000" b="1" dirty="0" smtClean="0">
                <a:solidFill>
                  <a:schemeClr val="tx2">
                    <a:lumMod val="60000"/>
                    <a:lumOff val="40000"/>
                  </a:schemeClr>
                </a:solidFill>
                <a:latin typeface="AR DELANEY" pitchFamily="2" charset="0"/>
              </a:rPr>
              <a:t>H</a:t>
            </a:r>
            <a:r>
              <a:rPr lang="en-US" sz="4000" b="1" dirty="0" smtClean="0">
                <a:latin typeface="AR DELANEY" pitchFamily="2" charset="0"/>
              </a:rPr>
              <a:t>ost system </a:t>
            </a:r>
            <a:r>
              <a:rPr lang="en-US" sz="4000" b="1" dirty="0" smtClean="0">
                <a:solidFill>
                  <a:schemeClr val="accent1">
                    <a:lumMod val="75000"/>
                  </a:schemeClr>
                </a:solidFill>
                <a:latin typeface="AR DELANEY" pitchFamily="2" charset="0"/>
              </a:rPr>
              <a:t>/</a:t>
            </a:r>
            <a:r>
              <a:rPr lang="en-US" sz="4000" b="1" dirty="0" smtClean="0">
                <a:solidFill>
                  <a:schemeClr val="tx2">
                    <a:lumMod val="60000"/>
                    <a:lumOff val="40000"/>
                  </a:schemeClr>
                </a:solidFill>
                <a:latin typeface="AR DELANEY" pitchFamily="2" charset="0"/>
              </a:rPr>
              <a:t> D</a:t>
            </a:r>
            <a:r>
              <a:rPr lang="en-US" sz="4000" b="1" dirty="0" smtClean="0">
                <a:latin typeface="AR DELANEY" pitchFamily="2" charset="0"/>
              </a:rPr>
              <a:t>atabase ..</a:t>
            </a:r>
            <a:endParaRPr lang="ar-SA" sz="4000" dirty="0">
              <a:latin typeface="AR DELANEY" pitchFamily="2" charset="0"/>
            </a:endParaRPr>
          </a:p>
        </p:txBody>
      </p:sp>
      <p:sp>
        <p:nvSpPr>
          <p:cNvPr id="12" name="مربع نص 11"/>
          <p:cNvSpPr txBox="1"/>
          <p:nvPr/>
        </p:nvSpPr>
        <p:spPr>
          <a:xfrm>
            <a:off x="323528" y="1844824"/>
            <a:ext cx="8424936" cy="3785652"/>
          </a:xfrm>
          <a:prstGeom prst="rect">
            <a:avLst/>
          </a:prstGeom>
          <a:noFill/>
        </p:spPr>
        <p:txBody>
          <a:bodyPr wrap="square" rtlCol="1">
            <a:spAutoFit/>
          </a:bodyPr>
          <a:lstStyle/>
          <a:p>
            <a:r>
              <a:rPr lang="ar-SA" sz="4800" dirty="0" smtClean="0">
                <a:cs typeface="faisal free" pitchFamily="2" charset="-78"/>
              </a:rPr>
              <a:t>هي قواعد البيانات التي توجد بها معلومات لجميع الأوعية الموجودة في  </a:t>
            </a:r>
            <a:r>
              <a:rPr lang="ar-SA" sz="4800" dirty="0" err="1" smtClean="0">
                <a:cs typeface="faisal free" pitchFamily="2" charset="-78"/>
              </a:rPr>
              <a:t>المكتبة </a:t>
            </a:r>
            <a:r>
              <a:rPr lang="ar-SA" sz="4800" dirty="0" smtClean="0">
                <a:solidFill>
                  <a:schemeClr val="tx2">
                    <a:lumMod val="60000"/>
                    <a:lumOff val="40000"/>
                  </a:schemeClr>
                </a:solidFill>
                <a:cs typeface="faisal free" pitchFamily="2" charset="-78"/>
              </a:rPr>
              <a:t>(</a:t>
            </a:r>
            <a:r>
              <a:rPr lang="ar-SA" sz="4800" dirty="0" smtClean="0">
                <a:cs typeface="faisal free" pitchFamily="2" charset="-78"/>
              </a:rPr>
              <a:t>سواء كانت تخص تلك الأوعية او بيانات </a:t>
            </a:r>
            <a:r>
              <a:rPr lang="ar-SA" sz="4800" dirty="0" err="1" smtClean="0">
                <a:cs typeface="faisal free" pitchFamily="2" charset="-78"/>
              </a:rPr>
              <a:t>للمستفيدين </a:t>
            </a:r>
            <a:r>
              <a:rPr lang="ar-SA" sz="4800" dirty="0" err="1" smtClean="0">
                <a:solidFill>
                  <a:schemeClr val="tx2">
                    <a:lumMod val="60000"/>
                    <a:lumOff val="40000"/>
                  </a:schemeClr>
                </a:solidFill>
                <a:cs typeface="faisal free" pitchFamily="2" charset="-78"/>
              </a:rPr>
              <a:t>)</a:t>
            </a:r>
            <a:r>
              <a:rPr lang="ar-SA" sz="4800" dirty="0" err="1" smtClean="0">
                <a:solidFill>
                  <a:schemeClr val="bg2">
                    <a:lumMod val="50000"/>
                  </a:schemeClr>
                </a:solidFill>
                <a:cs typeface="faisal free" pitchFamily="2" charset="-78"/>
              </a:rPr>
              <a:t> </a:t>
            </a:r>
            <a:r>
              <a:rPr lang="ar-SA" sz="4800" dirty="0" smtClean="0">
                <a:cs typeface="faisal free" pitchFamily="2" charset="-78"/>
              </a:rPr>
              <a:t>, ولابد من الربط بين أنظمة </a:t>
            </a:r>
            <a:r>
              <a:rPr lang="en-US" sz="4800" dirty="0" smtClean="0">
                <a:latin typeface="AR DELANEY" pitchFamily="2" charset="0"/>
                <a:cs typeface="faisal free" pitchFamily="2" charset="-78"/>
              </a:rPr>
              <a:t>RFID</a:t>
            </a:r>
            <a:r>
              <a:rPr lang="ar-SA" sz="4800" dirty="0" smtClean="0">
                <a:cs typeface="faisal free" pitchFamily="2" charset="-78"/>
              </a:rPr>
              <a:t> و النظام </a:t>
            </a:r>
            <a:r>
              <a:rPr lang="ar-SA" sz="4800" dirty="0" err="1" smtClean="0">
                <a:cs typeface="faisal free" pitchFamily="2" charset="-78"/>
              </a:rPr>
              <a:t>الآلي .</a:t>
            </a:r>
            <a:endParaRPr lang="en-US" sz="4800" dirty="0" smtClean="0">
              <a:cs typeface="faisal free" pitchFamily="2" charset="-78"/>
            </a:endParaRPr>
          </a:p>
          <a:p>
            <a:endParaRPr lang="ar-SA" sz="4800" dirty="0">
              <a:cs typeface="faisal free" pitchFamily="2" charset="-78"/>
            </a:endParaRPr>
          </a:p>
        </p:txBody>
      </p:sp>
      <p:pic>
        <p:nvPicPr>
          <p:cNvPr id="40961" name="Picture 1"/>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p:cover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p:cNvSpPr txBox="1"/>
          <p:nvPr/>
        </p:nvSpPr>
        <p:spPr>
          <a:xfrm>
            <a:off x="395536" y="476672"/>
            <a:ext cx="8748464" cy="1538883"/>
          </a:xfrm>
          <a:prstGeom prst="rect">
            <a:avLst/>
          </a:prstGeom>
          <a:noFill/>
          <a:ln>
            <a:noFill/>
          </a:ln>
        </p:spPr>
        <p:txBody>
          <a:bodyPr wrap="square" rtlCol="1">
            <a:spAutoFit/>
          </a:bodyPr>
          <a:lstStyle/>
          <a:p>
            <a:pPr algn="l"/>
            <a:r>
              <a:rPr lang="en-US" sz="4800" b="1" dirty="0" smtClean="0">
                <a:solidFill>
                  <a:schemeClr val="accent4">
                    <a:lumMod val="75000"/>
                  </a:schemeClr>
                </a:solidFill>
                <a:latin typeface="AR DELANEY" pitchFamily="2" charset="0"/>
              </a:rPr>
              <a:t> </a:t>
            </a:r>
            <a:r>
              <a:rPr lang="en-US" sz="5400" b="1" dirty="0" smtClean="0">
                <a:solidFill>
                  <a:schemeClr val="tx2">
                    <a:lumMod val="60000"/>
                    <a:lumOff val="40000"/>
                  </a:schemeClr>
                </a:solidFill>
                <a:latin typeface="AR DELANEY" pitchFamily="2" charset="0"/>
              </a:rPr>
              <a:t>h</a:t>
            </a:r>
            <a:r>
              <a:rPr lang="en-US" sz="4800" b="1" dirty="0" smtClean="0">
                <a:solidFill>
                  <a:schemeClr val="tx1">
                    <a:lumMod val="85000"/>
                    <a:lumOff val="15000"/>
                  </a:schemeClr>
                </a:solidFill>
                <a:latin typeface="AR DELANEY" pitchFamily="2" charset="0"/>
              </a:rPr>
              <a:t>ow </a:t>
            </a:r>
            <a:r>
              <a:rPr lang="en-US" sz="4800" b="1" u="sng" dirty="0" smtClean="0">
                <a:solidFill>
                  <a:schemeClr val="tx2">
                    <a:lumMod val="60000"/>
                    <a:lumOff val="40000"/>
                  </a:schemeClr>
                </a:solidFill>
                <a:latin typeface="AR DELANEY" pitchFamily="2" charset="0"/>
              </a:rPr>
              <a:t>the</a:t>
            </a:r>
            <a:r>
              <a:rPr lang="en-US" sz="4800" b="1" dirty="0" smtClean="0">
                <a:solidFill>
                  <a:schemeClr val="tx1">
                    <a:lumMod val="85000"/>
                    <a:lumOff val="15000"/>
                  </a:schemeClr>
                </a:solidFill>
                <a:latin typeface="AR DELANEY" pitchFamily="2" charset="0"/>
              </a:rPr>
              <a:t> system </a:t>
            </a:r>
            <a:r>
              <a:rPr lang="en-US" sz="4800" b="1" dirty="0" smtClean="0">
                <a:solidFill>
                  <a:schemeClr val="tx2">
                    <a:lumMod val="60000"/>
                    <a:lumOff val="40000"/>
                  </a:schemeClr>
                </a:solidFill>
                <a:latin typeface="AR DELANEY" pitchFamily="2" charset="0"/>
              </a:rPr>
              <a:t>w</a:t>
            </a:r>
            <a:r>
              <a:rPr lang="en-US" sz="4800" b="1" dirty="0" smtClean="0">
                <a:solidFill>
                  <a:schemeClr val="tx1">
                    <a:lumMod val="85000"/>
                    <a:lumOff val="15000"/>
                  </a:schemeClr>
                </a:solidFill>
                <a:latin typeface="AR DELANEY" pitchFamily="2" charset="0"/>
              </a:rPr>
              <a:t>orks</a:t>
            </a:r>
            <a:r>
              <a:rPr lang="en-US" sz="4800" b="1" dirty="0" smtClean="0">
                <a:solidFill>
                  <a:schemeClr val="accent4">
                    <a:lumMod val="75000"/>
                  </a:schemeClr>
                </a:solidFill>
                <a:latin typeface="AR DELANEY" pitchFamily="2" charset="0"/>
              </a:rPr>
              <a:t> </a:t>
            </a:r>
            <a:r>
              <a:rPr lang="en-US" sz="4800" b="1" dirty="0" smtClean="0">
                <a:solidFill>
                  <a:schemeClr val="tx2">
                    <a:lumMod val="60000"/>
                    <a:lumOff val="40000"/>
                  </a:schemeClr>
                </a:solidFill>
                <a:latin typeface="AR DELANEY" pitchFamily="2" charset="0"/>
              </a:rPr>
              <a:t>.</a:t>
            </a:r>
            <a:r>
              <a:rPr lang="en-US" sz="4800" b="1" dirty="0" smtClean="0">
                <a:solidFill>
                  <a:schemeClr val="tx1">
                    <a:lumMod val="85000"/>
                    <a:lumOff val="15000"/>
                  </a:schemeClr>
                </a:solidFill>
                <a:latin typeface="AR DELANEY" pitchFamily="2" charset="0"/>
              </a:rPr>
              <a:t>.</a:t>
            </a:r>
            <a:endParaRPr lang="en-US" sz="4800" b="1" dirty="0" smtClean="0">
              <a:latin typeface="AR DELANEY" pitchFamily="2" charset="0"/>
            </a:endParaRPr>
          </a:p>
          <a:p>
            <a:endParaRPr lang="ar-SA" sz="4000" dirty="0">
              <a:latin typeface="AR DELANEY" pitchFamily="2" charset="0"/>
            </a:endParaRPr>
          </a:p>
        </p:txBody>
      </p:sp>
      <p:sp>
        <p:nvSpPr>
          <p:cNvPr id="6" name="مستطيل 5"/>
          <p:cNvSpPr/>
          <p:nvPr/>
        </p:nvSpPr>
        <p:spPr>
          <a:xfrm>
            <a:off x="0" y="332656"/>
            <a:ext cx="9144000" cy="45719"/>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ln>
                <a:solidFill>
                  <a:schemeClr val="accent4">
                    <a:lumMod val="75000"/>
                  </a:schemeClr>
                </a:solidFill>
              </a:ln>
            </a:endParaRPr>
          </a:p>
        </p:txBody>
      </p:sp>
      <p:sp>
        <p:nvSpPr>
          <p:cNvPr id="8" name="مستطيل 7"/>
          <p:cNvSpPr/>
          <p:nvPr/>
        </p:nvSpPr>
        <p:spPr>
          <a:xfrm>
            <a:off x="8892480" y="485056"/>
            <a:ext cx="45719" cy="6112296"/>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ln>
                <a:solidFill>
                  <a:schemeClr val="accent4">
                    <a:lumMod val="75000"/>
                  </a:schemeClr>
                </a:solidFill>
              </a:ln>
            </a:endParaRPr>
          </a:p>
        </p:txBody>
      </p:sp>
      <p:pic>
        <p:nvPicPr>
          <p:cNvPr id="1026" name="Picture 2" descr="C:\Users\user\Desktop\مواد الترم دا\صور للعرض\home_questions.png"/>
          <p:cNvPicPr>
            <a:picLocks noChangeAspect="1" noChangeArrowheads="1"/>
          </p:cNvPicPr>
          <p:nvPr/>
        </p:nvPicPr>
        <p:blipFill>
          <a:blip r:embed="rId3" cstate="print">
            <a:duotone>
              <a:schemeClr val="accent5">
                <a:shade val="45000"/>
                <a:satMod val="135000"/>
              </a:schemeClr>
              <a:prstClr val="white"/>
            </a:duotone>
          </a:blip>
          <a:srcRect/>
          <a:stretch>
            <a:fillRect/>
          </a:stretch>
        </p:blipFill>
        <p:spPr bwMode="auto">
          <a:xfrm>
            <a:off x="7308304" y="332656"/>
            <a:ext cx="720079" cy="864096"/>
          </a:xfrm>
          <a:prstGeom prst="rect">
            <a:avLst/>
          </a:prstGeom>
          <a:noFill/>
        </p:spPr>
      </p:pic>
      <p:sp>
        <p:nvSpPr>
          <p:cNvPr id="9" name="مربع نص 8"/>
          <p:cNvSpPr txBox="1"/>
          <p:nvPr/>
        </p:nvSpPr>
        <p:spPr>
          <a:xfrm>
            <a:off x="611560" y="1412776"/>
            <a:ext cx="7776864" cy="2862322"/>
          </a:xfrm>
          <a:prstGeom prst="rect">
            <a:avLst/>
          </a:prstGeom>
          <a:noFill/>
        </p:spPr>
        <p:txBody>
          <a:bodyPr wrap="square" rtlCol="1">
            <a:spAutoFit/>
          </a:bodyPr>
          <a:lstStyle/>
          <a:p>
            <a:r>
              <a:rPr lang="ar-SA" sz="3600" dirty="0" smtClean="0">
                <a:cs typeface="faisal free" pitchFamily="2" charset="-78"/>
              </a:rPr>
              <a:t>عند مرور الجهاز القارئ من الوعاء المثبت علية تاج </a:t>
            </a:r>
            <a:r>
              <a:rPr lang="en-US" sz="3600" dirty="0" smtClean="0">
                <a:cs typeface="faisal free" pitchFamily="2" charset="-78"/>
              </a:rPr>
              <a:t>RFID</a:t>
            </a:r>
            <a:r>
              <a:rPr lang="ar-SA" sz="3600" dirty="0" smtClean="0">
                <a:cs typeface="faisal free" pitchFamily="2" charset="-78"/>
              </a:rPr>
              <a:t> عندها يُرسل الهوائي المثبت عليه موجات </a:t>
            </a:r>
            <a:r>
              <a:rPr lang="ar-SA" sz="3600" dirty="0" err="1" smtClean="0">
                <a:cs typeface="faisal free" pitchFamily="2" charset="-78"/>
              </a:rPr>
              <a:t>لاسلكية  ..</a:t>
            </a:r>
            <a:r>
              <a:rPr lang="ar-SA" sz="3600" dirty="0" smtClean="0">
                <a:cs typeface="faisal free" pitchFamily="2" charset="-78"/>
              </a:rPr>
              <a:t> فيصبح التاج في إطار المجال المغناطيسي لجهاز </a:t>
            </a:r>
            <a:r>
              <a:rPr lang="ar-SA" sz="3600" dirty="0" err="1" smtClean="0">
                <a:cs typeface="faisal free" pitchFamily="2" charset="-78"/>
              </a:rPr>
              <a:t>القراءة </a:t>
            </a:r>
            <a:r>
              <a:rPr lang="ar-SA" sz="3600" dirty="0" smtClean="0">
                <a:cs typeface="faisal free" pitchFamily="2" charset="-78"/>
              </a:rPr>
              <a:t>, فتتولد طاقة تنشط الشريحة الموجودة </a:t>
            </a:r>
            <a:r>
              <a:rPr lang="ar-SA" sz="3600" dirty="0" err="1" smtClean="0">
                <a:cs typeface="faisal free" pitchFamily="2" charset="-78"/>
              </a:rPr>
              <a:t>بالتاج </a:t>
            </a:r>
            <a:r>
              <a:rPr lang="ar-SA" sz="3600" dirty="0" smtClean="0">
                <a:cs typeface="faisal free" pitchFamily="2" charset="-78"/>
              </a:rPr>
              <a:t>, عندها يتم ارسال المعلومات التي بداخل الشريحة  إلى الجهاز القارئ فيقوم بدوره تحويل الموجات الى  إشارات رقمية تُعالج بواسطة الحاسب </a:t>
            </a:r>
            <a:r>
              <a:rPr lang="ar-SA" sz="3600" dirty="0" err="1" smtClean="0">
                <a:cs typeface="faisal free" pitchFamily="2" charset="-78"/>
              </a:rPr>
              <a:t>الآلي .</a:t>
            </a:r>
            <a:endParaRPr lang="ar-SA" sz="3600" dirty="0">
              <a:cs typeface="faisal free" pitchFamily="2" charset="-78"/>
            </a:endParaRPr>
          </a:p>
        </p:txBody>
      </p:sp>
      <p:pic>
        <p:nvPicPr>
          <p:cNvPr id="4098" name="Picture 2" descr="http://www.daifukusingapore.com/images/rfid/rfid-tracking-1-network.jpg"/>
          <p:cNvPicPr>
            <a:picLocks noChangeAspect="1" noChangeArrowheads="1"/>
          </p:cNvPicPr>
          <p:nvPr/>
        </p:nvPicPr>
        <p:blipFill>
          <a:blip r:embed="rId4" cstate="print">
            <a:lum contrast="-10000"/>
          </a:blip>
          <a:srcRect/>
          <a:stretch>
            <a:fillRect/>
          </a:stretch>
        </p:blipFill>
        <p:spPr bwMode="auto">
          <a:xfrm>
            <a:off x="0" y="4149080"/>
            <a:ext cx="8100392" cy="2708920"/>
          </a:xfrm>
          <a:prstGeom prst="rect">
            <a:avLst/>
          </a:prstGeom>
          <a:noFill/>
        </p:spPr>
      </p:pic>
      <p:pic>
        <p:nvPicPr>
          <p:cNvPr id="7" name="Picture 3" descr="C:\Users\user\Desktop\مواد الترم دا\صور للعرض\26.png"/>
          <p:cNvPicPr>
            <a:picLocks noChangeAspect="1" noChangeArrowheads="1"/>
          </p:cNvPicPr>
          <p:nvPr/>
        </p:nvPicPr>
        <p:blipFill>
          <a:blip r:embed="rId5" cstate="print">
            <a:duotone>
              <a:schemeClr val="accent5">
                <a:shade val="45000"/>
                <a:satMod val="135000"/>
              </a:schemeClr>
              <a:prstClr val="white"/>
            </a:duotone>
          </a:blip>
          <a:srcRect/>
          <a:stretch>
            <a:fillRect/>
          </a:stretch>
        </p:blipFill>
        <p:spPr bwMode="auto">
          <a:xfrm>
            <a:off x="7953375" y="3752850"/>
            <a:ext cx="1190625" cy="3105150"/>
          </a:xfrm>
          <a:prstGeom prst="rect">
            <a:avLst/>
          </a:prstGeom>
          <a:noFill/>
        </p:spPr>
      </p:pic>
      <p:pic>
        <p:nvPicPr>
          <p:cNvPr id="39937" name="Picture 1"/>
          <p:cNvPicPr>
            <a:picLocks noChangeAspect="1" noChangeArrowheads="1"/>
          </p:cNvPicPr>
          <p:nvPr/>
        </p:nvPicPr>
        <p:blipFill>
          <a:blip r:embed="rId6" cstate="print"/>
          <a:srcRect/>
          <a:stretch>
            <a:fillRect/>
          </a:stretch>
        </p:blipFill>
        <p:spPr bwMode="auto">
          <a:xfrm>
            <a:off x="1" y="0"/>
            <a:ext cx="9143999" cy="6858000"/>
          </a:xfrm>
          <a:prstGeom prst="rect">
            <a:avLst/>
          </a:prstGeom>
          <a:noFill/>
          <a:ln w="9525">
            <a:noFill/>
            <a:miter lim="800000"/>
            <a:headEnd/>
            <a:tailEnd/>
          </a:ln>
        </p:spPr>
      </p:pic>
    </p:spTree>
  </p:cSld>
  <p:clrMapOvr>
    <a:masterClrMapping/>
  </p:clrMapOvr>
  <p:transition>
    <p:comb dir="ver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p:cNvSpPr txBox="1"/>
          <p:nvPr/>
        </p:nvSpPr>
        <p:spPr>
          <a:xfrm>
            <a:off x="395536" y="476672"/>
            <a:ext cx="8748464" cy="1538883"/>
          </a:xfrm>
          <a:prstGeom prst="rect">
            <a:avLst/>
          </a:prstGeom>
          <a:noFill/>
          <a:ln>
            <a:noFill/>
          </a:ln>
        </p:spPr>
        <p:txBody>
          <a:bodyPr wrap="square" rtlCol="1">
            <a:spAutoFit/>
          </a:bodyPr>
          <a:lstStyle/>
          <a:p>
            <a:pPr algn="l"/>
            <a:r>
              <a:rPr lang="en-US" sz="4800" b="1" dirty="0" smtClean="0">
                <a:solidFill>
                  <a:schemeClr val="accent4">
                    <a:lumMod val="75000"/>
                  </a:schemeClr>
                </a:solidFill>
                <a:latin typeface="AR DELANEY" pitchFamily="2" charset="0"/>
              </a:rPr>
              <a:t> </a:t>
            </a:r>
            <a:r>
              <a:rPr lang="en-US" sz="5400" b="1" dirty="0" smtClean="0">
                <a:solidFill>
                  <a:schemeClr val="tx2">
                    <a:lumMod val="60000"/>
                    <a:lumOff val="40000"/>
                  </a:schemeClr>
                </a:solidFill>
                <a:latin typeface="AR DELANEY" pitchFamily="2" charset="0"/>
              </a:rPr>
              <a:t>h</a:t>
            </a:r>
            <a:r>
              <a:rPr lang="en-US" sz="4800" b="1" dirty="0" smtClean="0">
                <a:solidFill>
                  <a:schemeClr val="tx1">
                    <a:lumMod val="85000"/>
                    <a:lumOff val="15000"/>
                  </a:schemeClr>
                </a:solidFill>
                <a:latin typeface="AR DELANEY" pitchFamily="2" charset="0"/>
              </a:rPr>
              <a:t>ow </a:t>
            </a:r>
            <a:r>
              <a:rPr lang="en-US" sz="4800" b="1" u="sng" dirty="0" smtClean="0">
                <a:solidFill>
                  <a:schemeClr val="tx2">
                    <a:lumMod val="60000"/>
                    <a:lumOff val="40000"/>
                  </a:schemeClr>
                </a:solidFill>
                <a:latin typeface="AR DELANEY" pitchFamily="2" charset="0"/>
              </a:rPr>
              <a:t>the</a:t>
            </a:r>
            <a:r>
              <a:rPr lang="en-US" sz="4800" b="1" dirty="0" smtClean="0">
                <a:solidFill>
                  <a:schemeClr val="tx1">
                    <a:lumMod val="85000"/>
                    <a:lumOff val="15000"/>
                  </a:schemeClr>
                </a:solidFill>
                <a:latin typeface="AR DELANEY" pitchFamily="2" charset="0"/>
              </a:rPr>
              <a:t> system </a:t>
            </a:r>
            <a:r>
              <a:rPr lang="en-US" sz="4800" b="1" dirty="0" smtClean="0">
                <a:solidFill>
                  <a:schemeClr val="tx2">
                    <a:lumMod val="60000"/>
                    <a:lumOff val="40000"/>
                  </a:schemeClr>
                </a:solidFill>
                <a:latin typeface="AR DELANEY" pitchFamily="2" charset="0"/>
              </a:rPr>
              <a:t>w</a:t>
            </a:r>
            <a:r>
              <a:rPr lang="en-US" sz="4800" b="1" dirty="0" smtClean="0">
                <a:solidFill>
                  <a:schemeClr val="tx1">
                    <a:lumMod val="85000"/>
                    <a:lumOff val="15000"/>
                  </a:schemeClr>
                </a:solidFill>
                <a:latin typeface="AR DELANEY" pitchFamily="2" charset="0"/>
              </a:rPr>
              <a:t>orks</a:t>
            </a:r>
            <a:r>
              <a:rPr lang="en-US" sz="4800" b="1" dirty="0" smtClean="0">
                <a:solidFill>
                  <a:schemeClr val="accent4">
                    <a:lumMod val="75000"/>
                  </a:schemeClr>
                </a:solidFill>
                <a:latin typeface="AR DELANEY" pitchFamily="2" charset="0"/>
              </a:rPr>
              <a:t> </a:t>
            </a:r>
            <a:r>
              <a:rPr lang="en-US" sz="4800" b="1" dirty="0" smtClean="0">
                <a:solidFill>
                  <a:schemeClr val="tx2">
                    <a:lumMod val="60000"/>
                    <a:lumOff val="40000"/>
                  </a:schemeClr>
                </a:solidFill>
                <a:latin typeface="AR DELANEY" pitchFamily="2" charset="0"/>
              </a:rPr>
              <a:t>.</a:t>
            </a:r>
            <a:r>
              <a:rPr lang="en-US" sz="4800" b="1" dirty="0" smtClean="0">
                <a:solidFill>
                  <a:schemeClr val="tx1">
                    <a:lumMod val="85000"/>
                    <a:lumOff val="15000"/>
                  </a:schemeClr>
                </a:solidFill>
                <a:latin typeface="AR DELANEY" pitchFamily="2" charset="0"/>
              </a:rPr>
              <a:t>.</a:t>
            </a:r>
            <a:endParaRPr lang="en-US" sz="4800" b="1" dirty="0" smtClean="0">
              <a:latin typeface="AR DELANEY" pitchFamily="2" charset="0"/>
            </a:endParaRPr>
          </a:p>
          <a:p>
            <a:endParaRPr lang="ar-SA" sz="4000" dirty="0">
              <a:latin typeface="AR DELANEY" pitchFamily="2" charset="0"/>
            </a:endParaRPr>
          </a:p>
        </p:txBody>
      </p:sp>
      <p:sp>
        <p:nvSpPr>
          <p:cNvPr id="6" name="مستطيل 5"/>
          <p:cNvSpPr/>
          <p:nvPr/>
        </p:nvSpPr>
        <p:spPr>
          <a:xfrm>
            <a:off x="0" y="332656"/>
            <a:ext cx="9144000" cy="45719"/>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ln>
                <a:solidFill>
                  <a:schemeClr val="accent4">
                    <a:lumMod val="75000"/>
                  </a:schemeClr>
                </a:solidFill>
              </a:ln>
            </a:endParaRPr>
          </a:p>
        </p:txBody>
      </p:sp>
      <p:sp>
        <p:nvSpPr>
          <p:cNvPr id="8" name="مستطيل 7"/>
          <p:cNvSpPr/>
          <p:nvPr/>
        </p:nvSpPr>
        <p:spPr>
          <a:xfrm>
            <a:off x="8892480" y="485056"/>
            <a:ext cx="45719" cy="6112296"/>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ln>
                <a:solidFill>
                  <a:schemeClr val="accent4">
                    <a:lumMod val="75000"/>
                  </a:schemeClr>
                </a:solidFill>
              </a:ln>
            </a:endParaRPr>
          </a:p>
        </p:txBody>
      </p:sp>
      <p:pic>
        <p:nvPicPr>
          <p:cNvPr id="7" name="Picture 3" descr="C:\Users\user\Desktop\مواد الترم دا\صور للعرض\26.png"/>
          <p:cNvPicPr>
            <a:picLocks noChangeAspect="1" noChangeArrowheads="1"/>
          </p:cNvPicPr>
          <p:nvPr/>
        </p:nvPicPr>
        <p:blipFill>
          <a:blip r:embed="rId3" cstate="print">
            <a:duotone>
              <a:schemeClr val="accent5">
                <a:shade val="45000"/>
                <a:satMod val="135000"/>
              </a:schemeClr>
              <a:prstClr val="white"/>
            </a:duotone>
          </a:blip>
          <a:srcRect/>
          <a:stretch>
            <a:fillRect/>
          </a:stretch>
        </p:blipFill>
        <p:spPr bwMode="auto">
          <a:xfrm>
            <a:off x="7953375" y="3752850"/>
            <a:ext cx="1190625" cy="3105150"/>
          </a:xfrm>
          <a:prstGeom prst="rect">
            <a:avLst/>
          </a:prstGeom>
          <a:noFill/>
        </p:spPr>
      </p:pic>
      <p:pic>
        <p:nvPicPr>
          <p:cNvPr id="11" name="صورة 10" descr="22222222222222222.png"/>
          <p:cNvPicPr>
            <a:picLocks noChangeAspect="1"/>
          </p:cNvPicPr>
          <p:nvPr/>
        </p:nvPicPr>
        <p:blipFill>
          <a:blip r:embed="rId4" cstate="print">
            <a:grayscl/>
          </a:blip>
          <a:srcRect l="862" b="6330"/>
          <a:stretch>
            <a:fillRect/>
          </a:stretch>
        </p:blipFill>
        <p:spPr>
          <a:xfrm>
            <a:off x="0" y="1124744"/>
            <a:ext cx="8280920" cy="5733256"/>
          </a:xfrm>
          <a:prstGeom prst="rect">
            <a:avLst/>
          </a:prstGeom>
          <a:ln>
            <a:noFill/>
          </a:ln>
        </p:spPr>
      </p:pic>
      <p:pic>
        <p:nvPicPr>
          <p:cNvPr id="1026" name="Picture 2" descr="C:\Users\user\Desktop\مواد الترم دا\صور للعرض\home_questions.png"/>
          <p:cNvPicPr>
            <a:picLocks noChangeAspect="1" noChangeArrowheads="1"/>
          </p:cNvPicPr>
          <p:nvPr/>
        </p:nvPicPr>
        <p:blipFill>
          <a:blip r:embed="rId5" cstate="print">
            <a:duotone>
              <a:schemeClr val="accent5">
                <a:shade val="45000"/>
                <a:satMod val="135000"/>
              </a:schemeClr>
              <a:prstClr val="white"/>
            </a:duotone>
          </a:blip>
          <a:srcRect/>
          <a:stretch>
            <a:fillRect/>
          </a:stretch>
        </p:blipFill>
        <p:spPr bwMode="auto">
          <a:xfrm>
            <a:off x="7308304" y="332656"/>
            <a:ext cx="720079" cy="864096"/>
          </a:xfrm>
          <a:prstGeom prst="rect">
            <a:avLst/>
          </a:prstGeom>
          <a:noFill/>
        </p:spPr>
      </p:pic>
      <p:pic>
        <p:nvPicPr>
          <p:cNvPr id="37890" name="Picture 2"/>
          <p:cNvPicPr>
            <a:picLocks noChangeAspect="1" noChangeArrowheads="1"/>
          </p:cNvPicPr>
          <p:nvPr/>
        </p:nvPicPr>
        <p:blipFill>
          <a:blip r:embed="rId6"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p:comb dir="ver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p:cNvSpPr/>
          <p:nvPr/>
        </p:nvSpPr>
        <p:spPr>
          <a:xfrm>
            <a:off x="0" y="332656"/>
            <a:ext cx="9144000" cy="45719"/>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ln>
                <a:solidFill>
                  <a:schemeClr val="accent4">
                    <a:lumMod val="75000"/>
                  </a:schemeClr>
                </a:solidFill>
              </a:ln>
            </a:endParaRPr>
          </a:p>
        </p:txBody>
      </p:sp>
      <p:sp>
        <p:nvSpPr>
          <p:cNvPr id="5" name="مستطيل 4"/>
          <p:cNvSpPr/>
          <p:nvPr/>
        </p:nvSpPr>
        <p:spPr>
          <a:xfrm>
            <a:off x="8892480" y="485056"/>
            <a:ext cx="45719" cy="6112296"/>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ln>
                <a:solidFill>
                  <a:schemeClr val="accent4">
                    <a:lumMod val="75000"/>
                  </a:schemeClr>
                </a:solidFill>
              </a:ln>
            </a:endParaRPr>
          </a:p>
        </p:txBody>
      </p:sp>
      <p:pic>
        <p:nvPicPr>
          <p:cNvPr id="35841" name="Picture 1"/>
          <p:cNvPicPr>
            <a:picLocks noChangeAspect="1" noChangeArrowheads="1"/>
          </p:cNvPicPr>
          <p:nvPr/>
        </p:nvPicPr>
        <p:blipFill>
          <a:blip r:embed="rId2" cstate="print"/>
          <a:srcRect/>
          <a:stretch>
            <a:fillRect/>
          </a:stretch>
        </p:blipFill>
        <p:spPr bwMode="auto">
          <a:xfrm>
            <a:off x="899592" y="476672"/>
            <a:ext cx="7896225" cy="1656184"/>
          </a:xfrm>
          <a:prstGeom prst="rect">
            <a:avLst/>
          </a:prstGeom>
          <a:noFill/>
          <a:ln w="9525">
            <a:noFill/>
            <a:miter lim="800000"/>
            <a:headEnd/>
            <a:tailEnd/>
          </a:ln>
        </p:spPr>
      </p:pic>
      <p:pic>
        <p:nvPicPr>
          <p:cNvPr id="35842" name="Picture 2"/>
          <p:cNvPicPr>
            <a:picLocks noChangeAspect="1" noChangeArrowheads="1"/>
          </p:cNvPicPr>
          <p:nvPr/>
        </p:nvPicPr>
        <p:blipFill>
          <a:blip r:embed="rId3" cstate="print"/>
          <a:srcRect/>
          <a:stretch>
            <a:fillRect/>
          </a:stretch>
        </p:blipFill>
        <p:spPr bwMode="auto">
          <a:xfrm>
            <a:off x="35496" y="1976586"/>
            <a:ext cx="8812982" cy="44767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5841"/>
                                        </p:tgtEl>
                                        <p:attrNameLst>
                                          <p:attrName>style.visibility</p:attrName>
                                        </p:attrNameLst>
                                      </p:cBhvr>
                                      <p:to>
                                        <p:strVal val="visible"/>
                                      </p:to>
                                    </p:set>
                                    <p:animEffect transition="in" filter="checkerboard(across)">
                                      <p:cBhvr>
                                        <p:cTn id="7" dur="500"/>
                                        <p:tgtEl>
                                          <p:spTgt spid="35841"/>
                                        </p:tgtEl>
                                      </p:cBhvr>
                                    </p:animEffect>
                                  </p:childTnLst>
                                </p:cTn>
                              </p:par>
                            </p:childTnLst>
                          </p:cTn>
                        </p:par>
                      </p:childTnLst>
                    </p:cTn>
                  </p:par>
                  <p:par>
                    <p:cTn id="8" fill="hold">
                      <p:stCondLst>
                        <p:cond delay="indefinite"/>
                      </p:stCondLst>
                      <p:childTnLst>
                        <p:par>
                          <p:cTn id="9" fill="hold">
                            <p:stCondLst>
                              <p:cond delay="0"/>
                            </p:stCondLst>
                            <p:childTnLst>
                              <p:par>
                                <p:cTn id="10" presetID="13" presetClass="entr" presetSubtype="16" fill="hold" nodeType="clickEffect">
                                  <p:stCondLst>
                                    <p:cond delay="0"/>
                                  </p:stCondLst>
                                  <p:childTnLst>
                                    <p:set>
                                      <p:cBhvr>
                                        <p:cTn id="11" dur="1" fill="hold">
                                          <p:stCondLst>
                                            <p:cond delay="0"/>
                                          </p:stCondLst>
                                        </p:cTn>
                                        <p:tgtEl>
                                          <p:spTgt spid="35842"/>
                                        </p:tgtEl>
                                        <p:attrNameLst>
                                          <p:attrName>style.visibility</p:attrName>
                                        </p:attrNameLst>
                                      </p:cBhvr>
                                      <p:to>
                                        <p:strVal val="visible"/>
                                      </p:to>
                                    </p:set>
                                    <p:animEffect transition="in" filter="plus(in)">
                                      <p:cBhvr>
                                        <p:cTn id="12" dur="2000"/>
                                        <p:tgtEl>
                                          <p:spTgt spid="358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67544" y="548680"/>
            <a:ext cx="8229600" cy="778098"/>
          </a:xfrm>
        </p:spPr>
        <p:txBody>
          <a:bodyPr>
            <a:noAutofit/>
          </a:bodyPr>
          <a:lstStyle/>
          <a:p>
            <a:r>
              <a:rPr lang="ar-SA" sz="4800" b="1" dirty="0" smtClean="0">
                <a:solidFill>
                  <a:schemeClr val="tx2">
                    <a:lumMod val="60000"/>
                    <a:lumOff val="40000"/>
                  </a:schemeClr>
                </a:solidFill>
                <a:cs typeface="faisal free" pitchFamily="2" charset="-78"/>
              </a:rPr>
              <a:t>تطبيقات</a:t>
            </a:r>
            <a:r>
              <a:rPr lang="ar-SA" sz="4800" b="1" dirty="0" smtClean="0">
                <a:solidFill>
                  <a:schemeClr val="bg2">
                    <a:lumMod val="50000"/>
                  </a:schemeClr>
                </a:solidFill>
                <a:cs typeface="faisal free" pitchFamily="2" charset="-78"/>
              </a:rPr>
              <a:t> </a:t>
            </a:r>
            <a:r>
              <a:rPr lang="en-US" sz="4800" dirty="0" smtClean="0">
                <a:solidFill>
                  <a:schemeClr val="tx1">
                    <a:lumMod val="65000"/>
                    <a:lumOff val="35000"/>
                  </a:schemeClr>
                </a:solidFill>
                <a:latin typeface="AR BLANCA" pitchFamily="2" charset="0"/>
                <a:cs typeface="faisal free" pitchFamily="2" charset="-78"/>
              </a:rPr>
              <a:t>RFID</a:t>
            </a:r>
            <a:endParaRPr lang="ar-SA" sz="4800" dirty="0">
              <a:solidFill>
                <a:schemeClr val="tx1">
                  <a:lumMod val="65000"/>
                  <a:lumOff val="35000"/>
                </a:schemeClr>
              </a:solidFill>
              <a:latin typeface="AR BLANCA" pitchFamily="2" charset="0"/>
              <a:cs typeface="faisal free" pitchFamily="2" charset="-78"/>
            </a:endParaRPr>
          </a:p>
        </p:txBody>
      </p:sp>
      <p:pic>
        <p:nvPicPr>
          <p:cNvPr id="4" name="عنصر نائب للمحتوى 3" descr="Library-industry1.jpg"/>
          <p:cNvPicPr>
            <a:picLocks noGrp="1" noChangeAspect="1"/>
          </p:cNvPicPr>
          <p:nvPr>
            <p:ph idx="1"/>
          </p:nvPr>
        </p:nvPicPr>
        <p:blipFill>
          <a:blip r:embed="rId2" cstate="print">
            <a:lum bright="10000" contrast="-30000"/>
          </a:blip>
          <a:stretch>
            <a:fillRect/>
          </a:stretch>
        </p:blipFill>
        <p:spPr>
          <a:xfrm>
            <a:off x="323528" y="1340768"/>
            <a:ext cx="8352928" cy="5328592"/>
          </a:xfrm>
        </p:spPr>
      </p:pic>
      <p:sp>
        <p:nvSpPr>
          <p:cNvPr id="5" name="مستطيل 4"/>
          <p:cNvSpPr/>
          <p:nvPr/>
        </p:nvSpPr>
        <p:spPr>
          <a:xfrm>
            <a:off x="0" y="332656"/>
            <a:ext cx="9144000" cy="45719"/>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ln>
                <a:solidFill>
                  <a:schemeClr val="accent4">
                    <a:lumMod val="75000"/>
                  </a:schemeClr>
                </a:solidFill>
              </a:ln>
            </a:endParaRPr>
          </a:p>
        </p:txBody>
      </p:sp>
      <p:sp>
        <p:nvSpPr>
          <p:cNvPr id="6" name="مستطيل 5"/>
          <p:cNvSpPr/>
          <p:nvPr/>
        </p:nvSpPr>
        <p:spPr>
          <a:xfrm>
            <a:off x="8892480" y="485056"/>
            <a:ext cx="45719" cy="6112296"/>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ln>
                <a:solidFill>
                  <a:schemeClr val="accent4">
                    <a:lumMod val="75000"/>
                  </a:schemeClr>
                </a:solidFill>
              </a:ln>
            </a:endParaRPr>
          </a:p>
        </p:txBody>
      </p:sp>
      <p:pic>
        <p:nvPicPr>
          <p:cNvPr id="34817" name="Picture 1"/>
          <p:cNvPicPr>
            <a:picLocks noChangeAspect="1" noChangeArrowheads="1"/>
          </p:cNvPicPr>
          <p:nvPr/>
        </p:nvPicPr>
        <p:blipFill>
          <a:blip r:embed="rId3" cstate="print"/>
          <a:srcRect l="36667" t="14286"/>
          <a:stretch>
            <a:fillRect/>
          </a:stretch>
        </p:blipFill>
        <p:spPr bwMode="auto">
          <a:xfrm>
            <a:off x="2483768" y="476672"/>
            <a:ext cx="3816424" cy="864096"/>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مستطيل 5"/>
          <p:cNvSpPr/>
          <p:nvPr/>
        </p:nvSpPr>
        <p:spPr>
          <a:xfrm>
            <a:off x="0" y="332656"/>
            <a:ext cx="9144000" cy="45719"/>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ln>
                <a:solidFill>
                  <a:schemeClr val="accent4">
                    <a:lumMod val="75000"/>
                  </a:schemeClr>
                </a:solidFill>
              </a:ln>
            </a:endParaRPr>
          </a:p>
        </p:txBody>
      </p:sp>
      <p:sp>
        <p:nvSpPr>
          <p:cNvPr id="8" name="مستطيل 7"/>
          <p:cNvSpPr/>
          <p:nvPr/>
        </p:nvSpPr>
        <p:spPr>
          <a:xfrm>
            <a:off x="8892480" y="485056"/>
            <a:ext cx="45719" cy="6112296"/>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ln>
                <a:solidFill>
                  <a:schemeClr val="accent4">
                    <a:lumMod val="75000"/>
                  </a:schemeClr>
                </a:solidFill>
              </a:ln>
            </a:endParaRPr>
          </a:p>
        </p:txBody>
      </p:sp>
      <p:pic>
        <p:nvPicPr>
          <p:cNvPr id="1029" name="Picture 5" descr="C:\Users\user\Desktop\مواد الترم دا\موضوع خاص\3- RFID\صووورر\selfcheckout1[1].jpg"/>
          <p:cNvPicPr>
            <a:picLocks noChangeAspect="1" noChangeArrowheads="1"/>
          </p:cNvPicPr>
          <p:nvPr/>
        </p:nvPicPr>
        <p:blipFill>
          <a:blip r:embed="rId2" cstate="print"/>
          <a:srcRect/>
          <a:stretch>
            <a:fillRect/>
          </a:stretch>
        </p:blipFill>
        <p:spPr bwMode="auto">
          <a:xfrm>
            <a:off x="4139952" y="2060848"/>
            <a:ext cx="2880320" cy="2520280"/>
          </a:xfrm>
          <a:prstGeom prst="snip2DiagRect">
            <a:avLst/>
          </a:prstGeom>
          <a:solidFill>
            <a:srgbClr val="FFFFFF">
              <a:shade val="85000"/>
            </a:srgbClr>
          </a:solidFill>
          <a:ln w="38100" cap="sq">
            <a:solidFill>
              <a:schemeClr val="tx1">
                <a:lumMod val="85000"/>
                <a:lumOff val="15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030" name="Picture 6" descr="C:\Users\user\Desktop\مواد الترم دا\موضوع خاص\3- RFID\صووورر\library-sol-1[1].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5652120" y="3933056"/>
            <a:ext cx="2857500" cy="2657475"/>
          </a:xfrm>
          <a:prstGeom prst="round2DiagRect">
            <a:avLst>
              <a:gd name="adj1" fmla="val 16667"/>
              <a:gd name="adj2" fmla="val 0"/>
            </a:avLst>
          </a:prstGeom>
          <a:ln w="19050" cap="sq">
            <a:solidFill>
              <a:schemeClr val="tx1">
                <a:lumMod val="85000"/>
                <a:lumOff val="15000"/>
              </a:schemeClr>
            </a:solidFill>
            <a:miter lim="800000"/>
          </a:ln>
          <a:effectLst>
            <a:outerShdw blurRad="254000" algn="tl" rotWithShape="0">
              <a:srgbClr val="000000">
                <a:alpha val="43000"/>
              </a:srgbClr>
            </a:outerShdw>
          </a:effectLst>
        </p:spPr>
      </p:pic>
      <p:pic>
        <p:nvPicPr>
          <p:cNvPr id="1033" name="Picture 9" descr="http://www.journal.cybrarians.info/images/no27/09-09.png"/>
          <p:cNvPicPr>
            <a:picLocks noChangeAspect="1" noChangeArrowheads="1"/>
          </p:cNvPicPr>
          <p:nvPr/>
        </p:nvPicPr>
        <p:blipFill>
          <a:blip r:embed="rId4" cstate="print"/>
          <a:srcRect/>
          <a:stretch>
            <a:fillRect/>
          </a:stretch>
        </p:blipFill>
        <p:spPr bwMode="auto">
          <a:xfrm rot="16200000">
            <a:off x="-1152636" y="2024844"/>
            <a:ext cx="6120680" cy="3168352"/>
          </a:xfrm>
          <a:prstGeom prst="snip2DiagRect">
            <a:avLst/>
          </a:prstGeom>
          <a:solidFill>
            <a:srgbClr val="FFFFFF">
              <a:shade val="85000"/>
            </a:srgbClr>
          </a:solidFill>
          <a:ln w="38100" cap="sq">
            <a:solidFill>
              <a:schemeClr val="tx1">
                <a:lumMod val="85000"/>
                <a:lumOff val="15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33793" name="Picture 1"/>
          <p:cNvPicPr>
            <a:picLocks noChangeAspect="1" noChangeArrowheads="1"/>
          </p:cNvPicPr>
          <p:nvPr/>
        </p:nvPicPr>
        <p:blipFill>
          <a:blip r:embed="rId5" cstate="print"/>
          <a:srcRect/>
          <a:stretch>
            <a:fillRect/>
          </a:stretch>
        </p:blipFill>
        <p:spPr bwMode="auto">
          <a:xfrm>
            <a:off x="3779912" y="764704"/>
            <a:ext cx="4885531" cy="1114425"/>
          </a:xfrm>
          <a:prstGeom prst="rect">
            <a:avLst/>
          </a:prstGeom>
          <a:noFill/>
          <a:ln w="9525">
            <a:noFill/>
            <a:miter lim="800000"/>
            <a:headEnd/>
            <a:tailEnd/>
          </a:ln>
        </p:spPr>
      </p:pic>
    </p:spTree>
  </p:cSld>
  <p:clrMapOvr>
    <a:masterClrMapping/>
  </p:clrMapOvr>
  <p:transition>
    <p:cover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3793"/>
                                        </p:tgtEl>
                                        <p:attrNameLst>
                                          <p:attrName>style.visibility</p:attrName>
                                        </p:attrNameLst>
                                      </p:cBhvr>
                                      <p:to>
                                        <p:strVal val="visible"/>
                                      </p:to>
                                    </p:set>
                                    <p:animEffect transition="in" filter="wipe(down)">
                                      <p:cBhvr>
                                        <p:cTn id="7" dur="500"/>
                                        <p:tgtEl>
                                          <p:spTgt spid="3379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029"/>
                                        </p:tgtEl>
                                        <p:attrNameLst>
                                          <p:attrName>style.visibility</p:attrName>
                                        </p:attrNameLst>
                                      </p:cBhvr>
                                      <p:to>
                                        <p:strVal val="visible"/>
                                      </p:to>
                                    </p:set>
                                    <p:animEffect transition="in" filter="blinds(horizontal)">
                                      <p:cBhvr>
                                        <p:cTn id="12" dur="500"/>
                                        <p:tgtEl>
                                          <p:spTgt spid="1029"/>
                                        </p:tgtEl>
                                      </p:cBhvr>
                                    </p:animEffect>
                                  </p:childTnLst>
                                </p:cTn>
                              </p:par>
                              <p:par>
                                <p:cTn id="13" presetID="3" presetClass="entr" presetSubtype="10" fill="hold" nodeType="withEffect">
                                  <p:stCondLst>
                                    <p:cond delay="0"/>
                                  </p:stCondLst>
                                  <p:childTnLst>
                                    <p:set>
                                      <p:cBhvr>
                                        <p:cTn id="14" dur="1" fill="hold">
                                          <p:stCondLst>
                                            <p:cond delay="0"/>
                                          </p:stCondLst>
                                        </p:cTn>
                                        <p:tgtEl>
                                          <p:spTgt spid="1030"/>
                                        </p:tgtEl>
                                        <p:attrNameLst>
                                          <p:attrName>style.visibility</p:attrName>
                                        </p:attrNameLst>
                                      </p:cBhvr>
                                      <p:to>
                                        <p:strVal val="visible"/>
                                      </p:to>
                                    </p:set>
                                    <p:animEffect transition="in" filter="blinds(horizontal)">
                                      <p:cBhvr>
                                        <p:cTn id="15" dur="500"/>
                                        <p:tgtEl>
                                          <p:spTgt spid="1030"/>
                                        </p:tgtEl>
                                      </p:cBhvr>
                                    </p:animEffect>
                                  </p:childTnLst>
                                </p:cTn>
                              </p:par>
                            </p:childTnLst>
                          </p:cTn>
                        </p:par>
                      </p:childTnLst>
                    </p:cTn>
                  </p:par>
                  <p:par>
                    <p:cTn id="16" fill="hold">
                      <p:stCondLst>
                        <p:cond delay="indefinite"/>
                      </p:stCondLst>
                      <p:childTnLst>
                        <p:par>
                          <p:cTn id="17" fill="hold">
                            <p:stCondLst>
                              <p:cond delay="0"/>
                            </p:stCondLst>
                            <p:childTnLst>
                              <p:par>
                                <p:cTn id="18" presetID="55" presetClass="entr" presetSubtype="0" fill="hold" nodeType="clickEffect">
                                  <p:stCondLst>
                                    <p:cond delay="0"/>
                                  </p:stCondLst>
                                  <p:childTnLst>
                                    <p:set>
                                      <p:cBhvr>
                                        <p:cTn id="19" dur="1" fill="hold">
                                          <p:stCondLst>
                                            <p:cond delay="0"/>
                                          </p:stCondLst>
                                        </p:cTn>
                                        <p:tgtEl>
                                          <p:spTgt spid="1033"/>
                                        </p:tgtEl>
                                        <p:attrNameLst>
                                          <p:attrName>style.visibility</p:attrName>
                                        </p:attrNameLst>
                                      </p:cBhvr>
                                      <p:to>
                                        <p:strVal val="visible"/>
                                      </p:to>
                                    </p:set>
                                    <p:anim calcmode="lin" valueType="num">
                                      <p:cBhvr>
                                        <p:cTn id="20" dur="1000" fill="hold"/>
                                        <p:tgtEl>
                                          <p:spTgt spid="1033"/>
                                        </p:tgtEl>
                                        <p:attrNameLst>
                                          <p:attrName>ppt_w</p:attrName>
                                        </p:attrNameLst>
                                      </p:cBhvr>
                                      <p:tavLst>
                                        <p:tav tm="0">
                                          <p:val>
                                            <p:strVal val="#ppt_w*0.70"/>
                                          </p:val>
                                        </p:tav>
                                        <p:tav tm="100000">
                                          <p:val>
                                            <p:strVal val="#ppt_w"/>
                                          </p:val>
                                        </p:tav>
                                      </p:tavLst>
                                    </p:anim>
                                    <p:anim calcmode="lin" valueType="num">
                                      <p:cBhvr>
                                        <p:cTn id="21" dur="1000" fill="hold"/>
                                        <p:tgtEl>
                                          <p:spTgt spid="1033"/>
                                        </p:tgtEl>
                                        <p:attrNameLst>
                                          <p:attrName>ppt_h</p:attrName>
                                        </p:attrNameLst>
                                      </p:cBhvr>
                                      <p:tavLst>
                                        <p:tav tm="0">
                                          <p:val>
                                            <p:strVal val="#ppt_h"/>
                                          </p:val>
                                        </p:tav>
                                        <p:tav tm="100000">
                                          <p:val>
                                            <p:strVal val="#ppt_h"/>
                                          </p:val>
                                        </p:tav>
                                      </p:tavLst>
                                    </p:anim>
                                    <p:animEffect transition="in" filter="fade">
                                      <p:cBhvr>
                                        <p:cTn id="22" dur="1000"/>
                                        <p:tgtEl>
                                          <p:spTgt spid="10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مستطيل 5"/>
          <p:cNvSpPr/>
          <p:nvPr/>
        </p:nvSpPr>
        <p:spPr>
          <a:xfrm>
            <a:off x="0" y="332656"/>
            <a:ext cx="9144000" cy="45719"/>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ln>
                <a:solidFill>
                  <a:schemeClr val="accent4">
                    <a:lumMod val="75000"/>
                  </a:schemeClr>
                </a:solidFill>
              </a:ln>
            </a:endParaRPr>
          </a:p>
        </p:txBody>
      </p:sp>
      <p:sp>
        <p:nvSpPr>
          <p:cNvPr id="8" name="مستطيل 7"/>
          <p:cNvSpPr/>
          <p:nvPr/>
        </p:nvSpPr>
        <p:spPr>
          <a:xfrm>
            <a:off x="8892480" y="485056"/>
            <a:ext cx="45719" cy="6112296"/>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ln>
                <a:solidFill>
                  <a:schemeClr val="accent4">
                    <a:lumMod val="75000"/>
                  </a:schemeClr>
                </a:solidFill>
              </a:ln>
            </a:endParaRPr>
          </a:p>
        </p:txBody>
      </p:sp>
      <p:pic>
        <p:nvPicPr>
          <p:cNvPr id="9" name="Picture 7" descr="C:\Users\user\Desktop\مواد الترم دا\موضوع خاص\3- RFID\صووورر\1306_20120527_115944[1].jpg"/>
          <p:cNvPicPr>
            <a:picLocks noChangeAspect="1" noChangeArrowheads="1"/>
          </p:cNvPicPr>
          <p:nvPr/>
        </p:nvPicPr>
        <p:blipFill>
          <a:blip r:embed="rId2" cstate="print"/>
          <a:srcRect/>
          <a:stretch>
            <a:fillRect/>
          </a:stretch>
        </p:blipFill>
        <p:spPr bwMode="auto">
          <a:xfrm>
            <a:off x="611560" y="908720"/>
            <a:ext cx="3559043" cy="2669282"/>
          </a:xfrm>
          <a:prstGeom prst="rect">
            <a:avLst/>
          </a:prstGeom>
          <a:ln>
            <a:noFill/>
          </a:ln>
          <a:effectLst>
            <a:outerShdw blurRad="190500" algn="tl" rotWithShape="0">
              <a:srgbClr val="000000">
                <a:alpha val="70000"/>
              </a:srgbClr>
            </a:outerShdw>
          </a:effectLst>
        </p:spPr>
      </p:pic>
      <p:pic>
        <p:nvPicPr>
          <p:cNvPr id="2050" name="Picture 2" descr="C:\Users\user\Desktop\مواد الترم دا\موضوع خاص\3- RFID\صووورر\4f342743beb7c.image[1].jpg"/>
          <p:cNvPicPr>
            <a:picLocks noChangeAspect="1" noChangeArrowheads="1"/>
          </p:cNvPicPr>
          <p:nvPr/>
        </p:nvPicPr>
        <p:blipFill>
          <a:blip r:embed="rId3" cstate="print"/>
          <a:srcRect/>
          <a:stretch>
            <a:fillRect/>
          </a:stretch>
        </p:blipFill>
        <p:spPr bwMode="auto">
          <a:xfrm>
            <a:off x="4860032" y="2420888"/>
            <a:ext cx="3456384" cy="266429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051" name="Picture 3" descr="C:\Users\user\Desktop\مواد الترم دا\موضوع خاص\3- RFID\صووورر\untitled.bmp"/>
          <p:cNvPicPr>
            <a:picLocks noChangeAspect="1" noChangeArrowheads="1"/>
          </p:cNvPicPr>
          <p:nvPr/>
        </p:nvPicPr>
        <p:blipFill>
          <a:blip r:embed="rId4" cstate="print"/>
          <a:srcRect/>
          <a:stretch>
            <a:fillRect/>
          </a:stretch>
        </p:blipFill>
        <p:spPr bwMode="auto">
          <a:xfrm>
            <a:off x="611560" y="3789040"/>
            <a:ext cx="3528392" cy="2664296"/>
          </a:xfrm>
          <a:prstGeom prst="rect">
            <a:avLst/>
          </a:prstGeom>
          <a:ln>
            <a:noFill/>
          </a:ln>
          <a:effectLst>
            <a:outerShdw blurRad="190500" algn="tl" rotWithShape="0">
              <a:srgbClr val="000000">
                <a:alpha val="70000"/>
              </a:srgbClr>
            </a:outerShdw>
          </a:effectLst>
        </p:spPr>
      </p:pic>
      <p:pic>
        <p:nvPicPr>
          <p:cNvPr id="32769" name="Picture 1"/>
          <p:cNvPicPr>
            <a:picLocks noChangeAspect="1" noChangeArrowheads="1"/>
          </p:cNvPicPr>
          <p:nvPr/>
        </p:nvPicPr>
        <p:blipFill>
          <a:blip r:embed="rId5" cstate="print"/>
          <a:srcRect/>
          <a:stretch>
            <a:fillRect/>
          </a:stretch>
        </p:blipFill>
        <p:spPr bwMode="auto">
          <a:xfrm>
            <a:off x="4572000" y="908720"/>
            <a:ext cx="4105275" cy="1066800"/>
          </a:xfrm>
          <a:prstGeom prst="rect">
            <a:avLst/>
          </a:prstGeom>
          <a:noFill/>
          <a:ln w="9525">
            <a:noFill/>
            <a:miter lim="800000"/>
            <a:headEnd/>
            <a:tailEnd/>
          </a:ln>
        </p:spPr>
      </p:pic>
    </p:spTree>
  </p:cSld>
  <p:clrMapOvr>
    <a:masterClrMapping/>
  </p:clrMapOvr>
  <p:transition>
    <p:cover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2769"/>
                                        </p:tgtEl>
                                        <p:attrNameLst>
                                          <p:attrName>style.visibility</p:attrName>
                                        </p:attrNameLst>
                                      </p:cBhvr>
                                      <p:to>
                                        <p:strVal val="visible"/>
                                      </p:to>
                                    </p:set>
                                    <p:animEffect transition="in" filter="wipe(down)">
                                      <p:cBhvr>
                                        <p:cTn id="7" dur="500"/>
                                        <p:tgtEl>
                                          <p:spTgt spid="3276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051"/>
                                        </p:tgtEl>
                                        <p:attrNameLst>
                                          <p:attrName>style.visibility</p:attrName>
                                        </p:attrNameLst>
                                      </p:cBhvr>
                                      <p:to>
                                        <p:strVal val="visible"/>
                                      </p:to>
                                    </p:set>
                                    <p:animEffect transition="in" filter="blinds(horizontal)">
                                      <p:cBhvr>
                                        <p:cTn id="17" dur="500"/>
                                        <p:tgtEl>
                                          <p:spTgt spid="2051"/>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nodeType="clickEffect">
                                  <p:stCondLst>
                                    <p:cond delay="0"/>
                                  </p:stCondLst>
                                  <p:childTnLst>
                                    <p:set>
                                      <p:cBhvr>
                                        <p:cTn id="21" dur="1" fill="hold">
                                          <p:stCondLst>
                                            <p:cond delay="0"/>
                                          </p:stCondLst>
                                        </p:cTn>
                                        <p:tgtEl>
                                          <p:spTgt spid="2050"/>
                                        </p:tgtEl>
                                        <p:attrNameLst>
                                          <p:attrName>style.visibility</p:attrName>
                                        </p:attrNameLst>
                                      </p:cBhvr>
                                      <p:to>
                                        <p:strVal val="visible"/>
                                      </p:to>
                                    </p:set>
                                    <p:animEffect transition="in" filter="slide(fromBottom)">
                                      <p:cBhvr>
                                        <p:cTn id="22"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مستطيل 5"/>
          <p:cNvSpPr/>
          <p:nvPr/>
        </p:nvSpPr>
        <p:spPr>
          <a:xfrm>
            <a:off x="0" y="332656"/>
            <a:ext cx="9144000" cy="45719"/>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ln>
                <a:solidFill>
                  <a:schemeClr val="accent4">
                    <a:lumMod val="75000"/>
                  </a:schemeClr>
                </a:solidFill>
              </a:ln>
            </a:endParaRPr>
          </a:p>
        </p:txBody>
      </p:sp>
      <p:sp>
        <p:nvSpPr>
          <p:cNvPr id="8" name="مستطيل 7"/>
          <p:cNvSpPr/>
          <p:nvPr/>
        </p:nvSpPr>
        <p:spPr>
          <a:xfrm>
            <a:off x="8892480" y="485056"/>
            <a:ext cx="45719" cy="6112296"/>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ln>
                <a:solidFill>
                  <a:schemeClr val="accent4">
                    <a:lumMod val="75000"/>
                  </a:schemeClr>
                </a:solidFill>
              </a:ln>
            </a:endParaRPr>
          </a:p>
        </p:txBody>
      </p:sp>
      <p:pic>
        <p:nvPicPr>
          <p:cNvPr id="27650" name="Picture 2" descr="C:\Users\user\Desktop\مواد الترم دا\موضوع خاص\3- RFID\صووورر\img_1659[1].jpg"/>
          <p:cNvPicPr>
            <a:picLocks noChangeAspect="1" noChangeArrowheads="1"/>
          </p:cNvPicPr>
          <p:nvPr/>
        </p:nvPicPr>
        <p:blipFill>
          <a:blip r:embed="rId2" cstate="print"/>
          <a:srcRect/>
          <a:stretch>
            <a:fillRect/>
          </a:stretch>
        </p:blipFill>
        <p:spPr bwMode="auto">
          <a:xfrm>
            <a:off x="395536" y="4365104"/>
            <a:ext cx="3456384" cy="2304256"/>
          </a:xfrm>
          <a:prstGeom prst="rect">
            <a:avLst/>
          </a:prstGeom>
          <a:ln>
            <a:noFill/>
          </a:ln>
          <a:effectLst>
            <a:outerShdw blurRad="190500" algn="tl" rotWithShape="0">
              <a:srgbClr val="000000">
                <a:alpha val="70000"/>
              </a:srgbClr>
            </a:outerShdw>
          </a:effectLst>
        </p:spPr>
      </p:pic>
      <p:pic>
        <p:nvPicPr>
          <p:cNvPr id="27651" name="Picture 3" descr="C:\Users\user\Desktop\مواد الترم دا\موضوع خاص\3- RFID\صووورر\library-sorter-550x366[1].jpg"/>
          <p:cNvPicPr>
            <a:picLocks noChangeAspect="1" noChangeArrowheads="1"/>
          </p:cNvPicPr>
          <p:nvPr/>
        </p:nvPicPr>
        <p:blipFill>
          <a:blip r:embed="rId3" cstate="print"/>
          <a:srcRect/>
          <a:stretch>
            <a:fillRect/>
          </a:stretch>
        </p:blipFill>
        <p:spPr bwMode="auto">
          <a:xfrm>
            <a:off x="395536" y="1916832"/>
            <a:ext cx="3456384" cy="2304256"/>
          </a:xfrm>
          <a:prstGeom prst="rect">
            <a:avLst/>
          </a:prstGeom>
          <a:ln>
            <a:noFill/>
          </a:ln>
          <a:effectLst>
            <a:outerShdw blurRad="190500" algn="tl" rotWithShape="0">
              <a:srgbClr val="000000">
                <a:alpha val="70000"/>
              </a:srgbClr>
            </a:outerShdw>
          </a:effectLst>
        </p:spPr>
      </p:pic>
      <p:pic>
        <p:nvPicPr>
          <p:cNvPr id="27652" name="Picture 4" descr="C:\Users\user\Desktop\مواد الترم دا\موضوع خاص\3- RFID\صووورر\book-sorter[1].jpg"/>
          <p:cNvPicPr>
            <a:picLocks noChangeAspect="1" noChangeArrowheads="1"/>
          </p:cNvPicPr>
          <p:nvPr/>
        </p:nvPicPr>
        <p:blipFill>
          <a:blip r:embed="rId4" cstate="print"/>
          <a:srcRect/>
          <a:stretch>
            <a:fillRect/>
          </a:stretch>
        </p:blipFill>
        <p:spPr bwMode="auto">
          <a:xfrm>
            <a:off x="4211960" y="1916832"/>
            <a:ext cx="4248472" cy="460851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7653" name="Picture 5" descr="C:\Users\user\Desktop\مواد الترم دا\موضوع خاص\3- RFID\صووورر\09-10.png"/>
          <p:cNvPicPr>
            <a:picLocks noChangeAspect="1" noChangeArrowheads="1"/>
          </p:cNvPicPr>
          <p:nvPr/>
        </p:nvPicPr>
        <p:blipFill>
          <a:blip r:embed="rId5" cstate="print">
            <a:lum contrast="-10000"/>
          </a:blip>
          <a:srcRect/>
          <a:stretch>
            <a:fillRect/>
          </a:stretch>
        </p:blipFill>
        <p:spPr bwMode="auto">
          <a:xfrm>
            <a:off x="251520" y="692696"/>
            <a:ext cx="3707904" cy="1152128"/>
          </a:xfrm>
          <a:prstGeom prst="rect">
            <a:avLst/>
          </a:prstGeom>
          <a:noFill/>
        </p:spPr>
      </p:pic>
      <p:cxnSp>
        <p:nvCxnSpPr>
          <p:cNvPr id="18" name="رابط كسهم مستقيم 17"/>
          <p:cNvCxnSpPr/>
          <p:nvPr/>
        </p:nvCxnSpPr>
        <p:spPr>
          <a:xfrm flipH="1">
            <a:off x="1835696" y="1340768"/>
            <a:ext cx="360040" cy="0"/>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pic>
        <p:nvPicPr>
          <p:cNvPr id="31745" name="Picture 1"/>
          <p:cNvPicPr>
            <a:picLocks noChangeAspect="1" noChangeArrowheads="1"/>
          </p:cNvPicPr>
          <p:nvPr/>
        </p:nvPicPr>
        <p:blipFill>
          <a:blip r:embed="rId6" cstate="print"/>
          <a:srcRect/>
          <a:stretch>
            <a:fillRect/>
          </a:stretch>
        </p:blipFill>
        <p:spPr bwMode="auto">
          <a:xfrm>
            <a:off x="3995936" y="764704"/>
            <a:ext cx="4760218" cy="1095375"/>
          </a:xfrm>
          <a:prstGeom prst="rect">
            <a:avLst/>
          </a:prstGeom>
          <a:noFill/>
          <a:ln w="9525">
            <a:noFill/>
            <a:miter lim="800000"/>
            <a:headEnd/>
            <a:tailEnd/>
          </a:ln>
        </p:spPr>
      </p:pic>
    </p:spTree>
  </p:cSld>
  <p:clrMapOvr>
    <a:masterClrMapping/>
  </p:clrMapOvr>
  <p:transition>
    <p:cover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1745"/>
                                        </p:tgtEl>
                                        <p:attrNameLst>
                                          <p:attrName>style.visibility</p:attrName>
                                        </p:attrNameLst>
                                      </p:cBhvr>
                                      <p:to>
                                        <p:strVal val="visible"/>
                                      </p:to>
                                    </p:set>
                                    <p:animEffect transition="in" filter="wipe(down)">
                                      <p:cBhvr>
                                        <p:cTn id="7" dur="500"/>
                                        <p:tgtEl>
                                          <p:spTgt spid="31745"/>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27653"/>
                                        </p:tgtEl>
                                        <p:attrNameLst>
                                          <p:attrName>style.visibility</p:attrName>
                                        </p:attrNameLst>
                                      </p:cBhvr>
                                      <p:to>
                                        <p:strVal val="visible"/>
                                      </p:to>
                                    </p:set>
                                    <p:animEffect transition="in" filter="strips(downLeft)">
                                      <p:cBhvr>
                                        <p:cTn id="12" dur="500"/>
                                        <p:tgtEl>
                                          <p:spTgt spid="27653"/>
                                        </p:tgtEl>
                                      </p:cBhvr>
                                    </p:animEffect>
                                  </p:childTnLst>
                                </p:cTn>
                              </p:par>
                            </p:childTnLst>
                          </p:cTn>
                        </p:par>
                      </p:childTnLst>
                    </p:cTn>
                  </p:par>
                  <p:par>
                    <p:cTn id="13" fill="hold">
                      <p:stCondLst>
                        <p:cond delay="indefinite"/>
                      </p:stCondLst>
                      <p:childTnLst>
                        <p:par>
                          <p:cTn id="14" fill="hold">
                            <p:stCondLst>
                              <p:cond delay="0"/>
                            </p:stCondLst>
                            <p:childTnLst>
                              <p:par>
                                <p:cTn id="15" presetID="26" presetClass="entr" presetSubtype="0" fill="hold" nodeType="clickEffect">
                                  <p:stCondLst>
                                    <p:cond delay="0"/>
                                  </p:stCondLst>
                                  <p:childTnLst>
                                    <p:set>
                                      <p:cBhvr>
                                        <p:cTn id="16" dur="1" fill="hold">
                                          <p:stCondLst>
                                            <p:cond delay="0"/>
                                          </p:stCondLst>
                                        </p:cTn>
                                        <p:tgtEl>
                                          <p:spTgt spid="27651"/>
                                        </p:tgtEl>
                                        <p:attrNameLst>
                                          <p:attrName>style.visibility</p:attrName>
                                        </p:attrNameLst>
                                      </p:cBhvr>
                                      <p:to>
                                        <p:strVal val="visible"/>
                                      </p:to>
                                    </p:set>
                                    <p:animEffect transition="in" filter="wipe(down)">
                                      <p:cBhvr>
                                        <p:cTn id="17" dur="580">
                                          <p:stCondLst>
                                            <p:cond delay="0"/>
                                          </p:stCondLst>
                                        </p:cTn>
                                        <p:tgtEl>
                                          <p:spTgt spid="27651"/>
                                        </p:tgtEl>
                                      </p:cBhvr>
                                    </p:animEffect>
                                    <p:anim calcmode="lin" valueType="num">
                                      <p:cBhvr>
                                        <p:cTn id="18" dur="1822" tmFilter="0,0; 0.14,0.36; 0.43,0.73; 0.71,0.91; 1.0,1.0">
                                          <p:stCondLst>
                                            <p:cond delay="0"/>
                                          </p:stCondLst>
                                        </p:cTn>
                                        <p:tgtEl>
                                          <p:spTgt spid="27651"/>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27651"/>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27651"/>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27651"/>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27651"/>
                                        </p:tgtEl>
                                        <p:attrNameLst>
                                          <p:attrName>ppt_y</p:attrName>
                                        </p:attrNameLst>
                                      </p:cBhvr>
                                      <p:tavLst>
                                        <p:tav tm="0" fmla="#ppt_y-sin(pi*$)/81">
                                          <p:val>
                                            <p:fltVal val="0"/>
                                          </p:val>
                                        </p:tav>
                                        <p:tav tm="100000">
                                          <p:val>
                                            <p:fltVal val="1"/>
                                          </p:val>
                                        </p:tav>
                                      </p:tavLst>
                                    </p:anim>
                                    <p:animScale>
                                      <p:cBhvr>
                                        <p:cTn id="23" dur="26">
                                          <p:stCondLst>
                                            <p:cond delay="650"/>
                                          </p:stCondLst>
                                        </p:cTn>
                                        <p:tgtEl>
                                          <p:spTgt spid="27651"/>
                                        </p:tgtEl>
                                      </p:cBhvr>
                                      <p:to x="100000" y="60000"/>
                                    </p:animScale>
                                    <p:animScale>
                                      <p:cBhvr>
                                        <p:cTn id="24" dur="166" decel="50000">
                                          <p:stCondLst>
                                            <p:cond delay="676"/>
                                          </p:stCondLst>
                                        </p:cTn>
                                        <p:tgtEl>
                                          <p:spTgt spid="27651"/>
                                        </p:tgtEl>
                                      </p:cBhvr>
                                      <p:to x="100000" y="100000"/>
                                    </p:animScale>
                                    <p:animScale>
                                      <p:cBhvr>
                                        <p:cTn id="25" dur="26">
                                          <p:stCondLst>
                                            <p:cond delay="1312"/>
                                          </p:stCondLst>
                                        </p:cTn>
                                        <p:tgtEl>
                                          <p:spTgt spid="27651"/>
                                        </p:tgtEl>
                                      </p:cBhvr>
                                      <p:to x="100000" y="80000"/>
                                    </p:animScale>
                                    <p:animScale>
                                      <p:cBhvr>
                                        <p:cTn id="26" dur="166" decel="50000">
                                          <p:stCondLst>
                                            <p:cond delay="1338"/>
                                          </p:stCondLst>
                                        </p:cTn>
                                        <p:tgtEl>
                                          <p:spTgt spid="27651"/>
                                        </p:tgtEl>
                                      </p:cBhvr>
                                      <p:to x="100000" y="100000"/>
                                    </p:animScale>
                                    <p:animScale>
                                      <p:cBhvr>
                                        <p:cTn id="27" dur="26">
                                          <p:stCondLst>
                                            <p:cond delay="1642"/>
                                          </p:stCondLst>
                                        </p:cTn>
                                        <p:tgtEl>
                                          <p:spTgt spid="27651"/>
                                        </p:tgtEl>
                                      </p:cBhvr>
                                      <p:to x="100000" y="90000"/>
                                    </p:animScale>
                                    <p:animScale>
                                      <p:cBhvr>
                                        <p:cTn id="28" dur="166" decel="50000">
                                          <p:stCondLst>
                                            <p:cond delay="1668"/>
                                          </p:stCondLst>
                                        </p:cTn>
                                        <p:tgtEl>
                                          <p:spTgt spid="27651"/>
                                        </p:tgtEl>
                                      </p:cBhvr>
                                      <p:to x="100000" y="100000"/>
                                    </p:animScale>
                                    <p:animScale>
                                      <p:cBhvr>
                                        <p:cTn id="29" dur="26">
                                          <p:stCondLst>
                                            <p:cond delay="1808"/>
                                          </p:stCondLst>
                                        </p:cTn>
                                        <p:tgtEl>
                                          <p:spTgt spid="27651"/>
                                        </p:tgtEl>
                                      </p:cBhvr>
                                      <p:to x="100000" y="95000"/>
                                    </p:animScale>
                                    <p:animScale>
                                      <p:cBhvr>
                                        <p:cTn id="30" dur="166" decel="50000">
                                          <p:stCondLst>
                                            <p:cond delay="1834"/>
                                          </p:stCondLst>
                                        </p:cTn>
                                        <p:tgtEl>
                                          <p:spTgt spid="27651"/>
                                        </p:tgtEl>
                                      </p:cBhvr>
                                      <p:to x="100000" y="100000"/>
                                    </p:animScale>
                                  </p:childTnLst>
                                </p:cTn>
                              </p:par>
                              <p:par>
                                <p:cTn id="31" presetID="26" presetClass="entr" presetSubtype="0" fill="hold" nodeType="withEffect">
                                  <p:stCondLst>
                                    <p:cond delay="0"/>
                                  </p:stCondLst>
                                  <p:childTnLst>
                                    <p:set>
                                      <p:cBhvr>
                                        <p:cTn id="32" dur="1" fill="hold">
                                          <p:stCondLst>
                                            <p:cond delay="0"/>
                                          </p:stCondLst>
                                        </p:cTn>
                                        <p:tgtEl>
                                          <p:spTgt spid="27650"/>
                                        </p:tgtEl>
                                        <p:attrNameLst>
                                          <p:attrName>style.visibility</p:attrName>
                                        </p:attrNameLst>
                                      </p:cBhvr>
                                      <p:to>
                                        <p:strVal val="visible"/>
                                      </p:to>
                                    </p:set>
                                    <p:animEffect transition="in" filter="wipe(down)">
                                      <p:cBhvr>
                                        <p:cTn id="33" dur="580">
                                          <p:stCondLst>
                                            <p:cond delay="0"/>
                                          </p:stCondLst>
                                        </p:cTn>
                                        <p:tgtEl>
                                          <p:spTgt spid="27650"/>
                                        </p:tgtEl>
                                      </p:cBhvr>
                                    </p:animEffect>
                                    <p:anim calcmode="lin" valueType="num">
                                      <p:cBhvr>
                                        <p:cTn id="34" dur="1822" tmFilter="0,0; 0.14,0.36; 0.43,0.73; 0.71,0.91; 1.0,1.0">
                                          <p:stCondLst>
                                            <p:cond delay="0"/>
                                          </p:stCondLst>
                                        </p:cTn>
                                        <p:tgtEl>
                                          <p:spTgt spid="27650"/>
                                        </p:tgtEl>
                                        <p:attrNameLst>
                                          <p:attrName>ppt_x</p:attrName>
                                        </p:attrNameLst>
                                      </p:cBhvr>
                                      <p:tavLst>
                                        <p:tav tm="0">
                                          <p:val>
                                            <p:strVal val="#ppt_x-0.25"/>
                                          </p:val>
                                        </p:tav>
                                        <p:tav tm="100000">
                                          <p:val>
                                            <p:strVal val="#ppt_x"/>
                                          </p:val>
                                        </p:tav>
                                      </p:tavLst>
                                    </p:anim>
                                    <p:anim calcmode="lin" valueType="num">
                                      <p:cBhvr>
                                        <p:cTn id="35" dur="664" tmFilter="0.0,0.0; 0.25,0.07; 0.50,0.2; 0.75,0.467; 1.0,1.0">
                                          <p:stCondLst>
                                            <p:cond delay="0"/>
                                          </p:stCondLst>
                                        </p:cTn>
                                        <p:tgtEl>
                                          <p:spTgt spid="27650"/>
                                        </p:tgtEl>
                                        <p:attrNameLst>
                                          <p:attrName>ppt_y</p:attrName>
                                        </p:attrNameLst>
                                      </p:cBhvr>
                                      <p:tavLst>
                                        <p:tav tm="0" fmla="#ppt_y-sin(pi*$)/3">
                                          <p:val>
                                            <p:fltVal val="0.5"/>
                                          </p:val>
                                        </p:tav>
                                        <p:tav tm="100000">
                                          <p:val>
                                            <p:fltVal val="1"/>
                                          </p:val>
                                        </p:tav>
                                      </p:tavLst>
                                    </p:anim>
                                    <p:anim calcmode="lin" valueType="num">
                                      <p:cBhvr>
                                        <p:cTn id="36" dur="664" tmFilter="0, 0; 0.125,0.2665; 0.25,0.4; 0.375,0.465; 0.5,0.5;  0.625,0.535; 0.75,0.6; 0.875,0.7335; 1,1">
                                          <p:stCondLst>
                                            <p:cond delay="664"/>
                                          </p:stCondLst>
                                        </p:cTn>
                                        <p:tgtEl>
                                          <p:spTgt spid="27650"/>
                                        </p:tgtEl>
                                        <p:attrNameLst>
                                          <p:attrName>ppt_y</p:attrName>
                                        </p:attrNameLst>
                                      </p:cBhvr>
                                      <p:tavLst>
                                        <p:tav tm="0" fmla="#ppt_y-sin(pi*$)/9">
                                          <p:val>
                                            <p:fltVal val="0"/>
                                          </p:val>
                                        </p:tav>
                                        <p:tav tm="100000">
                                          <p:val>
                                            <p:fltVal val="1"/>
                                          </p:val>
                                        </p:tav>
                                      </p:tavLst>
                                    </p:anim>
                                    <p:anim calcmode="lin" valueType="num">
                                      <p:cBhvr>
                                        <p:cTn id="37" dur="332" tmFilter="0, 0; 0.125,0.2665; 0.25,0.4; 0.375,0.465; 0.5,0.5;  0.625,0.535; 0.75,0.6; 0.875,0.7335; 1,1">
                                          <p:stCondLst>
                                            <p:cond delay="1324"/>
                                          </p:stCondLst>
                                        </p:cTn>
                                        <p:tgtEl>
                                          <p:spTgt spid="27650"/>
                                        </p:tgtEl>
                                        <p:attrNameLst>
                                          <p:attrName>ppt_y</p:attrName>
                                        </p:attrNameLst>
                                      </p:cBhvr>
                                      <p:tavLst>
                                        <p:tav tm="0" fmla="#ppt_y-sin(pi*$)/27">
                                          <p:val>
                                            <p:fltVal val="0"/>
                                          </p:val>
                                        </p:tav>
                                        <p:tav tm="100000">
                                          <p:val>
                                            <p:fltVal val="1"/>
                                          </p:val>
                                        </p:tav>
                                      </p:tavLst>
                                    </p:anim>
                                    <p:anim calcmode="lin" valueType="num">
                                      <p:cBhvr>
                                        <p:cTn id="38" dur="164" tmFilter="0, 0; 0.125,0.2665; 0.25,0.4; 0.375,0.465; 0.5,0.5;  0.625,0.535; 0.75,0.6; 0.875,0.7335; 1,1">
                                          <p:stCondLst>
                                            <p:cond delay="1656"/>
                                          </p:stCondLst>
                                        </p:cTn>
                                        <p:tgtEl>
                                          <p:spTgt spid="27650"/>
                                        </p:tgtEl>
                                        <p:attrNameLst>
                                          <p:attrName>ppt_y</p:attrName>
                                        </p:attrNameLst>
                                      </p:cBhvr>
                                      <p:tavLst>
                                        <p:tav tm="0" fmla="#ppt_y-sin(pi*$)/81">
                                          <p:val>
                                            <p:fltVal val="0"/>
                                          </p:val>
                                        </p:tav>
                                        <p:tav tm="100000">
                                          <p:val>
                                            <p:fltVal val="1"/>
                                          </p:val>
                                        </p:tav>
                                      </p:tavLst>
                                    </p:anim>
                                    <p:animScale>
                                      <p:cBhvr>
                                        <p:cTn id="39" dur="26">
                                          <p:stCondLst>
                                            <p:cond delay="650"/>
                                          </p:stCondLst>
                                        </p:cTn>
                                        <p:tgtEl>
                                          <p:spTgt spid="27650"/>
                                        </p:tgtEl>
                                      </p:cBhvr>
                                      <p:to x="100000" y="60000"/>
                                    </p:animScale>
                                    <p:animScale>
                                      <p:cBhvr>
                                        <p:cTn id="40" dur="166" decel="50000">
                                          <p:stCondLst>
                                            <p:cond delay="676"/>
                                          </p:stCondLst>
                                        </p:cTn>
                                        <p:tgtEl>
                                          <p:spTgt spid="27650"/>
                                        </p:tgtEl>
                                      </p:cBhvr>
                                      <p:to x="100000" y="100000"/>
                                    </p:animScale>
                                    <p:animScale>
                                      <p:cBhvr>
                                        <p:cTn id="41" dur="26">
                                          <p:stCondLst>
                                            <p:cond delay="1312"/>
                                          </p:stCondLst>
                                        </p:cTn>
                                        <p:tgtEl>
                                          <p:spTgt spid="27650"/>
                                        </p:tgtEl>
                                      </p:cBhvr>
                                      <p:to x="100000" y="80000"/>
                                    </p:animScale>
                                    <p:animScale>
                                      <p:cBhvr>
                                        <p:cTn id="42" dur="166" decel="50000">
                                          <p:stCondLst>
                                            <p:cond delay="1338"/>
                                          </p:stCondLst>
                                        </p:cTn>
                                        <p:tgtEl>
                                          <p:spTgt spid="27650"/>
                                        </p:tgtEl>
                                      </p:cBhvr>
                                      <p:to x="100000" y="100000"/>
                                    </p:animScale>
                                    <p:animScale>
                                      <p:cBhvr>
                                        <p:cTn id="43" dur="26">
                                          <p:stCondLst>
                                            <p:cond delay="1642"/>
                                          </p:stCondLst>
                                        </p:cTn>
                                        <p:tgtEl>
                                          <p:spTgt spid="27650"/>
                                        </p:tgtEl>
                                      </p:cBhvr>
                                      <p:to x="100000" y="90000"/>
                                    </p:animScale>
                                    <p:animScale>
                                      <p:cBhvr>
                                        <p:cTn id="44" dur="166" decel="50000">
                                          <p:stCondLst>
                                            <p:cond delay="1668"/>
                                          </p:stCondLst>
                                        </p:cTn>
                                        <p:tgtEl>
                                          <p:spTgt spid="27650"/>
                                        </p:tgtEl>
                                      </p:cBhvr>
                                      <p:to x="100000" y="100000"/>
                                    </p:animScale>
                                    <p:animScale>
                                      <p:cBhvr>
                                        <p:cTn id="45" dur="26">
                                          <p:stCondLst>
                                            <p:cond delay="1808"/>
                                          </p:stCondLst>
                                        </p:cTn>
                                        <p:tgtEl>
                                          <p:spTgt spid="27650"/>
                                        </p:tgtEl>
                                      </p:cBhvr>
                                      <p:to x="100000" y="95000"/>
                                    </p:animScale>
                                    <p:animScale>
                                      <p:cBhvr>
                                        <p:cTn id="46" dur="166" decel="50000">
                                          <p:stCondLst>
                                            <p:cond delay="1834"/>
                                          </p:stCondLst>
                                        </p:cTn>
                                        <p:tgtEl>
                                          <p:spTgt spid="27650"/>
                                        </p:tgtEl>
                                      </p:cBhvr>
                                      <p:to x="100000" y="100000"/>
                                    </p:animScale>
                                  </p:childTnLst>
                                </p:cTn>
                              </p:par>
                            </p:childTnLst>
                          </p:cTn>
                        </p:par>
                      </p:childTnLst>
                    </p:cTn>
                  </p:par>
                  <p:par>
                    <p:cTn id="47" fill="hold">
                      <p:stCondLst>
                        <p:cond delay="indefinite"/>
                      </p:stCondLst>
                      <p:childTnLst>
                        <p:par>
                          <p:cTn id="48" fill="hold">
                            <p:stCondLst>
                              <p:cond delay="0"/>
                            </p:stCondLst>
                            <p:childTnLst>
                              <p:par>
                                <p:cTn id="49" presetID="53" presetClass="entr" presetSubtype="0" fill="hold" nodeType="clickEffect">
                                  <p:stCondLst>
                                    <p:cond delay="0"/>
                                  </p:stCondLst>
                                  <p:childTnLst>
                                    <p:set>
                                      <p:cBhvr>
                                        <p:cTn id="50" dur="1" fill="hold">
                                          <p:stCondLst>
                                            <p:cond delay="0"/>
                                          </p:stCondLst>
                                        </p:cTn>
                                        <p:tgtEl>
                                          <p:spTgt spid="27652"/>
                                        </p:tgtEl>
                                        <p:attrNameLst>
                                          <p:attrName>style.visibility</p:attrName>
                                        </p:attrNameLst>
                                      </p:cBhvr>
                                      <p:to>
                                        <p:strVal val="visible"/>
                                      </p:to>
                                    </p:set>
                                    <p:anim calcmode="lin" valueType="num">
                                      <p:cBhvr>
                                        <p:cTn id="51" dur="500" fill="hold"/>
                                        <p:tgtEl>
                                          <p:spTgt spid="27652"/>
                                        </p:tgtEl>
                                        <p:attrNameLst>
                                          <p:attrName>ppt_w</p:attrName>
                                        </p:attrNameLst>
                                      </p:cBhvr>
                                      <p:tavLst>
                                        <p:tav tm="0">
                                          <p:val>
                                            <p:fltVal val="0"/>
                                          </p:val>
                                        </p:tav>
                                        <p:tav tm="100000">
                                          <p:val>
                                            <p:strVal val="#ppt_w"/>
                                          </p:val>
                                        </p:tav>
                                      </p:tavLst>
                                    </p:anim>
                                    <p:anim calcmode="lin" valueType="num">
                                      <p:cBhvr>
                                        <p:cTn id="52" dur="500" fill="hold"/>
                                        <p:tgtEl>
                                          <p:spTgt spid="27652"/>
                                        </p:tgtEl>
                                        <p:attrNameLst>
                                          <p:attrName>ppt_h</p:attrName>
                                        </p:attrNameLst>
                                      </p:cBhvr>
                                      <p:tavLst>
                                        <p:tav tm="0">
                                          <p:val>
                                            <p:fltVal val="0"/>
                                          </p:val>
                                        </p:tav>
                                        <p:tav tm="100000">
                                          <p:val>
                                            <p:strVal val="#ppt_h"/>
                                          </p:val>
                                        </p:tav>
                                      </p:tavLst>
                                    </p:anim>
                                    <p:animEffect transition="in" filter="fade">
                                      <p:cBhvr>
                                        <p:cTn id="53" dur="500"/>
                                        <p:tgtEl>
                                          <p:spTgt spid="276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مستطيل 5"/>
          <p:cNvSpPr/>
          <p:nvPr/>
        </p:nvSpPr>
        <p:spPr>
          <a:xfrm>
            <a:off x="0" y="332656"/>
            <a:ext cx="9144000" cy="45719"/>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ln>
                <a:solidFill>
                  <a:schemeClr val="accent4">
                    <a:lumMod val="75000"/>
                  </a:schemeClr>
                </a:solidFill>
              </a:ln>
            </a:endParaRPr>
          </a:p>
        </p:txBody>
      </p:sp>
      <p:sp>
        <p:nvSpPr>
          <p:cNvPr id="8" name="مستطيل 7"/>
          <p:cNvSpPr/>
          <p:nvPr/>
        </p:nvSpPr>
        <p:spPr>
          <a:xfrm>
            <a:off x="8892480" y="485056"/>
            <a:ext cx="45719" cy="6112296"/>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ln>
                <a:solidFill>
                  <a:schemeClr val="accent4">
                    <a:lumMod val="75000"/>
                  </a:schemeClr>
                </a:solidFill>
              </a:ln>
            </a:endParaRPr>
          </a:p>
        </p:txBody>
      </p:sp>
      <p:pic>
        <p:nvPicPr>
          <p:cNvPr id="13314" name="Picture 2" descr="C:\Users\user\Desktop\مواد الترم دا\موضوع خاص\3- RFID\Video\zkk30booksorter.jpg"/>
          <p:cNvPicPr>
            <a:picLocks noChangeAspect="1" noChangeArrowheads="1"/>
          </p:cNvPicPr>
          <p:nvPr/>
        </p:nvPicPr>
        <p:blipFill>
          <a:blip r:embed="rId2" cstate="print"/>
          <a:srcRect/>
          <a:stretch>
            <a:fillRect/>
          </a:stretch>
        </p:blipFill>
        <p:spPr bwMode="auto">
          <a:xfrm>
            <a:off x="467544" y="1916832"/>
            <a:ext cx="3672408" cy="4392488"/>
          </a:xfrm>
          <a:prstGeom prst="rect">
            <a:avLst/>
          </a:prstGeom>
          <a:ln>
            <a:noFill/>
          </a:ln>
          <a:effectLst>
            <a:outerShdw blurRad="292100" dist="139700" dir="2700000" algn="tl" rotWithShape="0">
              <a:srgbClr val="333333">
                <a:alpha val="65000"/>
              </a:srgbClr>
            </a:outerShdw>
          </a:effectLst>
        </p:spPr>
      </p:pic>
      <p:pic>
        <p:nvPicPr>
          <p:cNvPr id="13315" name="Picture 3" descr="C:\Users\user\Desktop\مواد الترم دا\موضوع خاص\3- RFID\Video\3M-FX-Automated-Sortation-System--(1)_0.jpg"/>
          <p:cNvPicPr>
            <a:picLocks noChangeAspect="1" noChangeArrowheads="1"/>
          </p:cNvPicPr>
          <p:nvPr/>
        </p:nvPicPr>
        <p:blipFill>
          <a:blip r:embed="rId3" cstate="print"/>
          <a:srcRect/>
          <a:stretch>
            <a:fillRect/>
          </a:stretch>
        </p:blipFill>
        <p:spPr bwMode="auto">
          <a:xfrm>
            <a:off x="4644008" y="1916832"/>
            <a:ext cx="3665612" cy="4346848"/>
          </a:xfrm>
          <a:prstGeom prst="rect">
            <a:avLst/>
          </a:prstGeom>
          <a:ln>
            <a:noFill/>
          </a:ln>
          <a:effectLst>
            <a:outerShdw blurRad="292100" dist="139700" dir="2700000" algn="tl" rotWithShape="0">
              <a:srgbClr val="333333">
                <a:alpha val="65000"/>
              </a:srgbClr>
            </a:outerShdw>
          </a:effectLst>
        </p:spPr>
      </p:pic>
      <p:pic>
        <p:nvPicPr>
          <p:cNvPr id="30721" name="Picture 1"/>
          <p:cNvPicPr>
            <a:picLocks noChangeAspect="1" noChangeArrowheads="1"/>
          </p:cNvPicPr>
          <p:nvPr/>
        </p:nvPicPr>
        <p:blipFill>
          <a:blip r:embed="rId4" cstate="print"/>
          <a:srcRect/>
          <a:stretch>
            <a:fillRect/>
          </a:stretch>
        </p:blipFill>
        <p:spPr bwMode="auto">
          <a:xfrm>
            <a:off x="3923928" y="692696"/>
            <a:ext cx="4722118" cy="1028700"/>
          </a:xfrm>
          <a:prstGeom prst="rect">
            <a:avLst/>
          </a:prstGeom>
          <a:noFill/>
          <a:ln w="9525">
            <a:noFill/>
            <a:miter lim="800000"/>
            <a:headEnd/>
            <a:tailEnd/>
          </a:ln>
        </p:spPr>
      </p:pic>
      <p:pic>
        <p:nvPicPr>
          <p:cNvPr id="30722" name="Picture 2"/>
          <p:cNvPicPr>
            <a:picLocks noChangeAspect="1" noChangeArrowheads="1"/>
          </p:cNvPicPr>
          <p:nvPr/>
        </p:nvPicPr>
        <p:blipFill>
          <a:blip r:embed="rId5" cstate="print"/>
          <a:srcRect/>
          <a:stretch>
            <a:fillRect/>
          </a:stretch>
        </p:blipFill>
        <p:spPr bwMode="auto">
          <a:xfrm>
            <a:off x="323528" y="980728"/>
            <a:ext cx="3476625" cy="581025"/>
          </a:xfrm>
          <a:prstGeom prst="rect">
            <a:avLst/>
          </a:prstGeom>
          <a:noFill/>
          <a:ln w="9525">
            <a:noFill/>
            <a:miter lim="800000"/>
            <a:headEnd/>
            <a:tailEnd/>
          </a:ln>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0721"/>
                                        </p:tgtEl>
                                        <p:attrNameLst>
                                          <p:attrName>style.visibility</p:attrName>
                                        </p:attrNameLst>
                                      </p:cBhvr>
                                      <p:to>
                                        <p:strVal val="visible"/>
                                      </p:to>
                                    </p:set>
                                    <p:animEffect transition="in" filter="wipe(down)">
                                      <p:cBhvr>
                                        <p:cTn id="7" dur="500"/>
                                        <p:tgtEl>
                                          <p:spTgt spid="30721"/>
                                        </p:tgtEl>
                                      </p:cBhvr>
                                    </p:animEffect>
                                  </p:childTnLst>
                                </p:cTn>
                              </p:par>
                            </p:childTnLst>
                          </p:cTn>
                        </p:par>
                      </p:childTnLst>
                    </p:cTn>
                  </p:par>
                  <p:par>
                    <p:cTn id="8" fill="hold">
                      <p:stCondLst>
                        <p:cond delay="indefinite"/>
                      </p:stCondLst>
                      <p:childTnLst>
                        <p:par>
                          <p:cTn id="9" fill="hold">
                            <p:stCondLst>
                              <p:cond delay="0"/>
                            </p:stCondLst>
                            <p:childTnLst>
                              <p:par>
                                <p:cTn id="10" presetID="13" presetClass="entr" presetSubtype="16" fill="hold" nodeType="clickEffect">
                                  <p:stCondLst>
                                    <p:cond delay="0"/>
                                  </p:stCondLst>
                                  <p:childTnLst>
                                    <p:set>
                                      <p:cBhvr>
                                        <p:cTn id="11" dur="1" fill="hold">
                                          <p:stCondLst>
                                            <p:cond delay="0"/>
                                          </p:stCondLst>
                                        </p:cTn>
                                        <p:tgtEl>
                                          <p:spTgt spid="30722"/>
                                        </p:tgtEl>
                                        <p:attrNameLst>
                                          <p:attrName>style.visibility</p:attrName>
                                        </p:attrNameLst>
                                      </p:cBhvr>
                                      <p:to>
                                        <p:strVal val="visible"/>
                                      </p:to>
                                    </p:set>
                                    <p:animEffect transition="in" filter="plus(in)">
                                      <p:cBhvr>
                                        <p:cTn id="12" dur="2000"/>
                                        <p:tgtEl>
                                          <p:spTgt spid="30722"/>
                                        </p:tgtEl>
                                      </p:cBhvr>
                                    </p:animEffect>
                                  </p:childTnLst>
                                </p:cTn>
                              </p:par>
                            </p:childTnLst>
                          </p:cTn>
                        </p:par>
                      </p:childTnLst>
                    </p:cTn>
                  </p:par>
                  <p:par>
                    <p:cTn id="13" fill="hold">
                      <p:stCondLst>
                        <p:cond delay="indefinite"/>
                      </p:stCondLst>
                      <p:childTnLst>
                        <p:par>
                          <p:cTn id="14" fill="hold">
                            <p:stCondLst>
                              <p:cond delay="0"/>
                            </p:stCondLst>
                            <p:childTnLst>
                              <p:par>
                                <p:cTn id="15" presetID="30" presetClass="entr" presetSubtype="0" fill="hold" nodeType="clickEffect">
                                  <p:stCondLst>
                                    <p:cond delay="0"/>
                                  </p:stCondLst>
                                  <p:childTnLst>
                                    <p:set>
                                      <p:cBhvr>
                                        <p:cTn id="16" dur="1" fill="hold">
                                          <p:stCondLst>
                                            <p:cond delay="0"/>
                                          </p:stCondLst>
                                        </p:cTn>
                                        <p:tgtEl>
                                          <p:spTgt spid="13315"/>
                                        </p:tgtEl>
                                        <p:attrNameLst>
                                          <p:attrName>style.visibility</p:attrName>
                                        </p:attrNameLst>
                                      </p:cBhvr>
                                      <p:to>
                                        <p:strVal val="visible"/>
                                      </p:to>
                                    </p:set>
                                    <p:animEffect transition="in" filter="fade">
                                      <p:cBhvr>
                                        <p:cTn id="17" dur="800" decel="100000"/>
                                        <p:tgtEl>
                                          <p:spTgt spid="13315"/>
                                        </p:tgtEl>
                                      </p:cBhvr>
                                    </p:animEffect>
                                    <p:anim calcmode="lin" valueType="num">
                                      <p:cBhvr>
                                        <p:cTn id="18" dur="800" decel="100000" fill="hold"/>
                                        <p:tgtEl>
                                          <p:spTgt spid="13315"/>
                                        </p:tgtEl>
                                        <p:attrNameLst>
                                          <p:attrName>style.rotation</p:attrName>
                                        </p:attrNameLst>
                                      </p:cBhvr>
                                      <p:tavLst>
                                        <p:tav tm="0">
                                          <p:val>
                                            <p:fltVal val="-90"/>
                                          </p:val>
                                        </p:tav>
                                        <p:tav tm="100000">
                                          <p:val>
                                            <p:fltVal val="0"/>
                                          </p:val>
                                        </p:tav>
                                      </p:tavLst>
                                    </p:anim>
                                    <p:anim calcmode="lin" valueType="num">
                                      <p:cBhvr>
                                        <p:cTn id="19" dur="800" decel="100000" fill="hold"/>
                                        <p:tgtEl>
                                          <p:spTgt spid="13315"/>
                                        </p:tgtEl>
                                        <p:attrNameLst>
                                          <p:attrName>ppt_x</p:attrName>
                                        </p:attrNameLst>
                                      </p:cBhvr>
                                      <p:tavLst>
                                        <p:tav tm="0">
                                          <p:val>
                                            <p:strVal val="#ppt_x+0.4"/>
                                          </p:val>
                                        </p:tav>
                                        <p:tav tm="100000">
                                          <p:val>
                                            <p:strVal val="#ppt_x-0.05"/>
                                          </p:val>
                                        </p:tav>
                                      </p:tavLst>
                                    </p:anim>
                                    <p:anim calcmode="lin" valueType="num">
                                      <p:cBhvr>
                                        <p:cTn id="20" dur="800" decel="100000" fill="hold"/>
                                        <p:tgtEl>
                                          <p:spTgt spid="13315"/>
                                        </p:tgtEl>
                                        <p:attrNameLst>
                                          <p:attrName>ppt_y</p:attrName>
                                        </p:attrNameLst>
                                      </p:cBhvr>
                                      <p:tavLst>
                                        <p:tav tm="0">
                                          <p:val>
                                            <p:strVal val="#ppt_y-0.4"/>
                                          </p:val>
                                        </p:tav>
                                        <p:tav tm="100000">
                                          <p:val>
                                            <p:strVal val="#ppt_y+0.1"/>
                                          </p:val>
                                        </p:tav>
                                      </p:tavLst>
                                    </p:anim>
                                    <p:anim calcmode="lin" valueType="num">
                                      <p:cBhvr>
                                        <p:cTn id="21" dur="200" accel="100000" fill="hold">
                                          <p:stCondLst>
                                            <p:cond delay="800"/>
                                          </p:stCondLst>
                                        </p:cTn>
                                        <p:tgtEl>
                                          <p:spTgt spid="13315"/>
                                        </p:tgtEl>
                                        <p:attrNameLst>
                                          <p:attrName>ppt_x</p:attrName>
                                        </p:attrNameLst>
                                      </p:cBhvr>
                                      <p:tavLst>
                                        <p:tav tm="0">
                                          <p:val>
                                            <p:strVal val="#ppt_x-0.05"/>
                                          </p:val>
                                        </p:tav>
                                        <p:tav tm="100000">
                                          <p:val>
                                            <p:strVal val="#ppt_x"/>
                                          </p:val>
                                        </p:tav>
                                      </p:tavLst>
                                    </p:anim>
                                    <p:anim calcmode="lin" valueType="num">
                                      <p:cBhvr>
                                        <p:cTn id="22" dur="200" accel="100000" fill="hold">
                                          <p:stCondLst>
                                            <p:cond delay="800"/>
                                          </p:stCondLst>
                                        </p:cTn>
                                        <p:tgtEl>
                                          <p:spTgt spid="13315"/>
                                        </p:tgtEl>
                                        <p:attrNameLst>
                                          <p:attrName>ppt_y</p:attrName>
                                        </p:attrNameLst>
                                      </p:cBhvr>
                                      <p:tavLst>
                                        <p:tav tm="0">
                                          <p:val>
                                            <p:strVal val="#ppt_y+0.1"/>
                                          </p:val>
                                        </p:tav>
                                        <p:tav tm="100000">
                                          <p:val>
                                            <p:strVal val="#ppt_y"/>
                                          </p:val>
                                        </p:tav>
                                      </p:tavLst>
                                    </p:anim>
                                  </p:childTnLst>
                                </p:cTn>
                              </p:par>
                              <p:par>
                                <p:cTn id="23" presetID="30" presetClass="entr" presetSubtype="0" fill="hold" nodeType="withEffect">
                                  <p:stCondLst>
                                    <p:cond delay="0"/>
                                  </p:stCondLst>
                                  <p:childTnLst>
                                    <p:set>
                                      <p:cBhvr>
                                        <p:cTn id="24" dur="1" fill="hold">
                                          <p:stCondLst>
                                            <p:cond delay="0"/>
                                          </p:stCondLst>
                                        </p:cTn>
                                        <p:tgtEl>
                                          <p:spTgt spid="13314"/>
                                        </p:tgtEl>
                                        <p:attrNameLst>
                                          <p:attrName>style.visibility</p:attrName>
                                        </p:attrNameLst>
                                      </p:cBhvr>
                                      <p:to>
                                        <p:strVal val="visible"/>
                                      </p:to>
                                    </p:set>
                                    <p:animEffect transition="in" filter="fade">
                                      <p:cBhvr>
                                        <p:cTn id="25" dur="800" decel="100000"/>
                                        <p:tgtEl>
                                          <p:spTgt spid="13314"/>
                                        </p:tgtEl>
                                      </p:cBhvr>
                                    </p:animEffect>
                                    <p:anim calcmode="lin" valueType="num">
                                      <p:cBhvr>
                                        <p:cTn id="26" dur="800" decel="100000" fill="hold"/>
                                        <p:tgtEl>
                                          <p:spTgt spid="13314"/>
                                        </p:tgtEl>
                                        <p:attrNameLst>
                                          <p:attrName>style.rotation</p:attrName>
                                        </p:attrNameLst>
                                      </p:cBhvr>
                                      <p:tavLst>
                                        <p:tav tm="0">
                                          <p:val>
                                            <p:fltVal val="-90"/>
                                          </p:val>
                                        </p:tav>
                                        <p:tav tm="100000">
                                          <p:val>
                                            <p:fltVal val="0"/>
                                          </p:val>
                                        </p:tav>
                                      </p:tavLst>
                                    </p:anim>
                                    <p:anim calcmode="lin" valueType="num">
                                      <p:cBhvr>
                                        <p:cTn id="27" dur="800" decel="100000" fill="hold"/>
                                        <p:tgtEl>
                                          <p:spTgt spid="13314"/>
                                        </p:tgtEl>
                                        <p:attrNameLst>
                                          <p:attrName>ppt_x</p:attrName>
                                        </p:attrNameLst>
                                      </p:cBhvr>
                                      <p:tavLst>
                                        <p:tav tm="0">
                                          <p:val>
                                            <p:strVal val="#ppt_x+0.4"/>
                                          </p:val>
                                        </p:tav>
                                        <p:tav tm="100000">
                                          <p:val>
                                            <p:strVal val="#ppt_x-0.05"/>
                                          </p:val>
                                        </p:tav>
                                      </p:tavLst>
                                    </p:anim>
                                    <p:anim calcmode="lin" valueType="num">
                                      <p:cBhvr>
                                        <p:cTn id="28" dur="800" decel="100000" fill="hold"/>
                                        <p:tgtEl>
                                          <p:spTgt spid="13314"/>
                                        </p:tgtEl>
                                        <p:attrNameLst>
                                          <p:attrName>ppt_y</p:attrName>
                                        </p:attrNameLst>
                                      </p:cBhvr>
                                      <p:tavLst>
                                        <p:tav tm="0">
                                          <p:val>
                                            <p:strVal val="#ppt_y-0.4"/>
                                          </p:val>
                                        </p:tav>
                                        <p:tav tm="100000">
                                          <p:val>
                                            <p:strVal val="#ppt_y+0.1"/>
                                          </p:val>
                                        </p:tav>
                                      </p:tavLst>
                                    </p:anim>
                                    <p:anim calcmode="lin" valueType="num">
                                      <p:cBhvr>
                                        <p:cTn id="29" dur="200" accel="100000" fill="hold">
                                          <p:stCondLst>
                                            <p:cond delay="800"/>
                                          </p:stCondLst>
                                        </p:cTn>
                                        <p:tgtEl>
                                          <p:spTgt spid="13314"/>
                                        </p:tgtEl>
                                        <p:attrNameLst>
                                          <p:attrName>ppt_x</p:attrName>
                                        </p:attrNameLst>
                                      </p:cBhvr>
                                      <p:tavLst>
                                        <p:tav tm="0">
                                          <p:val>
                                            <p:strVal val="#ppt_x-0.05"/>
                                          </p:val>
                                        </p:tav>
                                        <p:tav tm="100000">
                                          <p:val>
                                            <p:strVal val="#ppt_x"/>
                                          </p:val>
                                        </p:tav>
                                      </p:tavLst>
                                    </p:anim>
                                    <p:anim calcmode="lin" valueType="num">
                                      <p:cBhvr>
                                        <p:cTn id="30" dur="200" accel="100000" fill="hold">
                                          <p:stCondLst>
                                            <p:cond delay="800"/>
                                          </p:stCondLst>
                                        </p:cTn>
                                        <p:tgtEl>
                                          <p:spTgt spid="1331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descr="img1.jpg"/>
          <p:cNvPicPr>
            <a:picLocks noChangeAspect="1"/>
          </p:cNvPicPr>
          <p:nvPr/>
        </p:nvPicPr>
        <p:blipFill>
          <a:blip r:embed="rId3" cstate="print"/>
          <a:stretch>
            <a:fillRect/>
          </a:stretch>
        </p:blipFill>
        <p:spPr>
          <a:xfrm>
            <a:off x="0" y="0"/>
            <a:ext cx="9144000" cy="2924944"/>
          </a:xfrm>
          <a:prstGeom prst="rect">
            <a:avLst/>
          </a:prstGeom>
          <a:noFill/>
          <a:ln>
            <a:noFill/>
          </a:ln>
        </p:spPr>
      </p:pic>
      <p:sp>
        <p:nvSpPr>
          <p:cNvPr id="2" name="عنوان 1"/>
          <p:cNvSpPr>
            <a:spLocks noGrp="1"/>
          </p:cNvSpPr>
          <p:nvPr>
            <p:ph type="title"/>
          </p:nvPr>
        </p:nvSpPr>
        <p:spPr>
          <a:xfrm>
            <a:off x="323528" y="3888432"/>
            <a:ext cx="8229600" cy="3501008"/>
          </a:xfrm>
        </p:spPr>
        <p:txBody>
          <a:bodyPr>
            <a:noAutofit/>
          </a:bodyPr>
          <a:lstStyle/>
          <a:p>
            <a:pPr lvl="0" algn="r"/>
            <a:r>
              <a:rPr lang="ar-SA" sz="3200" dirty="0" smtClean="0">
                <a:latin typeface="Arabic Typesetting" pitchFamily="66" charset="-78"/>
                <a:cs typeface="Arabic Typesetting" pitchFamily="66" charset="-78"/>
              </a:rPr>
              <a:t/>
            </a:r>
            <a:br>
              <a:rPr lang="ar-SA" sz="3200" dirty="0" smtClean="0">
                <a:latin typeface="Arabic Typesetting" pitchFamily="66" charset="-78"/>
                <a:cs typeface="Arabic Typesetting" pitchFamily="66" charset="-78"/>
              </a:rPr>
            </a:br>
            <a:r>
              <a:rPr lang="ar-SA" sz="3200" dirty="0" smtClean="0">
                <a:latin typeface="Arabic Typesetting" pitchFamily="66" charset="-78"/>
                <a:cs typeface="Arabic Typesetting" pitchFamily="66" charset="-78"/>
              </a:rPr>
              <a:t/>
            </a:r>
            <a:br>
              <a:rPr lang="ar-SA" sz="3200" dirty="0" smtClean="0">
                <a:latin typeface="Arabic Typesetting" pitchFamily="66" charset="-78"/>
                <a:cs typeface="Arabic Typesetting" pitchFamily="66" charset="-78"/>
              </a:rPr>
            </a:br>
            <a:r>
              <a:rPr lang="ar-SA" sz="3200" dirty="0" smtClean="0">
                <a:latin typeface="Arabic Typesetting" pitchFamily="66" charset="-78"/>
                <a:cs typeface="Arabic Typesetting" pitchFamily="66" charset="-78"/>
              </a:rPr>
              <a:t>* أما ثورة الإيصالات فتمثلت بانتشار شبكات الهاتف والشبكات الحاسوبية والأقمار الصناعية حيث أصبحت الشبكات الحاسوبية من أولى متطلبات العصر حيث تؤمن تبادل المعلومات والمشاركة في الموارد والتجهيزات </a:t>
            </a:r>
            <a:r>
              <a:rPr lang="ar-SA" sz="3200" dirty="0" err="1" smtClean="0">
                <a:latin typeface="Arabic Typesetting" pitchFamily="66" charset="-78"/>
                <a:cs typeface="Arabic Typesetting" pitchFamily="66" charset="-78"/>
              </a:rPr>
              <a:t>المختلفة .</a:t>
            </a:r>
            <a:r>
              <a:rPr lang="ar-SA" sz="3200" dirty="0" smtClean="0">
                <a:latin typeface="Arabic Typesetting" pitchFamily="66" charset="-78"/>
                <a:cs typeface="Arabic Typesetting" pitchFamily="66" charset="-78"/>
              </a:rPr>
              <a:t/>
            </a:r>
            <a:br>
              <a:rPr lang="ar-SA" sz="3200" dirty="0" smtClean="0">
                <a:latin typeface="Arabic Typesetting" pitchFamily="66" charset="-78"/>
                <a:cs typeface="Arabic Typesetting" pitchFamily="66" charset="-78"/>
              </a:rPr>
            </a:br>
            <a:r>
              <a:rPr lang="ar-SA" sz="3200" dirty="0" smtClean="0">
                <a:latin typeface="Arabic Typesetting" pitchFamily="66" charset="-78"/>
                <a:cs typeface="Arabic Typesetting" pitchFamily="66" charset="-78"/>
              </a:rPr>
              <a:t/>
            </a:r>
            <a:br>
              <a:rPr lang="ar-SA" sz="3200" dirty="0" smtClean="0">
                <a:latin typeface="Arabic Typesetting" pitchFamily="66" charset="-78"/>
                <a:cs typeface="Arabic Typesetting" pitchFamily="66" charset="-78"/>
              </a:rPr>
            </a:br>
            <a:r>
              <a:rPr lang="ar-SA" sz="3200" dirty="0" smtClean="0">
                <a:latin typeface="Arabic Typesetting" pitchFamily="66" charset="-78"/>
                <a:cs typeface="Arabic Typesetting" pitchFamily="66" charset="-78"/>
              </a:rPr>
              <a:t>              </a:t>
            </a:r>
            <a:br>
              <a:rPr lang="ar-SA" sz="3200" dirty="0" smtClean="0">
                <a:latin typeface="Arabic Typesetting" pitchFamily="66" charset="-78"/>
                <a:cs typeface="Arabic Typesetting" pitchFamily="66" charset="-78"/>
              </a:rPr>
            </a:br>
            <a:endParaRPr lang="ar-SA" sz="3200" dirty="0">
              <a:latin typeface="Arabic Typesetting" pitchFamily="66" charset="-78"/>
              <a:cs typeface="Arabic Typesetting" pitchFamily="66" charset="-78"/>
            </a:endParaRPr>
          </a:p>
        </p:txBody>
      </p:sp>
      <p:pic>
        <p:nvPicPr>
          <p:cNvPr id="23553" name="Picture 1"/>
          <p:cNvPicPr>
            <a:picLocks noChangeAspect="1" noChangeArrowheads="1"/>
          </p:cNvPicPr>
          <p:nvPr/>
        </p:nvPicPr>
        <p:blipFill>
          <a:blip r:embed="rId4" cstate="print"/>
          <a:srcRect/>
          <a:stretch>
            <a:fillRect/>
          </a:stretch>
        </p:blipFill>
        <p:spPr bwMode="auto">
          <a:xfrm>
            <a:off x="2195736" y="2958455"/>
            <a:ext cx="6524625" cy="1190625"/>
          </a:xfrm>
          <a:prstGeom prst="rect">
            <a:avLst/>
          </a:prstGeom>
          <a:noFill/>
          <a:ln w="9525">
            <a:noFill/>
            <a:miter lim="800000"/>
            <a:headEnd/>
            <a:tailEnd/>
          </a:ln>
        </p:spPr>
      </p:pic>
      <p:sp>
        <p:nvSpPr>
          <p:cNvPr id="9" name="مربع نص 8"/>
          <p:cNvSpPr txBox="1"/>
          <p:nvPr/>
        </p:nvSpPr>
        <p:spPr>
          <a:xfrm>
            <a:off x="755576" y="4047455"/>
            <a:ext cx="7776864" cy="584775"/>
          </a:xfrm>
          <a:prstGeom prst="rect">
            <a:avLst/>
          </a:prstGeom>
          <a:noFill/>
        </p:spPr>
        <p:txBody>
          <a:bodyPr wrap="square" rtlCol="1">
            <a:spAutoFit/>
          </a:bodyPr>
          <a:lstStyle/>
          <a:p>
            <a:r>
              <a:rPr lang="ar-SA" sz="3200" dirty="0" smtClean="0">
                <a:latin typeface="Arabic Typesetting" pitchFamily="66" charset="-78"/>
                <a:cs typeface="Arabic Typesetting" pitchFamily="66" charset="-78"/>
              </a:rPr>
              <a:t>* تهتم ثورة المعلومات بجمع ومعالجة وتخزين وتوزيع </a:t>
            </a:r>
            <a:r>
              <a:rPr lang="ar-SA" sz="3200" dirty="0" err="1" smtClean="0">
                <a:latin typeface="Arabic Typesetting" pitchFamily="66" charset="-78"/>
                <a:cs typeface="Arabic Typesetting" pitchFamily="66" charset="-78"/>
              </a:rPr>
              <a:t>المعلومات .</a:t>
            </a:r>
            <a:endParaRPr lang="ar-SA" sz="3200" dirty="0">
              <a:latin typeface="Arabic Typesetting" pitchFamily="66" charset="-78"/>
              <a:cs typeface="Arabic Typesetting" pitchFamily="66" charset="-78"/>
            </a:endParaRPr>
          </a:p>
        </p:txBody>
      </p:sp>
      <p:sp>
        <p:nvSpPr>
          <p:cNvPr id="10" name="مربع نص 9"/>
          <p:cNvSpPr txBox="1"/>
          <p:nvPr/>
        </p:nvSpPr>
        <p:spPr>
          <a:xfrm>
            <a:off x="179512" y="6146140"/>
            <a:ext cx="7560840" cy="523220"/>
          </a:xfrm>
          <a:prstGeom prst="rect">
            <a:avLst/>
          </a:prstGeom>
          <a:noFill/>
        </p:spPr>
        <p:txBody>
          <a:bodyPr wrap="square" rtlCol="1">
            <a:spAutoFit/>
          </a:bodyPr>
          <a:lstStyle/>
          <a:p>
            <a:r>
              <a:rPr lang="ar-SA" sz="2800" dirty="0" smtClean="0">
                <a:latin typeface="Arabic Typesetting" pitchFamily="66" charset="-78"/>
                <a:cs typeface="Arabic Typesetting" pitchFamily="66" charset="-78"/>
              </a:rPr>
              <a:t> </a:t>
            </a:r>
            <a:r>
              <a:rPr lang="ar-SA" sz="2800" b="1" dirty="0" smtClean="0">
                <a:latin typeface="Arabic Typesetting" pitchFamily="66" charset="-78"/>
                <a:cs typeface="Arabic Typesetting" pitchFamily="66" charset="-78"/>
              </a:rPr>
              <a:t>(</a:t>
            </a:r>
            <a:r>
              <a:rPr lang="ar-SA" sz="2800" dirty="0" smtClean="0">
                <a:latin typeface="Arabic Typesetting" pitchFamily="66" charset="-78"/>
                <a:cs typeface="Arabic Typesetting" pitchFamily="66" charset="-78"/>
              </a:rPr>
              <a:t> </a:t>
            </a:r>
            <a:r>
              <a:rPr lang="ar-SA" sz="2800" u="sng" dirty="0" smtClean="0">
                <a:solidFill>
                  <a:schemeClr val="tx2">
                    <a:lumMod val="75000"/>
                  </a:schemeClr>
                </a:solidFill>
                <a:latin typeface="Arabic Typesetting" pitchFamily="66" charset="-78"/>
                <a:cs typeface="Arabic Typesetting" pitchFamily="66" charset="-78"/>
              </a:rPr>
              <a:t>نظام </a:t>
            </a:r>
            <a:r>
              <a:rPr lang="ar-SA" sz="2800" u="sng" dirty="0" err="1" smtClean="0">
                <a:solidFill>
                  <a:schemeClr val="tx2">
                    <a:lumMod val="75000"/>
                  </a:schemeClr>
                </a:solidFill>
                <a:latin typeface="Arabic Typesetting" pitchFamily="66" charset="-78"/>
                <a:cs typeface="Arabic Typesetting" pitchFamily="66" charset="-78"/>
              </a:rPr>
              <a:t>الاتصالات </a:t>
            </a:r>
            <a:r>
              <a:rPr lang="ar-SA" sz="2800" dirty="0" smtClean="0">
                <a:latin typeface="Arabic Typesetting" pitchFamily="66" charset="-78"/>
                <a:cs typeface="Arabic Typesetting" pitchFamily="66" charset="-78"/>
              </a:rPr>
              <a:t>: هو عملية نقل البيانات او المعلومات من مكان الى </a:t>
            </a:r>
            <a:r>
              <a:rPr lang="ar-SA" sz="2800" dirty="0" err="1" smtClean="0">
                <a:latin typeface="Arabic Typesetting" pitchFamily="66" charset="-78"/>
                <a:cs typeface="Arabic Typesetting" pitchFamily="66" charset="-78"/>
              </a:rPr>
              <a:t>آخر </a:t>
            </a:r>
            <a:r>
              <a:rPr lang="ar-SA" sz="2800" b="1" dirty="0" err="1" smtClean="0">
                <a:latin typeface="Arabic Typesetting" pitchFamily="66" charset="-78"/>
                <a:cs typeface="Arabic Typesetting" pitchFamily="66" charset="-78"/>
              </a:rPr>
              <a:t>)</a:t>
            </a:r>
            <a:r>
              <a:rPr lang="ar-SA" sz="2800" b="1" dirty="0" smtClean="0">
                <a:latin typeface="Arabic Typesetting" pitchFamily="66" charset="-78"/>
                <a:cs typeface="Arabic Typesetting" pitchFamily="66" charset="-78"/>
              </a:rPr>
              <a:t> </a:t>
            </a:r>
            <a:endParaRPr lang="ar-SA" sz="2800" b="1" dirty="0">
              <a:latin typeface="Arabic Typesetting" pitchFamily="66" charset="-78"/>
              <a:cs typeface="Arabic Typesetting" pitchFamily="66" charset="-78"/>
            </a:endParaRPr>
          </a:p>
        </p:txBody>
      </p:sp>
      <p:cxnSp>
        <p:nvCxnSpPr>
          <p:cNvPr id="8" name="رابط مستقيم 7"/>
          <p:cNvCxnSpPr/>
          <p:nvPr/>
        </p:nvCxnSpPr>
        <p:spPr>
          <a:xfrm>
            <a:off x="8748464" y="3861048"/>
            <a:ext cx="0" cy="2232248"/>
          </a:xfrm>
          <a:prstGeom prst="line">
            <a:avLst/>
          </a:prstGeom>
          <a:ln w="381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3" name="رابط مستقيم 12"/>
          <p:cNvCxnSpPr/>
          <p:nvPr/>
        </p:nvCxnSpPr>
        <p:spPr>
          <a:xfrm>
            <a:off x="8892480" y="4293096"/>
            <a:ext cx="0" cy="2232248"/>
          </a:xfrm>
          <a:prstGeom prst="line">
            <a:avLst/>
          </a:prstGeom>
          <a:ln w="5715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nodeType="clickEffect">
                                  <p:stCondLst>
                                    <p:cond delay="0"/>
                                  </p:stCondLst>
                                  <p:childTnLst>
                                    <p:set>
                                      <p:cBhvr>
                                        <p:cTn id="6" dur="1" fill="hold">
                                          <p:stCondLst>
                                            <p:cond delay="0"/>
                                          </p:stCondLst>
                                        </p:cTn>
                                        <p:tgtEl>
                                          <p:spTgt spid="23553"/>
                                        </p:tgtEl>
                                        <p:attrNameLst>
                                          <p:attrName>style.visibility</p:attrName>
                                        </p:attrNameLst>
                                      </p:cBhvr>
                                      <p:to>
                                        <p:strVal val="visible"/>
                                      </p:to>
                                    </p:set>
                                    <p:anim calcmode="lin" valueType="num">
                                      <p:cBhvr>
                                        <p:cTn id="7" dur="500" fill="hold"/>
                                        <p:tgtEl>
                                          <p:spTgt spid="23553"/>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23553"/>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23553"/>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23553"/>
                                        </p:tgtEl>
                                        <p:attrNameLst>
                                          <p:attrName>ppt_y</p:attrName>
                                        </p:attrNameLst>
                                      </p:cBhvr>
                                      <p:tavLst>
                                        <p:tav tm="0">
                                          <p:val>
                                            <p:strVal val="#ppt_y"/>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54" presetClass="entr" presetSubtype="0" accel="10000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500" fill="hold"/>
                                        <p:tgtEl>
                                          <p:spTgt spid="9"/>
                                        </p:tgtEl>
                                        <p:attrNameLst>
                                          <p:attrName>ppt_w</p:attrName>
                                        </p:attrNameLst>
                                      </p:cBhvr>
                                      <p:tavLst>
                                        <p:tav tm="0">
                                          <p:val>
                                            <p:strVal val="#ppt_w*0.05"/>
                                          </p:val>
                                        </p:tav>
                                        <p:tav tm="100000">
                                          <p:val>
                                            <p:strVal val="#ppt_w"/>
                                          </p:val>
                                        </p:tav>
                                      </p:tavLst>
                                    </p:anim>
                                    <p:anim calcmode="lin" valueType="num">
                                      <p:cBhvr>
                                        <p:cTn id="16" dur="500" fill="hold"/>
                                        <p:tgtEl>
                                          <p:spTgt spid="9"/>
                                        </p:tgtEl>
                                        <p:attrNameLst>
                                          <p:attrName>ppt_h</p:attrName>
                                        </p:attrNameLst>
                                      </p:cBhvr>
                                      <p:tavLst>
                                        <p:tav tm="0">
                                          <p:val>
                                            <p:strVal val="#ppt_h"/>
                                          </p:val>
                                        </p:tav>
                                        <p:tav tm="100000">
                                          <p:val>
                                            <p:strVal val="#ppt_h"/>
                                          </p:val>
                                        </p:tav>
                                      </p:tavLst>
                                    </p:anim>
                                    <p:anim calcmode="lin" valueType="num">
                                      <p:cBhvr>
                                        <p:cTn id="17" dur="500" fill="hold"/>
                                        <p:tgtEl>
                                          <p:spTgt spid="9"/>
                                        </p:tgtEl>
                                        <p:attrNameLst>
                                          <p:attrName>ppt_x</p:attrName>
                                        </p:attrNameLst>
                                      </p:cBhvr>
                                      <p:tavLst>
                                        <p:tav tm="0">
                                          <p:val>
                                            <p:strVal val="#ppt_x-.2"/>
                                          </p:val>
                                        </p:tav>
                                        <p:tav tm="100000">
                                          <p:val>
                                            <p:strVal val="#ppt_x"/>
                                          </p:val>
                                        </p:tav>
                                      </p:tavLst>
                                    </p:anim>
                                    <p:anim calcmode="lin" valueType="num">
                                      <p:cBhvr>
                                        <p:cTn id="18" dur="500" fill="hold"/>
                                        <p:tgtEl>
                                          <p:spTgt spid="9"/>
                                        </p:tgtEl>
                                        <p:attrNameLst>
                                          <p:attrName>ppt_y</p:attrName>
                                        </p:attrNameLst>
                                      </p:cBhvr>
                                      <p:tavLst>
                                        <p:tav tm="0">
                                          <p:val>
                                            <p:strVal val="#ppt_y"/>
                                          </p:val>
                                        </p:tav>
                                        <p:tav tm="100000">
                                          <p:val>
                                            <p:strVal val="#ppt_y"/>
                                          </p:val>
                                        </p:tav>
                                      </p:tavLst>
                                    </p:anim>
                                    <p:animEffect transition="in" filter="fade">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54" presetClass="entr" presetSubtype="0" accel="100000" fill="hold" grpId="0" nodeType="click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p:cTn id="24" dur="500" fill="hold"/>
                                        <p:tgtEl>
                                          <p:spTgt spid="2"/>
                                        </p:tgtEl>
                                        <p:attrNameLst>
                                          <p:attrName>ppt_w</p:attrName>
                                        </p:attrNameLst>
                                      </p:cBhvr>
                                      <p:tavLst>
                                        <p:tav tm="0">
                                          <p:val>
                                            <p:strVal val="#ppt_w*0.05"/>
                                          </p:val>
                                        </p:tav>
                                        <p:tav tm="100000">
                                          <p:val>
                                            <p:strVal val="#ppt_w"/>
                                          </p:val>
                                        </p:tav>
                                      </p:tavLst>
                                    </p:anim>
                                    <p:anim calcmode="lin" valueType="num">
                                      <p:cBhvr>
                                        <p:cTn id="25" dur="500" fill="hold"/>
                                        <p:tgtEl>
                                          <p:spTgt spid="2"/>
                                        </p:tgtEl>
                                        <p:attrNameLst>
                                          <p:attrName>ppt_h</p:attrName>
                                        </p:attrNameLst>
                                      </p:cBhvr>
                                      <p:tavLst>
                                        <p:tav tm="0">
                                          <p:val>
                                            <p:strVal val="#ppt_h"/>
                                          </p:val>
                                        </p:tav>
                                        <p:tav tm="100000">
                                          <p:val>
                                            <p:strVal val="#ppt_h"/>
                                          </p:val>
                                        </p:tav>
                                      </p:tavLst>
                                    </p:anim>
                                    <p:anim calcmode="lin" valueType="num">
                                      <p:cBhvr>
                                        <p:cTn id="26" dur="500" fill="hold"/>
                                        <p:tgtEl>
                                          <p:spTgt spid="2"/>
                                        </p:tgtEl>
                                        <p:attrNameLst>
                                          <p:attrName>ppt_x</p:attrName>
                                        </p:attrNameLst>
                                      </p:cBhvr>
                                      <p:tavLst>
                                        <p:tav tm="0">
                                          <p:val>
                                            <p:strVal val="#ppt_x-.2"/>
                                          </p:val>
                                        </p:tav>
                                        <p:tav tm="100000">
                                          <p:val>
                                            <p:strVal val="#ppt_x"/>
                                          </p:val>
                                        </p:tav>
                                      </p:tavLst>
                                    </p:anim>
                                    <p:anim calcmode="lin" valueType="num">
                                      <p:cBhvr>
                                        <p:cTn id="27" dur="500" fill="hold"/>
                                        <p:tgtEl>
                                          <p:spTgt spid="2"/>
                                        </p:tgtEl>
                                        <p:attrNameLst>
                                          <p:attrName>ppt_y</p:attrName>
                                        </p:attrNameLst>
                                      </p:cBhvr>
                                      <p:tavLst>
                                        <p:tav tm="0">
                                          <p:val>
                                            <p:strVal val="#ppt_y"/>
                                          </p:val>
                                        </p:tav>
                                        <p:tav tm="100000">
                                          <p:val>
                                            <p:strVal val="#ppt_y"/>
                                          </p:val>
                                        </p:tav>
                                      </p:tavLst>
                                    </p:anim>
                                    <p:animEffect transition="in" filter="fade">
                                      <p:cBhvr>
                                        <p:cTn id="28" dur="500"/>
                                        <p:tgtEl>
                                          <p:spTgt spid="2"/>
                                        </p:tgtEl>
                                      </p:cBhvr>
                                    </p:animEffect>
                                  </p:childTnLst>
                                </p:cTn>
                              </p:par>
                            </p:childTnLst>
                          </p:cTn>
                        </p:par>
                      </p:childTnLst>
                    </p:cTn>
                  </p:par>
                  <p:par>
                    <p:cTn id="29" fill="hold">
                      <p:stCondLst>
                        <p:cond delay="indefinite"/>
                      </p:stCondLst>
                      <p:childTnLst>
                        <p:par>
                          <p:cTn id="30" fill="hold">
                            <p:stCondLst>
                              <p:cond delay="0"/>
                            </p:stCondLst>
                            <p:childTnLst>
                              <p:par>
                                <p:cTn id="31" presetID="40" presetClass="entr" presetSubtype="0" fill="hold" grpId="0" nodeType="clickEffect">
                                  <p:stCondLst>
                                    <p:cond delay="0"/>
                                  </p:stCondLst>
                                  <p:iterate type="lt">
                                    <p:tmPct val="10000"/>
                                  </p:iterate>
                                  <p:childTnLst>
                                    <p:set>
                                      <p:cBhvr>
                                        <p:cTn id="32" dur="1" fill="hold">
                                          <p:stCondLst>
                                            <p:cond delay="0"/>
                                          </p:stCondLst>
                                        </p:cTn>
                                        <p:tgtEl>
                                          <p:spTgt spid="10"/>
                                        </p:tgtEl>
                                        <p:attrNameLst>
                                          <p:attrName>style.visibility</p:attrName>
                                        </p:attrNameLst>
                                      </p:cBhvr>
                                      <p:to>
                                        <p:strVal val="visible"/>
                                      </p:to>
                                    </p:set>
                                    <p:animEffect transition="in" filter="fade">
                                      <p:cBhvr>
                                        <p:cTn id="33" dur="1000"/>
                                        <p:tgtEl>
                                          <p:spTgt spid="10"/>
                                        </p:tgtEl>
                                      </p:cBhvr>
                                    </p:animEffect>
                                    <p:anim calcmode="lin" valueType="num">
                                      <p:cBhvr>
                                        <p:cTn id="34" dur="1000" fill="hold"/>
                                        <p:tgtEl>
                                          <p:spTgt spid="10"/>
                                        </p:tgtEl>
                                        <p:attrNameLst>
                                          <p:attrName>ppt_x</p:attrName>
                                        </p:attrNameLst>
                                      </p:cBhvr>
                                      <p:tavLst>
                                        <p:tav tm="0">
                                          <p:val>
                                            <p:strVal val="#ppt_x-.1"/>
                                          </p:val>
                                        </p:tav>
                                        <p:tav tm="100000">
                                          <p:val>
                                            <p:strVal val="#ppt_x"/>
                                          </p:val>
                                        </p:tav>
                                      </p:tavLst>
                                    </p:anim>
                                    <p:anim calcmode="lin" valueType="num">
                                      <p:cBhvr>
                                        <p:cTn id="35" dur="10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9" presetClass="emph" presetSubtype="0" nodeType="clickEffect">
                                  <p:stCondLst>
                                    <p:cond delay="0"/>
                                  </p:stCondLst>
                                  <p:childTnLst>
                                    <p:set>
                                      <p:cBhvr rctx="PPT">
                                        <p:cTn id="39" dur="indefinite"/>
                                        <p:tgtEl>
                                          <p:spTgt spid="4"/>
                                        </p:tgtEl>
                                        <p:attrNameLst>
                                          <p:attrName>style.opacity</p:attrName>
                                        </p:attrNameLst>
                                      </p:cBhvr>
                                      <p:to>
                                        <p:strVal val="0.5"/>
                                      </p:to>
                                    </p:set>
                                    <p:animEffect filter="image" prLst="opacity: 0.5">
                                      <p:cBhvr rctx="IE">
                                        <p:cTn id="40" dur="indefinite"/>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P spid="1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مستطيل 5"/>
          <p:cNvSpPr/>
          <p:nvPr/>
        </p:nvSpPr>
        <p:spPr>
          <a:xfrm>
            <a:off x="0" y="332656"/>
            <a:ext cx="9144000" cy="45719"/>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ln>
                <a:solidFill>
                  <a:schemeClr val="accent4">
                    <a:lumMod val="75000"/>
                  </a:schemeClr>
                </a:solidFill>
              </a:ln>
            </a:endParaRPr>
          </a:p>
        </p:txBody>
      </p:sp>
      <p:sp>
        <p:nvSpPr>
          <p:cNvPr id="8" name="مستطيل 7"/>
          <p:cNvSpPr/>
          <p:nvPr/>
        </p:nvSpPr>
        <p:spPr>
          <a:xfrm>
            <a:off x="8892480" y="485056"/>
            <a:ext cx="45719" cy="6112296"/>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ln>
                <a:solidFill>
                  <a:schemeClr val="accent4">
                    <a:lumMod val="75000"/>
                  </a:schemeClr>
                </a:solidFill>
              </a:ln>
            </a:endParaRPr>
          </a:p>
        </p:txBody>
      </p:sp>
      <p:pic>
        <p:nvPicPr>
          <p:cNvPr id="28674" name="Picture 2" descr="C:\Users\user\Desktop\مواد الترم دا\موضوع خاص\3- RFID\صووورر\introrfidportit[1].jpg"/>
          <p:cNvPicPr>
            <a:picLocks noChangeAspect="1" noChangeArrowheads="1"/>
          </p:cNvPicPr>
          <p:nvPr/>
        </p:nvPicPr>
        <p:blipFill>
          <a:blip r:embed="rId2" cstate="print"/>
          <a:srcRect/>
          <a:stretch>
            <a:fillRect/>
          </a:stretch>
        </p:blipFill>
        <p:spPr bwMode="auto">
          <a:xfrm>
            <a:off x="1115616" y="1700808"/>
            <a:ext cx="3096344" cy="4327353"/>
          </a:xfrm>
          <a:prstGeom prst="rect">
            <a:avLst/>
          </a:prstGeom>
          <a:ln>
            <a:noFill/>
          </a:ln>
          <a:effectLst>
            <a:softEdge rad="112500"/>
          </a:effectLst>
        </p:spPr>
      </p:pic>
      <p:pic>
        <p:nvPicPr>
          <p:cNvPr id="28676" name="Picture 4" descr="http://www.journal.cybrarians.info/images/no27/09-11.png"/>
          <p:cNvPicPr>
            <a:picLocks noChangeAspect="1" noChangeArrowheads="1"/>
          </p:cNvPicPr>
          <p:nvPr/>
        </p:nvPicPr>
        <p:blipFill>
          <a:blip r:embed="rId3" cstate="print"/>
          <a:srcRect/>
          <a:stretch>
            <a:fillRect/>
          </a:stretch>
        </p:blipFill>
        <p:spPr bwMode="auto">
          <a:xfrm>
            <a:off x="4572000" y="1772816"/>
            <a:ext cx="2952328" cy="4320480"/>
          </a:xfrm>
          <a:prstGeom prst="rect">
            <a:avLst/>
          </a:prstGeom>
          <a:ln>
            <a:noFill/>
          </a:ln>
          <a:effectLst>
            <a:softEdge rad="112500"/>
          </a:effectLst>
        </p:spPr>
      </p:pic>
      <p:pic>
        <p:nvPicPr>
          <p:cNvPr id="29697" name="Picture 1"/>
          <p:cNvPicPr>
            <a:picLocks noChangeAspect="1" noChangeArrowheads="1"/>
          </p:cNvPicPr>
          <p:nvPr/>
        </p:nvPicPr>
        <p:blipFill>
          <a:blip r:embed="rId4" cstate="print"/>
          <a:srcRect/>
          <a:stretch>
            <a:fillRect/>
          </a:stretch>
        </p:blipFill>
        <p:spPr bwMode="auto">
          <a:xfrm>
            <a:off x="5724128" y="692696"/>
            <a:ext cx="3048000" cy="1047750"/>
          </a:xfrm>
          <a:prstGeom prst="rect">
            <a:avLst/>
          </a:prstGeom>
          <a:noFill/>
          <a:ln w="9525">
            <a:noFill/>
            <a:miter lim="800000"/>
            <a:headEnd/>
            <a:tailEnd/>
          </a:ln>
        </p:spPr>
      </p:pic>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9697"/>
                                        </p:tgtEl>
                                        <p:attrNameLst>
                                          <p:attrName>style.visibility</p:attrName>
                                        </p:attrNameLst>
                                      </p:cBhvr>
                                      <p:to>
                                        <p:strVal val="visible"/>
                                      </p:to>
                                    </p:set>
                                    <p:animEffect transition="in" filter="wipe(down)">
                                      <p:cBhvr>
                                        <p:cTn id="7" dur="500"/>
                                        <p:tgtEl>
                                          <p:spTgt spid="29697"/>
                                        </p:tgtEl>
                                      </p:cBhvr>
                                    </p:animEffect>
                                  </p:childTnLst>
                                </p:cTn>
                              </p:par>
                            </p:childTnLst>
                          </p:cTn>
                        </p:par>
                      </p:childTnLst>
                    </p:cTn>
                  </p:par>
                  <p:par>
                    <p:cTn id="8" fill="hold">
                      <p:stCondLst>
                        <p:cond delay="indefinite"/>
                      </p:stCondLst>
                      <p:childTnLst>
                        <p:par>
                          <p:cTn id="9" fill="hold">
                            <p:stCondLst>
                              <p:cond delay="0"/>
                            </p:stCondLst>
                            <p:childTnLst>
                              <p:par>
                                <p:cTn id="10" presetID="25" presetClass="entr" presetSubtype="0" fill="hold" nodeType="clickEffect">
                                  <p:stCondLst>
                                    <p:cond delay="0"/>
                                  </p:stCondLst>
                                  <p:childTnLst>
                                    <p:set>
                                      <p:cBhvr>
                                        <p:cTn id="11" dur="1" fill="hold">
                                          <p:stCondLst>
                                            <p:cond delay="0"/>
                                          </p:stCondLst>
                                        </p:cTn>
                                        <p:tgtEl>
                                          <p:spTgt spid="28674"/>
                                        </p:tgtEl>
                                        <p:attrNameLst>
                                          <p:attrName>style.visibility</p:attrName>
                                        </p:attrNameLst>
                                      </p:cBhvr>
                                      <p:to>
                                        <p:strVal val="visible"/>
                                      </p:to>
                                    </p:set>
                                    <p:anim calcmode="lin" valueType="num">
                                      <p:cBhvr>
                                        <p:cTn id="12" dur="500" decel="50000" fill="hold">
                                          <p:stCondLst>
                                            <p:cond delay="0"/>
                                          </p:stCondLst>
                                        </p:cTn>
                                        <p:tgtEl>
                                          <p:spTgt spid="28674"/>
                                        </p:tgtEl>
                                        <p:attrNameLst>
                                          <p:attrName>style.rotation</p:attrName>
                                        </p:attrNameLst>
                                      </p:cBhvr>
                                      <p:tavLst>
                                        <p:tav tm="0">
                                          <p:val>
                                            <p:fltVal val="-90"/>
                                          </p:val>
                                        </p:tav>
                                        <p:tav tm="100000">
                                          <p:val>
                                            <p:fltVal val="0"/>
                                          </p:val>
                                        </p:tav>
                                      </p:tavLst>
                                    </p:anim>
                                    <p:anim calcmode="lin" valueType="num">
                                      <p:cBhvr>
                                        <p:cTn id="13" dur="500" decel="50000" fill="hold">
                                          <p:stCondLst>
                                            <p:cond delay="0"/>
                                          </p:stCondLst>
                                        </p:cTn>
                                        <p:tgtEl>
                                          <p:spTgt spid="28674"/>
                                        </p:tgtEl>
                                        <p:attrNameLst>
                                          <p:attrName>ppt_w</p:attrName>
                                        </p:attrNameLst>
                                      </p:cBhvr>
                                      <p:tavLst>
                                        <p:tav tm="0">
                                          <p:val>
                                            <p:strVal val="#ppt_w"/>
                                          </p:val>
                                        </p:tav>
                                        <p:tav tm="100000">
                                          <p:val>
                                            <p:strVal val="#ppt_w*.05"/>
                                          </p:val>
                                        </p:tav>
                                      </p:tavLst>
                                    </p:anim>
                                    <p:anim calcmode="lin" valueType="num">
                                      <p:cBhvr>
                                        <p:cTn id="14" dur="500" accel="50000" fill="hold">
                                          <p:stCondLst>
                                            <p:cond delay="500"/>
                                          </p:stCondLst>
                                        </p:cTn>
                                        <p:tgtEl>
                                          <p:spTgt spid="28674"/>
                                        </p:tgtEl>
                                        <p:attrNameLst>
                                          <p:attrName>ppt_w</p:attrName>
                                        </p:attrNameLst>
                                      </p:cBhvr>
                                      <p:tavLst>
                                        <p:tav tm="0">
                                          <p:val>
                                            <p:strVal val="#ppt_w*.05"/>
                                          </p:val>
                                        </p:tav>
                                        <p:tav tm="100000">
                                          <p:val>
                                            <p:strVal val="#ppt_w"/>
                                          </p:val>
                                        </p:tav>
                                      </p:tavLst>
                                    </p:anim>
                                    <p:anim calcmode="lin" valueType="num">
                                      <p:cBhvr>
                                        <p:cTn id="15" dur="1000" fill="hold"/>
                                        <p:tgtEl>
                                          <p:spTgt spid="28674"/>
                                        </p:tgtEl>
                                        <p:attrNameLst>
                                          <p:attrName>ppt_h</p:attrName>
                                        </p:attrNameLst>
                                      </p:cBhvr>
                                      <p:tavLst>
                                        <p:tav tm="0">
                                          <p:val>
                                            <p:strVal val="#ppt_h"/>
                                          </p:val>
                                        </p:tav>
                                        <p:tav tm="100000">
                                          <p:val>
                                            <p:strVal val="#ppt_h"/>
                                          </p:val>
                                        </p:tav>
                                      </p:tavLst>
                                    </p:anim>
                                    <p:anim calcmode="lin" valueType="num">
                                      <p:cBhvr>
                                        <p:cTn id="16" dur="500" decel="50000" fill="hold">
                                          <p:stCondLst>
                                            <p:cond delay="0"/>
                                          </p:stCondLst>
                                        </p:cTn>
                                        <p:tgtEl>
                                          <p:spTgt spid="28674"/>
                                        </p:tgtEl>
                                        <p:attrNameLst>
                                          <p:attrName>ppt_x</p:attrName>
                                        </p:attrNameLst>
                                      </p:cBhvr>
                                      <p:tavLst>
                                        <p:tav tm="0">
                                          <p:val>
                                            <p:strVal val="#ppt_x+.4"/>
                                          </p:val>
                                        </p:tav>
                                        <p:tav tm="100000">
                                          <p:val>
                                            <p:strVal val="#ppt_x"/>
                                          </p:val>
                                        </p:tav>
                                      </p:tavLst>
                                    </p:anim>
                                    <p:anim calcmode="lin" valueType="num">
                                      <p:cBhvr>
                                        <p:cTn id="17" dur="500" decel="50000" fill="hold">
                                          <p:stCondLst>
                                            <p:cond delay="0"/>
                                          </p:stCondLst>
                                        </p:cTn>
                                        <p:tgtEl>
                                          <p:spTgt spid="28674"/>
                                        </p:tgtEl>
                                        <p:attrNameLst>
                                          <p:attrName>ppt_y</p:attrName>
                                        </p:attrNameLst>
                                      </p:cBhvr>
                                      <p:tavLst>
                                        <p:tav tm="0">
                                          <p:val>
                                            <p:strVal val="#ppt_y-.2"/>
                                          </p:val>
                                        </p:tav>
                                        <p:tav tm="100000">
                                          <p:val>
                                            <p:strVal val="#ppt_y+.1"/>
                                          </p:val>
                                        </p:tav>
                                      </p:tavLst>
                                    </p:anim>
                                    <p:anim calcmode="lin" valueType="num">
                                      <p:cBhvr>
                                        <p:cTn id="18" dur="500" accel="50000" fill="hold">
                                          <p:stCondLst>
                                            <p:cond delay="500"/>
                                          </p:stCondLst>
                                        </p:cTn>
                                        <p:tgtEl>
                                          <p:spTgt spid="28674"/>
                                        </p:tgtEl>
                                        <p:attrNameLst>
                                          <p:attrName>ppt_y</p:attrName>
                                        </p:attrNameLst>
                                      </p:cBhvr>
                                      <p:tavLst>
                                        <p:tav tm="0">
                                          <p:val>
                                            <p:strVal val="#ppt_y+.1"/>
                                          </p:val>
                                        </p:tav>
                                        <p:tav tm="100000">
                                          <p:val>
                                            <p:strVal val="#ppt_y"/>
                                          </p:val>
                                        </p:tav>
                                      </p:tavLst>
                                    </p:anim>
                                    <p:animEffect transition="in" filter="fade">
                                      <p:cBhvr>
                                        <p:cTn id="19" dur="1000" decel="50000">
                                          <p:stCondLst>
                                            <p:cond delay="0"/>
                                          </p:stCondLst>
                                        </p:cTn>
                                        <p:tgtEl>
                                          <p:spTgt spid="28674"/>
                                        </p:tgtEl>
                                      </p:cBhvr>
                                    </p:animEffect>
                                  </p:childTnLst>
                                </p:cTn>
                              </p:par>
                              <p:par>
                                <p:cTn id="20" presetID="25" presetClass="entr" presetSubtype="0" fill="hold" nodeType="withEffect">
                                  <p:stCondLst>
                                    <p:cond delay="0"/>
                                  </p:stCondLst>
                                  <p:childTnLst>
                                    <p:set>
                                      <p:cBhvr>
                                        <p:cTn id="21" dur="1" fill="hold">
                                          <p:stCondLst>
                                            <p:cond delay="0"/>
                                          </p:stCondLst>
                                        </p:cTn>
                                        <p:tgtEl>
                                          <p:spTgt spid="28676"/>
                                        </p:tgtEl>
                                        <p:attrNameLst>
                                          <p:attrName>style.visibility</p:attrName>
                                        </p:attrNameLst>
                                      </p:cBhvr>
                                      <p:to>
                                        <p:strVal val="visible"/>
                                      </p:to>
                                    </p:set>
                                    <p:anim calcmode="lin" valueType="num">
                                      <p:cBhvr>
                                        <p:cTn id="22" dur="500" decel="50000" fill="hold">
                                          <p:stCondLst>
                                            <p:cond delay="0"/>
                                          </p:stCondLst>
                                        </p:cTn>
                                        <p:tgtEl>
                                          <p:spTgt spid="28676"/>
                                        </p:tgtEl>
                                        <p:attrNameLst>
                                          <p:attrName>style.rotation</p:attrName>
                                        </p:attrNameLst>
                                      </p:cBhvr>
                                      <p:tavLst>
                                        <p:tav tm="0">
                                          <p:val>
                                            <p:fltVal val="-90"/>
                                          </p:val>
                                        </p:tav>
                                        <p:tav tm="100000">
                                          <p:val>
                                            <p:fltVal val="0"/>
                                          </p:val>
                                        </p:tav>
                                      </p:tavLst>
                                    </p:anim>
                                    <p:anim calcmode="lin" valueType="num">
                                      <p:cBhvr>
                                        <p:cTn id="23" dur="500" decel="50000" fill="hold">
                                          <p:stCondLst>
                                            <p:cond delay="0"/>
                                          </p:stCondLst>
                                        </p:cTn>
                                        <p:tgtEl>
                                          <p:spTgt spid="28676"/>
                                        </p:tgtEl>
                                        <p:attrNameLst>
                                          <p:attrName>ppt_w</p:attrName>
                                        </p:attrNameLst>
                                      </p:cBhvr>
                                      <p:tavLst>
                                        <p:tav tm="0">
                                          <p:val>
                                            <p:strVal val="#ppt_w"/>
                                          </p:val>
                                        </p:tav>
                                        <p:tav tm="100000">
                                          <p:val>
                                            <p:strVal val="#ppt_w*.05"/>
                                          </p:val>
                                        </p:tav>
                                      </p:tavLst>
                                    </p:anim>
                                    <p:anim calcmode="lin" valueType="num">
                                      <p:cBhvr>
                                        <p:cTn id="24" dur="500" accel="50000" fill="hold">
                                          <p:stCondLst>
                                            <p:cond delay="500"/>
                                          </p:stCondLst>
                                        </p:cTn>
                                        <p:tgtEl>
                                          <p:spTgt spid="28676"/>
                                        </p:tgtEl>
                                        <p:attrNameLst>
                                          <p:attrName>ppt_w</p:attrName>
                                        </p:attrNameLst>
                                      </p:cBhvr>
                                      <p:tavLst>
                                        <p:tav tm="0">
                                          <p:val>
                                            <p:strVal val="#ppt_w*.05"/>
                                          </p:val>
                                        </p:tav>
                                        <p:tav tm="100000">
                                          <p:val>
                                            <p:strVal val="#ppt_w"/>
                                          </p:val>
                                        </p:tav>
                                      </p:tavLst>
                                    </p:anim>
                                    <p:anim calcmode="lin" valueType="num">
                                      <p:cBhvr>
                                        <p:cTn id="25" dur="1000" fill="hold"/>
                                        <p:tgtEl>
                                          <p:spTgt spid="28676"/>
                                        </p:tgtEl>
                                        <p:attrNameLst>
                                          <p:attrName>ppt_h</p:attrName>
                                        </p:attrNameLst>
                                      </p:cBhvr>
                                      <p:tavLst>
                                        <p:tav tm="0">
                                          <p:val>
                                            <p:strVal val="#ppt_h"/>
                                          </p:val>
                                        </p:tav>
                                        <p:tav tm="100000">
                                          <p:val>
                                            <p:strVal val="#ppt_h"/>
                                          </p:val>
                                        </p:tav>
                                      </p:tavLst>
                                    </p:anim>
                                    <p:anim calcmode="lin" valueType="num">
                                      <p:cBhvr>
                                        <p:cTn id="26" dur="500" decel="50000" fill="hold">
                                          <p:stCondLst>
                                            <p:cond delay="0"/>
                                          </p:stCondLst>
                                        </p:cTn>
                                        <p:tgtEl>
                                          <p:spTgt spid="28676"/>
                                        </p:tgtEl>
                                        <p:attrNameLst>
                                          <p:attrName>ppt_x</p:attrName>
                                        </p:attrNameLst>
                                      </p:cBhvr>
                                      <p:tavLst>
                                        <p:tav tm="0">
                                          <p:val>
                                            <p:strVal val="#ppt_x+.4"/>
                                          </p:val>
                                        </p:tav>
                                        <p:tav tm="100000">
                                          <p:val>
                                            <p:strVal val="#ppt_x"/>
                                          </p:val>
                                        </p:tav>
                                      </p:tavLst>
                                    </p:anim>
                                    <p:anim calcmode="lin" valueType="num">
                                      <p:cBhvr>
                                        <p:cTn id="27" dur="500" decel="50000" fill="hold">
                                          <p:stCondLst>
                                            <p:cond delay="0"/>
                                          </p:stCondLst>
                                        </p:cTn>
                                        <p:tgtEl>
                                          <p:spTgt spid="28676"/>
                                        </p:tgtEl>
                                        <p:attrNameLst>
                                          <p:attrName>ppt_y</p:attrName>
                                        </p:attrNameLst>
                                      </p:cBhvr>
                                      <p:tavLst>
                                        <p:tav tm="0">
                                          <p:val>
                                            <p:strVal val="#ppt_y-.2"/>
                                          </p:val>
                                        </p:tav>
                                        <p:tav tm="100000">
                                          <p:val>
                                            <p:strVal val="#ppt_y+.1"/>
                                          </p:val>
                                        </p:tav>
                                      </p:tavLst>
                                    </p:anim>
                                    <p:anim calcmode="lin" valueType="num">
                                      <p:cBhvr>
                                        <p:cTn id="28" dur="500" accel="50000" fill="hold">
                                          <p:stCondLst>
                                            <p:cond delay="500"/>
                                          </p:stCondLst>
                                        </p:cTn>
                                        <p:tgtEl>
                                          <p:spTgt spid="28676"/>
                                        </p:tgtEl>
                                        <p:attrNameLst>
                                          <p:attrName>ppt_y</p:attrName>
                                        </p:attrNameLst>
                                      </p:cBhvr>
                                      <p:tavLst>
                                        <p:tav tm="0">
                                          <p:val>
                                            <p:strVal val="#ppt_y+.1"/>
                                          </p:val>
                                        </p:tav>
                                        <p:tav tm="100000">
                                          <p:val>
                                            <p:strVal val="#ppt_y"/>
                                          </p:val>
                                        </p:tav>
                                      </p:tavLst>
                                    </p:anim>
                                    <p:animEffect transition="in" filter="fade">
                                      <p:cBhvr>
                                        <p:cTn id="29" dur="1000" decel="50000">
                                          <p:stCondLst>
                                            <p:cond delay="0"/>
                                          </p:stCondLst>
                                        </p:cTn>
                                        <p:tgtEl>
                                          <p:spTgt spid="286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1"/>
          <p:cNvSpPr>
            <a:spLocks noChangeArrowheads="1"/>
          </p:cNvSpPr>
          <p:nvPr/>
        </p:nvSpPr>
        <p:spPr bwMode="auto">
          <a:xfrm>
            <a:off x="-108520" y="2060848"/>
            <a:ext cx="9001000" cy="501675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buFont typeface="Wingdings" pitchFamily="2" charset="2"/>
              <a:buChar char="ü"/>
            </a:pPr>
            <a:r>
              <a:rPr lang="ar-SA" sz="3200" b="1" dirty="0" smtClean="0">
                <a:solidFill>
                  <a:schemeClr val="tx1">
                    <a:lumMod val="75000"/>
                    <a:lumOff val="25000"/>
                  </a:schemeClr>
                </a:solidFill>
                <a:latin typeface="Arabic Typesetting" pitchFamily="66" charset="-78"/>
                <a:cs typeface="Arabic Typesetting" pitchFamily="66" charset="-78"/>
              </a:rPr>
              <a:t> اول</a:t>
            </a:r>
            <a:r>
              <a:rPr lang="ar-SA" sz="3200" dirty="0" smtClean="0">
                <a:solidFill>
                  <a:schemeClr val="tx1">
                    <a:lumMod val="75000"/>
                    <a:lumOff val="25000"/>
                  </a:schemeClr>
                </a:solidFill>
                <a:latin typeface="Arabic Typesetting" pitchFamily="66" charset="-78"/>
                <a:cs typeface="Arabic Typesetting" pitchFamily="66" charset="-78"/>
              </a:rPr>
              <a:t> </a:t>
            </a:r>
            <a:r>
              <a:rPr lang="ar-SA" sz="3200" u="sng" dirty="0" smtClean="0">
                <a:solidFill>
                  <a:schemeClr val="tx1">
                    <a:lumMod val="75000"/>
                    <a:lumOff val="25000"/>
                  </a:schemeClr>
                </a:solidFill>
                <a:latin typeface="Arabic Typesetting" pitchFamily="66" charset="-78"/>
                <a:cs typeface="Arabic Typesetting" pitchFamily="66" charset="-78"/>
              </a:rPr>
              <a:t>مكتبة</a:t>
            </a:r>
            <a:r>
              <a:rPr lang="ar-SA" sz="3200" dirty="0" smtClean="0">
                <a:solidFill>
                  <a:schemeClr val="tx1">
                    <a:lumMod val="75000"/>
                    <a:lumOff val="25000"/>
                  </a:schemeClr>
                </a:solidFill>
                <a:latin typeface="Arabic Typesetting" pitchFamily="66" charset="-78"/>
                <a:cs typeface="Arabic Typesetting" pitchFamily="66" charset="-78"/>
              </a:rPr>
              <a:t> طبقت هذا النظام في الدول </a:t>
            </a:r>
            <a:r>
              <a:rPr lang="ar-SA" sz="3200" dirty="0" err="1" smtClean="0">
                <a:solidFill>
                  <a:schemeClr val="tx1">
                    <a:lumMod val="75000"/>
                    <a:lumOff val="25000"/>
                  </a:schemeClr>
                </a:solidFill>
                <a:latin typeface="Arabic Typesetting" pitchFamily="66" charset="-78"/>
                <a:cs typeface="Arabic Typesetting" pitchFamily="66" charset="-78"/>
              </a:rPr>
              <a:t>العربي : </a:t>
            </a:r>
            <a:r>
              <a:rPr lang="ar-SA" sz="3200" dirty="0" smtClean="0">
                <a:solidFill>
                  <a:schemeClr val="tx1">
                    <a:lumMod val="75000"/>
                    <a:lumOff val="25000"/>
                  </a:schemeClr>
                </a:solidFill>
                <a:latin typeface="Arabic Typesetting" pitchFamily="66" charset="-78"/>
                <a:cs typeface="Arabic Typesetting" pitchFamily="66" charset="-78"/>
              </a:rPr>
              <a:t>* </a:t>
            </a:r>
            <a:r>
              <a:rPr lang="ar-SA" sz="3200" dirty="0" smtClean="0">
                <a:solidFill>
                  <a:schemeClr val="tx1">
                    <a:lumMod val="75000"/>
                    <a:lumOff val="25000"/>
                  </a:schemeClr>
                </a:solidFill>
                <a:latin typeface="Arabic Typesetting" pitchFamily="66" charset="-78"/>
                <a:ea typeface="Calibri" pitchFamily="34" charset="0"/>
                <a:cs typeface="Arabic Typesetting" pitchFamily="66" charset="-78"/>
              </a:rPr>
              <a:t>المركز الثقافي برأس الخيمة بـ</a:t>
            </a:r>
            <a:r>
              <a:rPr lang="ar-SA" sz="3200" b="1" dirty="0" smtClean="0">
                <a:solidFill>
                  <a:schemeClr val="tx2">
                    <a:lumMod val="60000"/>
                    <a:lumOff val="40000"/>
                  </a:schemeClr>
                </a:solidFill>
                <a:latin typeface="Arabic Typesetting" pitchFamily="66" charset="-78"/>
                <a:ea typeface="Calibri" pitchFamily="34" charset="0"/>
                <a:cs typeface="Arabic Typesetting" pitchFamily="66" charset="-78"/>
              </a:rPr>
              <a:t>دولة </a:t>
            </a:r>
            <a:r>
              <a:rPr lang="ar-SA" sz="3200" b="1" dirty="0" err="1" smtClean="0">
                <a:solidFill>
                  <a:schemeClr val="tx2">
                    <a:lumMod val="60000"/>
                    <a:lumOff val="40000"/>
                  </a:schemeClr>
                </a:solidFill>
                <a:latin typeface="Arabic Typesetting" pitchFamily="66" charset="-78"/>
                <a:ea typeface="Calibri" pitchFamily="34" charset="0"/>
                <a:cs typeface="Arabic Typesetting" pitchFamily="66" charset="-78"/>
              </a:rPr>
              <a:t>الإمارات </a:t>
            </a:r>
            <a:r>
              <a:rPr lang="ar-SA" sz="3200" dirty="0" err="1" smtClean="0">
                <a:solidFill>
                  <a:schemeClr val="tx1">
                    <a:lumMod val="75000"/>
                    <a:lumOff val="25000"/>
                  </a:schemeClr>
                </a:solidFill>
                <a:latin typeface="Arabic Typesetting" pitchFamily="66" charset="-78"/>
                <a:ea typeface="Calibri" pitchFamily="34" charset="0"/>
                <a:cs typeface="Arabic Typesetting" pitchFamily="66" charset="-78"/>
              </a:rPr>
              <a:t>*</a:t>
            </a:r>
            <a:endParaRPr kumimoji="0" lang="en-US" sz="3200" i="0" u="none" strike="noStrike" cap="none" normalizeH="0" baseline="0" dirty="0" smtClean="0">
              <a:ln>
                <a:noFill/>
              </a:ln>
              <a:solidFill>
                <a:schemeClr val="tx1">
                  <a:lumMod val="75000"/>
                  <a:lumOff val="25000"/>
                </a:schemeClr>
              </a:solidFill>
              <a:effectLst/>
              <a:latin typeface="Arabic Typesetting" pitchFamily="66" charset="-78"/>
              <a:cs typeface="Arabic Typesetting" pitchFamily="66" charset="-78"/>
            </a:endParaRPr>
          </a:p>
          <a:p>
            <a:pPr marL="0" marR="0" lvl="0" indent="0" algn="r" defTabSz="914400" rtl="1" eaLnBrk="0" fontAlgn="base" latinLnBrk="0" hangingPunct="0">
              <a:lnSpc>
                <a:spcPct val="100000"/>
              </a:lnSpc>
              <a:spcBef>
                <a:spcPct val="0"/>
              </a:spcBef>
              <a:spcAft>
                <a:spcPct val="0"/>
              </a:spcAft>
              <a:buClrTx/>
              <a:buSzTx/>
              <a:buFont typeface="Wingdings" pitchFamily="2" charset="2"/>
              <a:buChar char="ü"/>
              <a:tabLst/>
            </a:pPr>
            <a:r>
              <a:rPr kumimoji="0" lang="ar-SA" sz="3200" b="1" i="0" u="none" strike="noStrike" cap="none" normalizeH="0" baseline="0" dirty="0" smtClean="0">
                <a:ln>
                  <a:noFill/>
                </a:ln>
                <a:solidFill>
                  <a:schemeClr val="tx2">
                    <a:lumMod val="60000"/>
                    <a:lumOff val="40000"/>
                  </a:schemeClr>
                </a:solidFill>
                <a:effectLst/>
                <a:latin typeface="Arabic Typesetting" pitchFamily="66" charset="-78"/>
                <a:ea typeface="Calibri" pitchFamily="34" charset="0"/>
                <a:cs typeface="Arabic Typesetting" pitchFamily="66" charset="-78"/>
              </a:rPr>
              <a:t> البحرين&gt; </a:t>
            </a:r>
            <a:r>
              <a:rPr kumimoji="0" lang="ar-SA" sz="3200" i="0" u="none" strike="noStrike" cap="none" normalizeH="0" baseline="0" dirty="0" smtClean="0">
                <a:ln>
                  <a:noFill/>
                </a:ln>
                <a:solidFill>
                  <a:schemeClr val="tx1">
                    <a:lumMod val="75000"/>
                    <a:lumOff val="25000"/>
                  </a:schemeClr>
                </a:solidFill>
                <a:effectLst/>
                <a:latin typeface="Arabic Typesetting" pitchFamily="66" charset="-78"/>
                <a:ea typeface="Calibri" pitchFamily="34" charset="0"/>
                <a:cs typeface="Arabic Typesetting" pitchFamily="66" charset="-78"/>
              </a:rPr>
              <a:t>قامت بتطبيق نظام </a:t>
            </a:r>
            <a:r>
              <a:rPr kumimoji="0" lang="en-US" sz="2800" i="0" u="none" strike="noStrike" cap="none" normalizeH="0" baseline="0" dirty="0" smtClean="0">
                <a:ln>
                  <a:noFill/>
                </a:ln>
                <a:solidFill>
                  <a:schemeClr val="tx1">
                    <a:lumMod val="75000"/>
                    <a:lumOff val="25000"/>
                  </a:schemeClr>
                </a:solidFill>
                <a:effectLst/>
                <a:latin typeface="Arabic Typesetting" pitchFamily="66" charset="-78"/>
                <a:ea typeface="Calibri" pitchFamily="34" charset="0"/>
                <a:cs typeface="Arabic Typesetting" pitchFamily="66" charset="-78"/>
              </a:rPr>
              <a:t>RFID</a:t>
            </a:r>
            <a:r>
              <a:rPr kumimoji="0" lang="ar-SA" sz="3200" i="0" u="none" strike="noStrike" cap="none" normalizeH="0" baseline="0" dirty="0" smtClean="0">
                <a:ln>
                  <a:noFill/>
                </a:ln>
                <a:solidFill>
                  <a:schemeClr val="tx1">
                    <a:lumMod val="75000"/>
                    <a:lumOff val="25000"/>
                  </a:schemeClr>
                </a:solidFill>
                <a:effectLst/>
                <a:latin typeface="Arabic Typesetting" pitchFamily="66" charset="-78"/>
                <a:ea typeface="Calibri" pitchFamily="34" charset="0"/>
                <a:cs typeface="Arabic Typesetting" pitchFamily="66" charset="-78"/>
              </a:rPr>
              <a:t> في المكتبة الوطنية لحماية </a:t>
            </a:r>
            <a:r>
              <a:rPr kumimoji="0" lang="ar-SA" sz="3200" i="0" u="none" strike="noStrike" cap="none" normalizeH="0" baseline="0" dirty="0" err="1" smtClean="0">
                <a:ln>
                  <a:noFill/>
                </a:ln>
                <a:solidFill>
                  <a:schemeClr val="tx1">
                    <a:lumMod val="75000"/>
                    <a:lumOff val="25000"/>
                  </a:schemeClr>
                </a:solidFill>
                <a:effectLst/>
                <a:latin typeface="Arabic Typesetting" pitchFamily="66" charset="-78"/>
                <a:ea typeface="Calibri" pitchFamily="34" charset="0"/>
                <a:cs typeface="Arabic Typesetting" pitchFamily="66" charset="-78"/>
              </a:rPr>
              <a:t>مقتنياتها .</a:t>
            </a:r>
            <a:endParaRPr kumimoji="0" lang="ar-SA" sz="3200" i="0" u="none" strike="noStrike" cap="none" normalizeH="0" baseline="0" dirty="0" smtClean="0">
              <a:ln>
                <a:noFill/>
              </a:ln>
              <a:solidFill>
                <a:schemeClr val="tx1">
                  <a:lumMod val="75000"/>
                  <a:lumOff val="25000"/>
                </a:schemeClr>
              </a:solidFill>
              <a:effectLst/>
              <a:latin typeface="Arabic Typesetting" pitchFamily="66" charset="-78"/>
              <a:ea typeface="Calibri" pitchFamily="34" charset="0"/>
              <a:cs typeface="Arabic Typesetting" pitchFamily="66" charset="-78"/>
            </a:endParaRPr>
          </a:p>
          <a:p>
            <a:pPr marL="0" marR="0" lvl="0" indent="0" algn="r" defTabSz="914400" rtl="1" eaLnBrk="0" fontAlgn="base" latinLnBrk="0" hangingPunct="0">
              <a:lnSpc>
                <a:spcPct val="100000"/>
              </a:lnSpc>
              <a:spcBef>
                <a:spcPct val="0"/>
              </a:spcBef>
              <a:spcAft>
                <a:spcPct val="0"/>
              </a:spcAft>
              <a:buClrTx/>
              <a:buSzTx/>
              <a:buFont typeface="Wingdings" pitchFamily="2" charset="2"/>
              <a:buChar char="ü"/>
              <a:tabLst/>
            </a:pPr>
            <a:r>
              <a:rPr kumimoji="0" lang="ar-SA" sz="3200" b="1" i="0" u="none" strike="noStrike" cap="none" normalizeH="0" baseline="0" dirty="0" smtClean="0">
                <a:ln>
                  <a:noFill/>
                </a:ln>
                <a:solidFill>
                  <a:schemeClr val="tx2">
                    <a:lumMod val="60000"/>
                    <a:lumOff val="40000"/>
                  </a:schemeClr>
                </a:solidFill>
                <a:effectLst/>
                <a:latin typeface="Arabic Typesetting" pitchFamily="66" charset="-78"/>
                <a:ea typeface="Calibri" pitchFamily="34" charset="0"/>
                <a:cs typeface="Arabic Typesetting" pitchFamily="66" charset="-78"/>
              </a:rPr>
              <a:t>جامعة الملك </a:t>
            </a:r>
            <a:r>
              <a:rPr kumimoji="0" lang="ar-SA" sz="3200" b="1" i="0" u="none" strike="noStrike" cap="none" normalizeH="0" baseline="0" dirty="0" err="1" smtClean="0">
                <a:ln>
                  <a:noFill/>
                </a:ln>
                <a:solidFill>
                  <a:schemeClr val="tx2">
                    <a:lumMod val="60000"/>
                    <a:lumOff val="40000"/>
                  </a:schemeClr>
                </a:solidFill>
                <a:effectLst/>
                <a:latin typeface="Arabic Typesetting" pitchFamily="66" charset="-78"/>
                <a:ea typeface="Calibri" pitchFamily="34" charset="0"/>
                <a:cs typeface="Arabic Typesetting" pitchFamily="66" charset="-78"/>
              </a:rPr>
              <a:t>عبدالله</a:t>
            </a:r>
            <a:r>
              <a:rPr kumimoji="0" lang="ar-SA" sz="3200" b="1" i="0" u="none" strike="noStrike" cap="none" normalizeH="0" baseline="0" dirty="0" smtClean="0">
                <a:ln>
                  <a:noFill/>
                </a:ln>
                <a:solidFill>
                  <a:schemeClr val="tx2">
                    <a:lumMod val="60000"/>
                    <a:lumOff val="40000"/>
                  </a:schemeClr>
                </a:solidFill>
                <a:effectLst/>
                <a:latin typeface="Arabic Typesetting" pitchFamily="66" charset="-78"/>
                <a:ea typeface="Calibri" pitchFamily="34" charset="0"/>
                <a:cs typeface="Arabic Typesetting" pitchFamily="66" charset="-78"/>
              </a:rPr>
              <a:t> بالمملكة العربية </a:t>
            </a:r>
            <a:r>
              <a:rPr kumimoji="0" lang="ar-SA" sz="3200" b="1" i="0" u="none" strike="noStrike" cap="none" normalizeH="0" baseline="0" dirty="0" err="1" smtClean="0">
                <a:ln>
                  <a:noFill/>
                </a:ln>
                <a:solidFill>
                  <a:schemeClr val="tx2">
                    <a:lumMod val="60000"/>
                    <a:lumOff val="40000"/>
                  </a:schemeClr>
                </a:solidFill>
                <a:effectLst/>
                <a:latin typeface="Arabic Typesetting" pitchFamily="66" charset="-78"/>
                <a:ea typeface="Calibri" pitchFamily="34" charset="0"/>
                <a:cs typeface="Arabic Typesetting" pitchFamily="66" charset="-78"/>
              </a:rPr>
              <a:t>السعودية </a:t>
            </a:r>
            <a:r>
              <a:rPr kumimoji="0" lang="ar-SA" sz="3200" b="1" i="0" u="none" strike="noStrike" cap="none" normalizeH="0" baseline="0" dirty="0" smtClean="0">
                <a:ln>
                  <a:noFill/>
                </a:ln>
                <a:solidFill>
                  <a:schemeClr val="tx2">
                    <a:lumMod val="60000"/>
                    <a:lumOff val="40000"/>
                  </a:schemeClr>
                </a:solidFill>
                <a:effectLst/>
                <a:latin typeface="Arabic Typesetting" pitchFamily="66" charset="-78"/>
                <a:ea typeface="Calibri" pitchFamily="34" charset="0"/>
                <a:cs typeface="Arabic Typesetting" pitchFamily="66" charset="-78"/>
              </a:rPr>
              <a:t>&gt;</a:t>
            </a:r>
            <a:r>
              <a:rPr kumimoji="0" lang="ar-SA" sz="3200" i="0" u="none" strike="noStrike" cap="none" normalizeH="0" baseline="0" dirty="0" err="1" smtClean="0">
                <a:ln>
                  <a:noFill/>
                </a:ln>
                <a:solidFill>
                  <a:schemeClr val="tx1">
                    <a:lumMod val="75000"/>
                    <a:lumOff val="25000"/>
                  </a:schemeClr>
                </a:solidFill>
                <a:effectLst/>
                <a:latin typeface="Arabic Typesetting" pitchFamily="66" charset="-78"/>
                <a:ea typeface="Calibri" pitchFamily="34" charset="0"/>
                <a:cs typeface="Arabic Typesetting" pitchFamily="66" charset="-78"/>
              </a:rPr>
              <a:t>أهتمت</a:t>
            </a:r>
            <a:r>
              <a:rPr kumimoji="0" lang="ar-SA" sz="3200" i="0" u="none" strike="noStrike" cap="none" normalizeH="0" baseline="0" dirty="0" smtClean="0">
                <a:ln>
                  <a:noFill/>
                </a:ln>
                <a:solidFill>
                  <a:schemeClr val="tx1">
                    <a:lumMod val="75000"/>
                    <a:lumOff val="25000"/>
                  </a:schemeClr>
                </a:solidFill>
                <a:effectLst/>
                <a:latin typeface="Arabic Typesetting" pitchFamily="66" charset="-78"/>
                <a:ea typeface="Calibri" pitchFamily="34" charset="0"/>
                <a:cs typeface="Arabic Typesetting" pitchFamily="66" charset="-78"/>
              </a:rPr>
              <a:t> على توفير أحدث النظم والتقنيات في مجال حلول المكتبات لتقديم الخدمات الذاتية للمستفيدين </a:t>
            </a:r>
            <a:r>
              <a:rPr kumimoji="0" lang="ar-SA" sz="3200" i="0" u="none" strike="noStrike" cap="none" normalizeH="0" baseline="0" dirty="0" err="1" smtClean="0">
                <a:ln>
                  <a:noFill/>
                </a:ln>
                <a:solidFill>
                  <a:schemeClr val="tx1">
                    <a:lumMod val="75000"/>
                    <a:lumOff val="25000"/>
                  </a:schemeClr>
                </a:solidFill>
                <a:effectLst/>
                <a:latin typeface="Arabic Typesetting" pitchFamily="66" charset="-78"/>
                <a:ea typeface="Calibri" pitchFamily="34" charset="0"/>
                <a:cs typeface="Arabic Typesetting" pitchFamily="66" charset="-78"/>
              </a:rPr>
              <a:t>والموظفين .</a:t>
            </a:r>
            <a:endParaRPr kumimoji="0" lang="ar-SA" sz="3200" i="0" u="none" strike="noStrike" cap="none" normalizeH="0" baseline="0" dirty="0" smtClean="0">
              <a:ln>
                <a:noFill/>
              </a:ln>
              <a:solidFill>
                <a:schemeClr val="tx1">
                  <a:lumMod val="75000"/>
                  <a:lumOff val="25000"/>
                </a:schemeClr>
              </a:solidFill>
              <a:effectLst/>
              <a:latin typeface="Arabic Typesetting" pitchFamily="66" charset="-78"/>
              <a:ea typeface="Calibri" pitchFamily="34" charset="0"/>
              <a:cs typeface="Arabic Typesetting" pitchFamily="66" charset="-78"/>
            </a:endParaRPr>
          </a:p>
          <a:p>
            <a:pPr marL="0" marR="0" lvl="0" indent="0" algn="r" defTabSz="914400" rtl="1" eaLnBrk="0" fontAlgn="base" latinLnBrk="0" hangingPunct="0">
              <a:lnSpc>
                <a:spcPct val="100000"/>
              </a:lnSpc>
              <a:spcBef>
                <a:spcPct val="0"/>
              </a:spcBef>
              <a:spcAft>
                <a:spcPct val="0"/>
              </a:spcAft>
              <a:buClrTx/>
              <a:buSzTx/>
              <a:buFont typeface="Wingdings" pitchFamily="2" charset="2"/>
              <a:buChar char="ü"/>
              <a:tabLst/>
            </a:pPr>
            <a:r>
              <a:rPr kumimoji="0" lang="ar-SA" sz="3200" b="1" i="0" u="none" strike="noStrike" cap="none" normalizeH="0" baseline="0" dirty="0" smtClean="0">
                <a:ln>
                  <a:noFill/>
                </a:ln>
                <a:solidFill>
                  <a:schemeClr val="tx2">
                    <a:lumMod val="60000"/>
                    <a:lumOff val="40000"/>
                  </a:schemeClr>
                </a:solidFill>
                <a:effectLst/>
                <a:latin typeface="Arabic Typesetting" pitchFamily="66" charset="-78"/>
                <a:ea typeface="Calibri" pitchFamily="34" charset="0"/>
                <a:cs typeface="Arabic Typesetting" pitchFamily="66" charset="-78"/>
              </a:rPr>
              <a:t> </a:t>
            </a:r>
            <a:r>
              <a:rPr kumimoji="0" lang="ar-SA" sz="3200" b="1" i="0" u="none" strike="noStrike" cap="none" normalizeH="0" baseline="0" dirty="0" err="1" smtClean="0">
                <a:ln>
                  <a:noFill/>
                </a:ln>
                <a:solidFill>
                  <a:schemeClr val="tx2">
                    <a:lumMod val="60000"/>
                    <a:lumOff val="40000"/>
                  </a:schemeClr>
                </a:solidFill>
                <a:effectLst/>
                <a:latin typeface="Arabic Typesetting" pitchFamily="66" charset="-78"/>
                <a:ea typeface="Calibri" pitchFamily="34" charset="0"/>
                <a:cs typeface="Arabic Typesetting" pitchFamily="66" charset="-78"/>
              </a:rPr>
              <a:t>المغرب </a:t>
            </a:r>
            <a:r>
              <a:rPr kumimoji="0" lang="ar-SA" sz="3200" b="1" i="0" u="none" strike="noStrike" cap="none" normalizeH="0" baseline="0" dirty="0" smtClean="0">
                <a:ln>
                  <a:noFill/>
                </a:ln>
                <a:solidFill>
                  <a:schemeClr val="tx2">
                    <a:lumMod val="60000"/>
                    <a:lumOff val="40000"/>
                  </a:schemeClr>
                </a:solidFill>
                <a:effectLst/>
                <a:latin typeface="Arabic Typesetting" pitchFamily="66" charset="-78"/>
                <a:ea typeface="Calibri" pitchFamily="34" charset="0"/>
                <a:cs typeface="Arabic Typesetting" pitchFamily="66" charset="-78"/>
              </a:rPr>
              <a:t>&gt;</a:t>
            </a:r>
            <a:r>
              <a:rPr kumimoji="0" lang="ar-SA" sz="3200" i="0" u="none" strike="noStrike" cap="none" normalizeH="0" baseline="0" dirty="0" smtClean="0">
                <a:ln>
                  <a:noFill/>
                </a:ln>
                <a:solidFill>
                  <a:schemeClr val="tx1">
                    <a:lumMod val="75000"/>
                    <a:lumOff val="25000"/>
                  </a:schemeClr>
                </a:solidFill>
                <a:effectLst/>
                <a:latin typeface="Arabic Typesetting" pitchFamily="66" charset="-78"/>
                <a:ea typeface="Calibri" pitchFamily="34" charset="0"/>
                <a:cs typeface="Arabic Typesetting" pitchFamily="66" charset="-78"/>
              </a:rPr>
              <a:t>سعت لإدخال هذا النظام  في</a:t>
            </a:r>
            <a:r>
              <a:rPr kumimoji="0" lang="ar-SA" sz="3200" i="0" u="none" strike="noStrike" cap="none" normalizeH="0" dirty="0" smtClean="0">
                <a:ln>
                  <a:noFill/>
                </a:ln>
                <a:solidFill>
                  <a:schemeClr val="tx1">
                    <a:lumMod val="75000"/>
                    <a:lumOff val="25000"/>
                  </a:schemeClr>
                </a:solidFill>
                <a:effectLst/>
                <a:latin typeface="Arabic Typesetting" pitchFamily="66" charset="-78"/>
                <a:ea typeface="Calibri" pitchFamily="34" charset="0"/>
                <a:cs typeface="Arabic Typesetting" pitchFamily="66" charset="-78"/>
              </a:rPr>
              <a:t> </a:t>
            </a:r>
            <a:r>
              <a:rPr kumimoji="0" lang="ar-SA" sz="3200" i="0" u="none" strike="noStrike" cap="none" normalizeH="0" baseline="0" dirty="0" smtClean="0">
                <a:ln>
                  <a:noFill/>
                </a:ln>
                <a:solidFill>
                  <a:schemeClr val="tx1">
                    <a:lumMod val="75000"/>
                    <a:lumOff val="25000"/>
                  </a:schemeClr>
                </a:solidFill>
                <a:effectLst/>
                <a:latin typeface="Arabic Typesetting" pitchFamily="66" charset="-78"/>
                <a:ea typeface="Calibri" pitchFamily="34" charset="0"/>
                <a:cs typeface="Arabic Typesetting" pitchFamily="66" charset="-78"/>
              </a:rPr>
              <a:t>المكتبة المركزية بجامعة محمد الخامس بالرباط     </a:t>
            </a:r>
            <a:r>
              <a:rPr kumimoji="0" lang="ar-SA" sz="3200" i="0" u="none" strike="noStrike" cap="none" normalizeH="0" baseline="0" dirty="0" err="1" smtClean="0">
                <a:ln>
                  <a:noFill/>
                </a:ln>
                <a:solidFill>
                  <a:schemeClr val="tx1">
                    <a:lumMod val="75000"/>
                    <a:lumOff val="25000"/>
                  </a:schemeClr>
                </a:solidFill>
                <a:effectLst/>
                <a:latin typeface="Arabic Typesetting" pitchFamily="66" charset="-78"/>
                <a:ea typeface="Calibri" pitchFamily="34" charset="0"/>
                <a:cs typeface="Arabic Typesetting" pitchFamily="66" charset="-78"/>
              </a:rPr>
              <a:t>للإنتفاع</a:t>
            </a:r>
            <a:r>
              <a:rPr kumimoji="0" lang="ar-SA" sz="3200" i="0" u="none" strike="noStrike" cap="none" normalizeH="0" baseline="0" dirty="0" smtClean="0">
                <a:ln>
                  <a:noFill/>
                </a:ln>
                <a:solidFill>
                  <a:schemeClr val="tx1">
                    <a:lumMod val="75000"/>
                    <a:lumOff val="25000"/>
                  </a:schemeClr>
                </a:solidFill>
                <a:effectLst/>
                <a:latin typeface="Arabic Typesetting" pitchFamily="66" charset="-78"/>
                <a:ea typeface="Calibri" pitchFamily="34" charset="0"/>
                <a:cs typeface="Arabic Typesetting" pitchFamily="66" charset="-78"/>
              </a:rPr>
              <a:t> من المزايا التكنولوجية الحديثة التي ساعدتها على تطوير خدماتها </a:t>
            </a:r>
          </a:p>
          <a:p>
            <a:pPr marL="0" marR="0" lvl="0" indent="0" algn="r" defTabSz="914400" rtl="1" eaLnBrk="0" fontAlgn="base" latinLnBrk="0" hangingPunct="0">
              <a:lnSpc>
                <a:spcPct val="100000"/>
              </a:lnSpc>
              <a:spcBef>
                <a:spcPct val="0"/>
              </a:spcBef>
              <a:spcAft>
                <a:spcPct val="0"/>
              </a:spcAft>
              <a:buClrTx/>
              <a:buSzTx/>
              <a:buFont typeface="Wingdings" pitchFamily="2" charset="2"/>
              <a:buChar char="ü"/>
              <a:tabLst/>
            </a:pPr>
            <a:r>
              <a:rPr kumimoji="0" lang="ar-SA" sz="3200" b="1" i="0" u="none" strike="noStrike" cap="none" normalizeH="0" baseline="0" dirty="0" err="1" smtClean="0">
                <a:ln>
                  <a:noFill/>
                </a:ln>
                <a:solidFill>
                  <a:schemeClr val="tx2">
                    <a:lumMod val="60000"/>
                    <a:lumOff val="40000"/>
                  </a:schemeClr>
                </a:solidFill>
                <a:effectLst/>
                <a:latin typeface="Arabic Typesetting" pitchFamily="66" charset="-78"/>
                <a:ea typeface="Calibri" pitchFamily="34" charset="0"/>
                <a:cs typeface="Arabic Typesetting" pitchFamily="66" charset="-78"/>
              </a:rPr>
              <a:t>مصر </a:t>
            </a:r>
            <a:r>
              <a:rPr kumimoji="0" lang="ar-SA" sz="3200" b="1" i="0" u="none" strike="noStrike" cap="none" normalizeH="0" baseline="0" dirty="0" smtClean="0">
                <a:ln>
                  <a:noFill/>
                </a:ln>
                <a:solidFill>
                  <a:schemeClr val="tx2">
                    <a:lumMod val="60000"/>
                    <a:lumOff val="40000"/>
                  </a:schemeClr>
                </a:solidFill>
                <a:effectLst/>
                <a:latin typeface="Arabic Typesetting" pitchFamily="66" charset="-78"/>
                <a:ea typeface="Calibri" pitchFamily="34" charset="0"/>
                <a:cs typeface="Arabic Typesetting" pitchFamily="66" charset="-78"/>
              </a:rPr>
              <a:t>&gt;</a:t>
            </a:r>
            <a:r>
              <a:rPr kumimoji="0" lang="ar-SA" sz="3200" i="0" u="none" strike="noStrike" cap="none" normalizeH="0" baseline="0" dirty="0" smtClean="0">
                <a:ln>
                  <a:noFill/>
                </a:ln>
                <a:solidFill>
                  <a:schemeClr val="tx1">
                    <a:lumMod val="75000"/>
                    <a:lumOff val="25000"/>
                  </a:schemeClr>
                </a:solidFill>
                <a:effectLst/>
                <a:latin typeface="Arabic Typesetting" pitchFamily="66" charset="-78"/>
                <a:ea typeface="Calibri" pitchFamily="34" charset="0"/>
                <a:cs typeface="Arabic Typesetting" pitchFamily="66" charset="-78"/>
              </a:rPr>
              <a:t>بدأت عملية  تحويل مقتنياتها من أنظمة </a:t>
            </a:r>
            <a:r>
              <a:rPr kumimoji="0" lang="ar-SA" sz="3200" i="0" u="none" strike="noStrike" cap="none" normalizeH="0" baseline="0" dirty="0" err="1" smtClean="0">
                <a:ln>
                  <a:noFill/>
                </a:ln>
                <a:solidFill>
                  <a:schemeClr val="tx1">
                    <a:lumMod val="75000"/>
                    <a:lumOff val="25000"/>
                  </a:schemeClr>
                </a:solidFill>
                <a:effectLst/>
                <a:latin typeface="Arabic Typesetting" pitchFamily="66" charset="-78"/>
                <a:ea typeface="Calibri" pitchFamily="34" charset="0"/>
                <a:cs typeface="Arabic Typesetting" pitchFamily="66" charset="-78"/>
              </a:rPr>
              <a:t>الباركود</a:t>
            </a:r>
            <a:r>
              <a:rPr kumimoji="0" lang="ar-SA" sz="3200" i="0" u="none" strike="noStrike" cap="none" normalizeH="0" baseline="0" dirty="0" smtClean="0">
                <a:ln>
                  <a:noFill/>
                </a:ln>
                <a:solidFill>
                  <a:schemeClr val="tx1">
                    <a:lumMod val="75000"/>
                    <a:lumOff val="25000"/>
                  </a:schemeClr>
                </a:solidFill>
                <a:effectLst/>
                <a:latin typeface="Arabic Typesetting" pitchFamily="66" charset="-78"/>
                <a:ea typeface="Calibri" pitchFamily="34" charset="0"/>
                <a:cs typeface="Arabic Typesetting" pitchFamily="66" charset="-78"/>
              </a:rPr>
              <a:t> الى انظمة </a:t>
            </a:r>
            <a:r>
              <a:rPr kumimoji="0" lang="en-US" sz="2800" i="0" u="none" strike="noStrike" cap="none" normalizeH="0" baseline="0" dirty="0" smtClean="0">
                <a:ln>
                  <a:noFill/>
                </a:ln>
                <a:solidFill>
                  <a:schemeClr val="tx1">
                    <a:lumMod val="75000"/>
                    <a:lumOff val="25000"/>
                  </a:schemeClr>
                </a:solidFill>
                <a:effectLst/>
                <a:latin typeface="Arabic Typesetting" pitchFamily="66" charset="-78"/>
                <a:ea typeface="Calibri" pitchFamily="34" charset="0"/>
                <a:cs typeface="Arabic Typesetting" pitchFamily="66" charset="-78"/>
              </a:rPr>
              <a:t>RFID</a:t>
            </a:r>
            <a:r>
              <a:rPr kumimoji="0" lang="ar-SA" sz="3200" i="0" u="none" strike="noStrike" cap="none" normalizeH="0" baseline="0" dirty="0" smtClean="0">
                <a:ln>
                  <a:noFill/>
                </a:ln>
                <a:solidFill>
                  <a:schemeClr val="tx1">
                    <a:lumMod val="75000"/>
                    <a:lumOff val="25000"/>
                  </a:schemeClr>
                </a:solidFill>
                <a:effectLst/>
                <a:latin typeface="Arabic Typesetting" pitchFamily="66" charset="-78"/>
                <a:ea typeface="Calibri" pitchFamily="34" charset="0"/>
                <a:cs typeface="Arabic Typesetting" pitchFamily="66" charset="-78"/>
              </a:rPr>
              <a:t> ومن تلك المكتبات مكتبة الجامعة الأمريكية بالقاهرة ومكتبة جامعة النيل </a:t>
            </a:r>
          </a:p>
          <a:p>
            <a:pPr marL="0" marR="0" lvl="0" indent="0" algn="r" defTabSz="914400" rtl="1" eaLnBrk="0" fontAlgn="base" latinLnBrk="0" hangingPunct="0">
              <a:lnSpc>
                <a:spcPct val="100000"/>
              </a:lnSpc>
              <a:spcBef>
                <a:spcPct val="0"/>
              </a:spcBef>
              <a:spcAft>
                <a:spcPct val="0"/>
              </a:spcAft>
              <a:buClrTx/>
              <a:buSzTx/>
              <a:buFont typeface="Wingdings" pitchFamily="2" charset="2"/>
              <a:buChar char="ü"/>
              <a:tabLst/>
            </a:pPr>
            <a:r>
              <a:rPr lang="ar-SA" sz="3200" b="1" dirty="0" smtClean="0">
                <a:solidFill>
                  <a:schemeClr val="tx2">
                    <a:lumMod val="60000"/>
                    <a:lumOff val="40000"/>
                  </a:schemeClr>
                </a:solidFill>
                <a:latin typeface="Arabic Typesetting" pitchFamily="66" charset="-78"/>
                <a:ea typeface="Calibri" pitchFamily="34" charset="0"/>
                <a:cs typeface="Arabic Typesetting" pitchFamily="66" charset="-78"/>
              </a:rPr>
              <a:t>الأردن&gt; </a:t>
            </a:r>
            <a:r>
              <a:rPr lang="ar-SA" sz="3200" dirty="0" smtClean="0">
                <a:solidFill>
                  <a:schemeClr val="tx1">
                    <a:lumMod val="75000"/>
                    <a:lumOff val="25000"/>
                  </a:schemeClr>
                </a:solidFill>
                <a:latin typeface="Arabic Typesetting" pitchFamily="66" charset="-78"/>
                <a:ea typeface="Calibri" pitchFamily="34" charset="0"/>
                <a:cs typeface="Arabic Typesetting" pitchFamily="66" charset="-78"/>
              </a:rPr>
              <a:t>ظهرت فيها نظام خدمة الاعارة ذاتياً </a:t>
            </a:r>
            <a:r>
              <a:rPr kumimoji="0" lang="ar-SA" sz="3200" i="0" u="none" strike="noStrike" cap="none" normalizeH="0" baseline="0" dirty="0" smtClean="0">
                <a:ln>
                  <a:noFill/>
                </a:ln>
                <a:solidFill>
                  <a:schemeClr val="tx1">
                    <a:lumMod val="75000"/>
                    <a:lumOff val="25000"/>
                  </a:schemeClr>
                </a:solidFill>
                <a:effectLst/>
                <a:latin typeface="Arabic Typesetting" pitchFamily="66" charset="-78"/>
                <a:ea typeface="Calibri" pitchFamily="34" charset="0"/>
                <a:cs typeface="Arabic Typesetting" pitchFamily="66" charset="-78"/>
              </a:rPr>
              <a:t>الذي قام بتسهيل الامر على الموظفين </a:t>
            </a:r>
            <a:r>
              <a:rPr kumimoji="0" lang="ar-SA" sz="3200" i="0" u="none" strike="noStrike" cap="none" normalizeH="0" baseline="0" dirty="0" err="1" smtClean="0">
                <a:ln>
                  <a:noFill/>
                </a:ln>
                <a:solidFill>
                  <a:schemeClr val="tx1">
                    <a:lumMod val="75000"/>
                    <a:lumOff val="25000"/>
                  </a:schemeClr>
                </a:solidFill>
                <a:effectLst/>
                <a:latin typeface="Arabic Typesetting" pitchFamily="66" charset="-78"/>
                <a:ea typeface="Calibri" pitchFamily="34" charset="0"/>
                <a:cs typeface="Arabic Typesetting" pitchFamily="66" charset="-78"/>
              </a:rPr>
              <a:t>والمستفيدين .</a:t>
            </a:r>
            <a:r>
              <a:rPr kumimoji="0" lang="ar-SA" sz="3200" i="0" u="none" strike="noStrike" cap="none" normalizeH="0" baseline="0" dirty="0" smtClean="0">
                <a:ln>
                  <a:noFill/>
                </a:ln>
                <a:solidFill>
                  <a:schemeClr val="tx1">
                    <a:lumMod val="75000"/>
                    <a:lumOff val="25000"/>
                  </a:schemeClr>
                </a:solidFill>
                <a:effectLst/>
                <a:latin typeface="Arabic Typesetting" pitchFamily="66" charset="-78"/>
                <a:ea typeface="Calibri" pitchFamily="34" charset="0"/>
                <a:cs typeface="Arabic Typesetting" pitchFamily="66" charset="-78"/>
              </a:rPr>
              <a:t>	</a:t>
            </a:r>
            <a:endParaRPr kumimoji="0" lang="ar-SA" sz="4000" i="0" u="none" strike="noStrike" cap="none" normalizeH="0" baseline="0" dirty="0" smtClean="0">
              <a:ln>
                <a:noFill/>
              </a:ln>
              <a:solidFill>
                <a:schemeClr val="tx1">
                  <a:lumMod val="75000"/>
                  <a:lumOff val="25000"/>
                </a:schemeClr>
              </a:solidFill>
              <a:effectLst/>
              <a:latin typeface="Arabic Typesetting" pitchFamily="66" charset="-78"/>
              <a:cs typeface="Arabic Typesetting" pitchFamily="66" charset="-78"/>
            </a:endParaRPr>
          </a:p>
        </p:txBody>
      </p:sp>
      <p:sp>
        <p:nvSpPr>
          <p:cNvPr id="3" name="مستطيل 2"/>
          <p:cNvSpPr/>
          <p:nvPr/>
        </p:nvSpPr>
        <p:spPr>
          <a:xfrm>
            <a:off x="0" y="332656"/>
            <a:ext cx="9144000" cy="45719"/>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ln>
                <a:solidFill>
                  <a:schemeClr val="accent4">
                    <a:lumMod val="75000"/>
                  </a:schemeClr>
                </a:solidFill>
              </a:ln>
            </a:endParaRPr>
          </a:p>
        </p:txBody>
      </p:sp>
      <p:sp>
        <p:nvSpPr>
          <p:cNvPr id="4" name="مستطيل 3"/>
          <p:cNvSpPr/>
          <p:nvPr/>
        </p:nvSpPr>
        <p:spPr>
          <a:xfrm>
            <a:off x="8892480" y="485056"/>
            <a:ext cx="45719" cy="6112296"/>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ln>
                <a:solidFill>
                  <a:schemeClr val="accent4">
                    <a:lumMod val="75000"/>
                  </a:schemeClr>
                </a:solidFill>
              </a:ln>
            </a:endParaRPr>
          </a:p>
        </p:txBody>
      </p:sp>
      <p:pic>
        <p:nvPicPr>
          <p:cNvPr id="28673" name="Picture 1"/>
          <p:cNvPicPr>
            <a:picLocks noChangeAspect="1" noChangeArrowheads="1"/>
          </p:cNvPicPr>
          <p:nvPr/>
        </p:nvPicPr>
        <p:blipFill>
          <a:blip r:embed="rId2" cstate="print"/>
          <a:srcRect/>
          <a:stretch>
            <a:fillRect/>
          </a:stretch>
        </p:blipFill>
        <p:spPr bwMode="auto">
          <a:xfrm>
            <a:off x="1747589" y="620688"/>
            <a:ext cx="7000875" cy="1368152"/>
          </a:xfrm>
          <a:prstGeom prst="rect">
            <a:avLst/>
          </a:prstGeom>
          <a:noFill/>
          <a:ln w="9525">
            <a:noFill/>
            <a:miter lim="800000"/>
            <a:headEnd/>
            <a:tailEnd/>
          </a:ln>
        </p:spPr>
      </p:pic>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nodeType="clickEffect">
                                  <p:stCondLst>
                                    <p:cond delay="0"/>
                                  </p:stCondLst>
                                  <p:childTnLst>
                                    <p:set>
                                      <p:cBhvr>
                                        <p:cTn id="6" dur="1" fill="hold">
                                          <p:stCondLst>
                                            <p:cond delay="0"/>
                                          </p:stCondLst>
                                        </p:cTn>
                                        <p:tgtEl>
                                          <p:spTgt spid="28673"/>
                                        </p:tgtEl>
                                        <p:attrNameLst>
                                          <p:attrName>style.visibility</p:attrName>
                                        </p:attrNameLst>
                                      </p:cBhvr>
                                      <p:to>
                                        <p:strVal val="visible"/>
                                      </p:to>
                                    </p:set>
                                    <p:anim calcmode="lin" valueType="num">
                                      <p:cBhvr>
                                        <p:cTn id="7" dur="500" fill="hold"/>
                                        <p:tgtEl>
                                          <p:spTgt spid="28673"/>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28673"/>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28673"/>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28673"/>
                                        </p:tgtEl>
                                        <p:attrNameLst>
                                          <p:attrName>ppt_y</p:attrName>
                                        </p:attrNameLst>
                                      </p:cBhvr>
                                      <p:tavLst>
                                        <p:tav tm="0">
                                          <p:val>
                                            <p:strVal val="#ppt_y"/>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5" presetClass="entr" presetSubtype="0" fill="hold" grpId="0" nodeType="clickEffect">
                                  <p:stCondLst>
                                    <p:cond delay="0"/>
                                  </p:stCondLst>
                                  <p:childTnLst>
                                    <p:set>
                                      <p:cBhvr>
                                        <p:cTn id="14" dur="1" fill="hold">
                                          <p:stCondLst>
                                            <p:cond delay="0"/>
                                          </p:stCondLst>
                                        </p:cTn>
                                        <p:tgtEl>
                                          <p:spTgt spid="33793"/>
                                        </p:tgtEl>
                                        <p:attrNameLst>
                                          <p:attrName>style.visibility</p:attrName>
                                        </p:attrNameLst>
                                      </p:cBhvr>
                                      <p:to>
                                        <p:strVal val="visible"/>
                                      </p:to>
                                    </p:set>
                                    <p:animEffect transition="in" filter="fade">
                                      <p:cBhvr>
                                        <p:cTn id="15" dur="2000"/>
                                        <p:tgtEl>
                                          <p:spTgt spid="33793"/>
                                        </p:tgtEl>
                                      </p:cBhvr>
                                    </p:animEffect>
                                    <p:anim calcmode="lin" valueType="num">
                                      <p:cBhvr>
                                        <p:cTn id="16" dur="2000" fill="hold"/>
                                        <p:tgtEl>
                                          <p:spTgt spid="33793"/>
                                        </p:tgtEl>
                                        <p:attrNameLst>
                                          <p:attrName>style.rotation</p:attrName>
                                        </p:attrNameLst>
                                      </p:cBhvr>
                                      <p:tavLst>
                                        <p:tav tm="0">
                                          <p:val>
                                            <p:fltVal val="720"/>
                                          </p:val>
                                        </p:tav>
                                        <p:tav tm="100000">
                                          <p:val>
                                            <p:fltVal val="0"/>
                                          </p:val>
                                        </p:tav>
                                      </p:tavLst>
                                    </p:anim>
                                    <p:anim calcmode="lin" valueType="num">
                                      <p:cBhvr>
                                        <p:cTn id="17" dur="2000" fill="hold"/>
                                        <p:tgtEl>
                                          <p:spTgt spid="33793"/>
                                        </p:tgtEl>
                                        <p:attrNameLst>
                                          <p:attrName>ppt_h</p:attrName>
                                        </p:attrNameLst>
                                      </p:cBhvr>
                                      <p:tavLst>
                                        <p:tav tm="0">
                                          <p:val>
                                            <p:fltVal val="0"/>
                                          </p:val>
                                        </p:tav>
                                        <p:tav tm="100000">
                                          <p:val>
                                            <p:strVal val="#ppt_h"/>
                                          </p:val>
                                        </p:tav>
                                      </p:tavLst>
                                    </p:anim>
                                    <p:anim calcmode="lin" valueType="num">
                                      <p:cBhvr>
                                        <p:cTn id="18" dur="2000" fill="hold"/>
                                        <p:tgtEl>
                                          <p:spTgt spid="33793"/>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0" y="332656"/>
            <a:ext cx="9144000" cy="45719"/>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ln>
                <a:solidFill>
                  <a:schemeClr val="accent4">
                    <a:lumMod val="75000"/>
                  </a:schemeClr>
                </a:solidFill>
              </a:ln>
            </a:endParaRPr>
          </a:p>
        </p:txBody>
      </p:sp>
      <p:sp>
        <p:nvSpPr>
          <p:cNvPr id="3" name="مستطيل 2"/>
          <p:cNvSpPr/>
          <p:nvPr/>
        </p:nvSpPr>
        <p:spPr>
          <a:xfrm>
            <a:off x="8892480" y="485056"/>
            <a:ext cx="45719" cy="6112296"/>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ln>
                <a:solidFill>
                  <a:schemeClr val="accent4">
                    <a:lumMod val="75000"/>
                  </a:schemeClr>
                </a:solidFill>
              </a:ln>
            </a:endParaRPr>
          </a:p>
        </p:txBody>
      </p:sp>
      <p:sp>
        <p:nvSpPr>
          <p:cNvPr id="1025" name="Rectangle 1"/>
          <p:cNvSpPr>
            <a:spLocks noChangeArrowheads="1"/>
          </p:cNvSpPr>
          <p:nvPr/>
        </p:nvSpPr>
        <p:spPr bwMode="auto">
          <a:xfrm>
            <a:off x="179512" y="1988840"/>
            <a:ext cx="8567936" cy="39703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A" sz="3600" i="0" u="none" strike="noStrike" cap="none" normalizeH="0" baseline="0" dirty="0" smtClean="0">
                <a:ln>
                  <a:noFill/>
                </a:ln>
                <a:solidFill>
                  <a:schemeClr val="tx1"/>
                </a:solidFill>
                <a:effectLst/>
                <a:latin typeface="Arabic Typesetting" pitchFamily="66" charset="-78"/>
                <a:ea typeface="Calibri" pitchFamily="34" charset="0"/>
                <a:cs typeface="Arabic Typesetting" pitchFamily="66" charset="-78"/>
              </a:rPr>
              <a:t>يعتمد </a:t>
            </a:r>
            <a:r>
              <a:rPr kumimoji="0" lang="ar-SA" sz="3600" i="0" u="none" strike="noStrike" cap="none" normalizeH="0" baseline="0" dirty="0" err="1" smtClean="0">
                <a:ln>
                  <a:noFill/>
                </a:ln>
                <a:solidFill>
                  <a:schemeClr val="tx1"/>
                </a:solidFill>
                <a:effectLst/>
                <a:latin typeface="Arabic Typesetting" pitchFamily="66" charset="-78"/>
                <a:ea typeface="Calibri" pitchFamily="34" charset="0"/>
                <a:cs typeface="Arabic Typesetting" pitchFamily="66" charset="-78"/>
              </a:rPr>
              <a:t>اللا</a:t>
            </a:r>
            <a:r>
              <a:rPr kumimoji="0" lang="ar-SA" sz="3600" i="0" u="none" strike="noStrike" cap="none" normalizeH="0" baseline="0" dirty="0" smtClean="0">
                <a:ln>
                  <a:noFill/>
                </a:ln>
                <a:solidFill>
                  <a:schemeClr val="tx1"/>
                </a:solidFill>
                <a:effectLst/>
                <a:latin typeface="Arabic Typesetting" pitchFamily="66" charset="-78"/>
                <a:ea typeface="Calibri" pitchFamily="34" charset="0"/>
                <a:cs typeface="Arabic Typesetting" pitchFamily="66" charset="-78"/>
              </a:rPr>
              <a:t> ليون في تعاملهم مع اوعية المعلومات على تقنية موجات الراديو حيث يذيل كل وعاء برقاقة تحمل رقم هويته وتعمل بتقنية موجات الراديو التي تمكن الالي من التعامل معها أي يقوم باسترجاع هذه الاوعية وحفظها و </a:t>
            </a:r>
            <a:r>
              <a:rPr kumimoji="0" lang="ar-SA" sz="3600" i="0" u="none" strike="noStrike" cap="none" normalizeH="0" baseline="0" dirty="0" err="1" smtClean="0">
                <a:ln>
                  <a:noFill/>
                </a:ln>
                <a:solidFill>
                  <a:schemeClr val="tx1"/>
                </a:solidFill>
                <a:effectLst/>
                <a:latin typeface="Arabic Typesetting" pitchFamily="66" charset="-78"/>
                <a:ea typeface="Calibri" pitchFamily="34" charset="0"/>
                <a:cs typeface="Arabic Typesetting" pitchFamily="66" charset="-78"/>
              </a:rPr>
              <a:t>صيانتها .</a:t>
            </a:r>
            <a:endParaRPr kumimoji="0" lang="ar-SA" sz="3600" i="0" u="none" strike="noStrike" cap="none" normalizeH="0" baseline="0" dirty="0" smtClean="0">
              <a:ln>
                <a:noFill/>
              </a:ln>
              <a:solidFill>
                <a:schemeClr val="tx1"/>
              </a:solidFill>
              <a:effectLst/>
              <a:latin typeface="Arabic Typesetting" pitchFamily="66" charset="-78"/>
              <a:ea typeface="Calibri" pitchFamily="34" charset="0"/>
              <a:cs typeface="Arabic Typesetting" pitchFamily="66" charset="-78"/>
            </a:endParaRPr>
          </a:p>
          <a:p>
            <a:pPr fontAlgn="base">
              <a:spcBef>
                <a:spcPct val="0"/>
              </a:spcBef>
              <a:spcAft>
                <a:spcPct val="0"/>
              </a:spcAft>
            </a:pPr>
            <a:r>
              <a:rPr lang="ar-SA" sz="3600" dirty="0" smtClean="0">
                <a:latin typeface="Arabic Typesetting" pitchFamily="66" charset="-78"/>
                <a:cs typeface="Arabic Typesetting" pitchFamily="66" charset="-78"/>
              </a:rPr>
              <a:t>حيث يقوم الانسان الالي </a:t>
            </a:r>
            <a:r>
              <a:rPr lang="ar-SA" sz="3600" dirty="0" err="1" smtClean="0">
                <a:latin typeface="Arabic Typesetting" pitchFamily="66" charset="-78"/>
                <a:cs typeface="Arabic Typesetting" pitchFamily="66" charset="-78"/>
              </a:rPr>
              <a:t>باحضار</a:t>
            </a:r>
            <a:r>
              <a:rPr lang="ar-SA" sz="3600" dirty="0" smtClean="0">
                <a:latin typeface="Arabic Typesetting" pitchFamily="66" charset="-78"/>
                <a:cs typeface="Arabic Typesetting" pitchFamily="66" charset="-78"/>
              </a:rPr>
              <a:t> الوعاء للمستفيد في 3 دقائق فهو بذلك يوفر الوقت والمساحة ايضا من خلال صف الارفف فوق بعضها حتى اعلى نقطة ممكنة وذلك بفضل اذرعه الطويلة التي تفوق اذرع </a:t>
            </a:r>
            <a:r>
              <a:rPr lang="ar-SA" sz="3600" dirty="0" err="1" smtClean="0">
                <a:latin typeface="Arabic Typesetting" pitchFamily="66" charset="-78"/>
                <a:cs typeface="Arabic Typesetting" pitchFamily="66" charset="-78"/>
              </a:rPr>
              <a:t>الانسان .</a:t>
            </a:r>
            <a:endParaRPr lang="en-US" sz="3600" dirty="0" smtClean="0">
              <a:latin typeface="Arabic Typesetting" pitchFamily="66" charset="-78"/>
              <a:cs typeface="Arabic Typesetting" pitchFamily="66" charset="-78"/>
            </a:endParaRPr>
          </a:p>
          <a:p>
            <a:pPr marL="0" marR="0" lvl="0" indent="0" algn="r" defTabSz="914400" rtl="1" eaLnBrk="1" fontAlgn="base" latinLnBrk="0" hangingPunct="1">
              <a:lnSpc>
                <a:spcPct val="100000"/>
              </a:lnSpc>
              <a:spcBef>
                <a:spcPct val="0"/>
              </a:spcBef>
              <a:spcAft>
                <a:spcPct val="0"/>
              </a:spcAft>
              <a:buClrTx/>
              <a:buSzTx/>
              <a:buFontTx/>
              <a:buNone/>
              <a:tabLst/>
            </a:pPr>
            <a:endParaRPr kumimoji="0" lang="ar-SA" sz="3600" i="0" u="none" strike="noStrike" cap="none" normalizeH="0" baseline="0" dirty="0" smtClean="0">
              <a:ln>
                <a:noFill/>
              </a:ln>
              <a:solidFill>
                <a:schemeClr val="tx1"/>
              </a:solidFill>
              <a:effectLst/>
              <a:latin typeface="Arabic Typesetting" pitchFamily="66" charset="-78"/>
              <a:cs typeface="Arabic Typesetting" pitchFamily="66" charset="-78"/>
            </a:endParaRPr>
          </a:p>
        </p:txBody>
      </p:sp>
      <p:pic>
        <p:nvPicPr>
          <p:cNvPr id="27649" name="Picture 1"/>
          <p:cNvPicPr>
            <a:picLocks noChangeAspect="1" noChangeArrowheads="1"/>
          </p:cNvPicPr>
          <p:nvPr/>
        </p:nvPicPr>
        <p:blipFill>
          <a:blip r:embed="rId2" cstate="print"/>
          <a:srcRect/>
          <a:stretch>
            <a:fillRect/>
          </a:stretch>
        </p:blipFill>
        <p:spPr bwMode="auto">
          <a:xfrm>
            <a:off x="3131840" y="836712"/>
            <a:ext cx="5514975" cy="1133475"/>
          </a:xfrm>
          <a:prstGeom prst="rect">
            <a:avLst/>
          </a:prstGeom>
          <a:noFill/>
          <a:ln w="9525">
            <a:noFill/>
            <a:miter lim="800000"/>
            <a:headEnd/>
            <a:tailEnd/>
          </a:ln>
        </p:spPr>
      </p:pic>
    </p:spTree>
  </p:cSld>
  <p:clrMapOvr>
    <a:masterClrMapping/>
  </p:clrMapOvr>
  <p:transition>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7649"/>
                                        </p:tgtEl>
                                        <p:attrNameLst>
                                          <p:attrName>style.visibility</p:attrName>
                                        </p:attrNameLst>
                                      </p:cBhvr>
                                      <p:to>
                                        <p:strVal val="visible"/>
                                      </p:to>
                                    </p:set>
                                    <p:animEffect transition="in" filter="wipe(down)">
                                      <p:cBhvr>
                                        <p:cTn id="7" dur="580">
                                          <p:stCondLst>
                                            <p:cond delay="0"/>
                                          </p:stCondLst>
                                        </p:cTn>
                                        <p:tgtEl>
                                          <p:spTgt spid="27649"/>
                                        </p:tgtEl>
                                      </p:cBhvr>
                                    </p:animEffect>
                                    <p:anim calcmode="lin" valueType="num">
                                      <p:cBhvr>
                                        <p:cTn id="8" dur="1822" tmFilter="0,0; 0.14,0.36; 0.43,0.73; 0.71,0.91; 1.0,1.0">
                                          <p:stCondLst>
                                            <p:cond delay="0"/>
                                          </p:stCondLst>
                                        </p:cTn>
                                        <p:tgtEl>
                                          <p:spTgt spid="2764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764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764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764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7649"/>
                                        </p:tgtEl>
                                        <p:attrNameLst>
                                          <p:attrName>ppt_y</p:attrName>
                                        </p:attrNameLst>
                                      </p:cBhvr>
                                      <p:tavLst>
                                        <p:tav tm="0" fmla="#ppt_y-sin(pi*$)/81">
                                          <p:val>
                                            <p:fltVal val="0"/>
                                          </p:val>
                                        </p:tav>
                                        <p:tav tm="100000">
                                          <p:val>
                                            <p:fltVal val="1"/>
                                          </p:val>
                                        </p:tav>
                                      </p:tavLst>
                                    </p:anim>
                                    <p:animScale>
                                      <p:cBhvr>
                                        <p:cTn id="13" dur="26">
                                          <p:stCondLst>
                                            <p:cond delay="650"/>
                                          </p:stCondLst>
                                        </p:cTn>
                                        <p:tgtEl>
                                          <p:spTgt spid="27649"/>
                                        </p:tgtEl>
                                      </p:cBhvr>
                                      <p:to x="100000" y="60000"/>
                                    </p:animScale>
                                    <p:animScale>
                                      <p:cBhvr>
                                        <p:cTn id="14" dur="166" decel="50000">
                                          <p:stCondLst>
                                            <p:cond delay="676"/>
                                          </p:stCondLst>
                                        </p:cTn>
                                        <p:tgtEl>
                                          <p:spTgt spid="27649"/>
                                        </p:tgtEl>
                                      </p:cBhvr>
                                      <p:to x="100000" y="100000"/>
                                    </p:animScale>
                                    <p:animScale>
                                      <p:cBhvr>
                                        <p:cTn id="15" dur="26">
                                          <p:stCondLst>
                                            <p:cond delay="1312"/>
                                          </p:stCondLst>
                                        </p:cTn>
                                        <p:tgtEl>
                                          <p:spTgt spid="27649"/>
                                        </p:tgtEl>
                                      </p:cBhvr>
                                      <p:to x="100000" y="80000"/>
                                    </p:animScale>
                                    <p:animScale>
                                      <p:cBhvr>
                                        <p:cTn id="16" dur="166" decel="50000">
                                          <p:stCondLst>
                                            <p:cond delay="1338"/>
                                          </p:stCondLst>
                                        </p:cTn>
                                        <p:tgtEl>
                                          <p:spTgt spid="27649"/>
                                        </p:tgtEl>
                                      </p:cBhvr>
                                      <p:to x="100000" y="100000"/>
                                    </p:animScale>
                                    <p:animScale>
                                      <p:cBhvr>
                                        <p:cTn id="17" dur="26">
                                          <p:stCondLst>
                                            <p:cond delay="1642"/>
                                          </p:stCondLst>
                                        </p:cTn>
                                        <p:tgtEl>
                                          <p:spTgt spid="27649"/>
                                        </p:tgtEl>
                                      </p:cBhvr>
                                      <p:to x="100000" y="90000"/>
                                    </p:animScale>
                                    <p:animScale>
                                      <p:cBhvr>
                                        <p:cTn id="18" dur="166" decel="50000">
                                          <p:stCondLst>
                                            <p:cond delay="1668"/>
                                          </p:stCondLst>
                                        </p:cTn>
                                        <p:tgtEl>
                                          <p:spTgt spid="27649"/>
                                        </p:tgtEl>
                                      </p:cBhvr>
                                      <p:to x="100000" y="100000"/>
                                    </p:animScale>
                                    <p:animScale>
                                      <p:cBhvr>
                                        <p:cTn id="19" dur="26">
                                          <p:stCondLst>
                                            <p:cond delay="1808"/>
                                          </p:stCondLst>
                                        </p:cTn>
                                        <p:tgtEl>
                                          <p:spTgt spid="27649"/>
                                        </p:tgtEl>
                                      </p:cBhvr>
                                      <p:to x="100000" y="95000"/>
                                    </p:animScale>
                                    <p:animScale>
                                      <p:cBhvr>
                                        <p:cTn id="20" dur="166" decel="50000">
                                          <p:stCondLst>
                                            <p:cond delay="1834"/>
                                          </p:stCondLst>
                                        </p:cTn>
                                        <p:tgtEl>
                                          <p:spTgt spid="27649"/>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8" presetClass="entr" presetSubtype="0" accel="50000" fill="hold" grpId="0" nodeType="clickEffect">
                                  <p:stCondLst>
                                    <p:cond delay="0"/>
                                  </p:stCondLst>
                                  <p:childTnLst>
                                    <p:set>
                                      <p:cBhvr>
                                        <p:cTn id="24" dur="1" fill="hold">
                                          <p:stCondLst>
                                            <p:cond delay="0"/>
                                          </p:stCondLst>
                                        </p:cTn>
                                        <p:tgtEl>
                                          <p:spTgt spid="1025"/>
                                        </p:tgtEl>
                                        <p:attrNameLst>
                                          <p:attrName>style.visibility</p:attrName>
                                        </p:attrNameLst>
                                      </p:cBhvr>
                                      <p:to>
                                        <p:strVal val="visible"/>
                                      </p:to>
                                    </p:set>
                                    <p:anim calcmode="lin" valueType="num">
                                      <p:cBhvr>
                                        <p:cTn id="25" dur="1000" fill="hold"/>
                                        <p:tgtEl>
                                          <p:spTgt spid="1025"/>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6" dur="1000" fill="hold"/>
                                        <p:tgtEl>
                                          <p:spTgt spid="1025"/>
                                        </p:tgtEl>
                                        <p:attrNameLst>
                                          <p:attrName>ppt_x</p:attrName>
                                        </p:attrNameLst>
                                      </p:cBhvr>
                                      <p:tavLst>
                                        <p:tav tm="0">
                                          <p:val>
                                            <p:fltVal val="-1"/>
                                          </p:val>
                                        </p:tav>
                                        <p:tav tm="50000">
                                          <p:val>
                                            <p:fltVal val="0.95"/>
                                          </p:val>
                                        </p:tav>
                                        <p:tav tm="100000">
                                          <p:val>
                                            <p:strVal val="#ppt_x"/>
                                          </p:val>
                                        </p:tav>
                                      </p:tavLst>
                                    </p:anim>
                                    <p:anim calcmode="lin" valueType="num">
                                      <p:cBhvr>
                                        <p:cTn id="27" dur="1000" fill="hold"/>
                                        <p:tgtEl>
                                          <p:spTgt spid="1025"/>
                                        </p:tgtEl>
                                        <p:attrNameLst>
                                          <p:attrName>ppt_y</p:attrName>
                                        </p:attrNameLst>
                                      </p:cBhvr>
                                      <p:tavLst>
                                        <p:tav tm="0">
                                          <p:val>
                                            <p:strVal val="#ppt_y"/>
                                          </p:val>
                                        </p:tav>
                                        <p:tav tm="100000">
                                          <p:val>
                                            <p:strVal val="#ppt_y"/>
                                          </p:val>
                                        </p:tav>
                                      </p:tavLst>
                                    </p:anim>
                                    <p:animEffect transition="in" filter="fade">
                                      <p:cBhvr>
                                        <p:cTn id="28" dur="1000"/>
                                        <p:tgtEl>
                                          <p:spTgt spid="10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0" y="332656"/>
            <a:ext cx="9144000" cy="45719"/>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ln>
                <a:solidFill>
                  <a:schemeClr val="accent4">
                    <a:lumMod val="75000"/>
                  </a:schemeClr>
                </a:solidFill>
              </a:ln>
            </a:endParaRPr>
          </a:p>
        </p:txBody>
      </p:sp>
      <p:sp>
        <p:nvSpPr>
          <p:cNvPr id="3" name="مستطيل 2"/>
          <p:cNvSpPr/>
          <p:nvPr/>
        </p:nvSpPr>
        <p:spPr>
          <a:xfrm>
            <a:off x="8892480" y="485056"/>
            <a:ext cx="45719" cy="6112296"/>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ln>
                <a:solidFill>
                  <a:schemeClr val="accent4">
                    <a:lumMod val="75000"/>
                  </a:schemeClr>
                </a:solidFill>
              </a:ln>
            </a:endParaRPr>
          </a:p>
        </p:txBody>
      </p:sp>
      <p:sp>
        <p:nvSpPr>
          <p:cNvPr id="7" name="Rectangle 2"/>
          <p:cNvSpPr>
            <a:spLocks noChangeArrowheads="1"/>
          </p:cNvSpPr>
          <p:nvPr/>
        </p:nvSpPr>
        <p:spPr bwMode="auto">
          <a:xfrm>
            <a:off x="251520" y="2019037"/>
            <a:ext cx="8351912" cy="30469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0" fontAlgn="base" latinLnBrk="0" hangingPunct="0">
              <a:lnSpc>
                <a:spcPct val="100000"/>
              </a:lnSpc>
              <a:spcBef>
                <a:spcPct val="0"/>
              </a:spcBef>
              <a:spcAft>
                <a:spcPct val="0"/>
              </a:spcAft>
              <a:buClrTx/>
              <a:buSzTx/>
              <a:buFontTx/>
              <a:buNone/>
              <a:tabLst/>
            </a:pPr>
            <a:r>
              <a:rPr kumimoji="0" lang="ar-SA" sz="3200" i="0" u="none" strike="noStrike" cap="none" normalizeH="0" baseline="0" dirty="0" smtClean="0">
                <a:ln>
                  <a:noFill/>
                </a:ln>
                <a:solidFill>
                  <a:schemeClr val="tx2">
                    <a:lumMod val="60000"/>
                    <a:lumOff val="40000"/>
                  </a:schemeClr>
                </a:solidFill>
                <a:effectLst/>
                <a:latin typeface="Arabic Typesetting" pitchFamily="66" charset="-78"/>
                <a:ea typeface="Calibri" pitchFamily="34" charset="0"/>
                <a:cs typeface="Arabic Typesetting" pitchFamily="66" charset="-78"/>
              </a:rPr>
              <a:t>** </a:t>
            </a:r>
            <a:r>
              <a:rPr kumimoji="0" lang="ar-SA" sz="3200" i="0" u="none" strike="noStrike" cap="none" normalizeH="0" baseline="0" dirty="0" smtClean="0">
                <a:ln>
                  <a:noFill/>
                </a:ln>
                <a:solidFill>
                  <a:srgbClr val="C4BC96"/>
                </a:solidFill>
                <a:effectLst/>
                <a:latin typeface="Arabic Typesetting" pitchFamily="66" charset="-78"/>
                <a:ea typeface="Calibri" pitchFamily="34" charset="0"/>
                <a:cs typeface="Arabic Typesetting" pitchFamily="66" charset="-78"/>
              </a:rPr>
              <a:t> </a:t>
            </a:r>
            <a:r>
              <a:rPr kumimoji="0" lang="ar-SA" sz="3200" i="0" u="none" strike="noStrike" cap="none" normalizeH="0" baseline="0" dirty="0" smtClean="0">
                <a:ln>
                  <a:noFill/>
                </a:ln>
                <a:solidFill>
                  <a:schemeClr val="tx1"/>
                </a:solidFill>
                <a:effectLst/>
                <a:latin typeface="Arabic Typesetting" pitchFamily="66" charset="-78"/>
                <a:ea typeface="Calibri" pitchFamily="34" charset="0"/>
                <a:cs typeface="Arabic Typesetting" pitchFamily="66" charset="-78"/>
              </a:rPr>
              <a:t>الوصول الدقيق لمصادر المعلومات </a:t>
            </a:r>
            <a:endParaRPr kumimoji="0" lang="en-US" sz="1400" i="0" u="none" strike="noStrike" cap="none" normalizeH="0" baseline="0" dirty="0" smtClean="0">
              <a:ln>
                <a:noFill/>
              </a:ln>
              <a:solidFill>
                <a:schemeClr val="tx1"/>
              </a:solidFill>
              <a:effectLst/>
              <a:latin typeface="Arabic Typesetting" pitchFamily="66" charset="-78"/>
              <a:cs typeface="Arabic Typesetting" pitchFamily="66" charset="-78"/>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SA" sz="3200" i="0" u="none" strike="noStrike" cap="none" normalizeH="0" baseline="0" dirty="0" smtClean="0">
                <a:ln>
                  <a:noFill/>
                </a:ln>
                <a:solidFill>
                  <a:schemeClr val="tx2">
                    <a:lumMod val="60000"/>
                    <a:lumOff val="40000"/>
                  </a:schemeClr>
                </a:solidFill>
                <a:effectLst/>
                <a:latin typeface="Arabic Typesetting" pitchFamily="66" charset="-78"/>
                <a:ea typeface="Calibri" pitchFamily="34" charset="0"/>
                <a:cs typeface="Arabic Typesetting" pitchFamily="66" charset="-78"/>
              </a:rPr>
              <a:t>** </a:t>
            </a:r>
            <a:r>
              <a:rPr kumimoji="0" lang="ar-SA" sz="3200" i="0" u="none" strike="noStrike" cap="none" normalizeH="0" baseline="0" dirty="0" smtClean="0">
                <a:ln>
                  <a:noFill/>
                </a:ln>
                <a:solidFill>
                  <a:srgbClr val="C4BC96"/>
                </a:solidFill>
                <a:effectLst/>
                <a:latin typeface="Arabic Typesetting" pitchFamily="66" charset="-78"/>
                <a:ea typeface="Calibri" pitchFamily="34" charset="0"/>
                <a:cs typeface="Arabic Typesetting" pitchFamily="66" charset="-78"/>
              </a:rPr>
              <a:t> </a:t>
            </a:r>
            <a:r>
              <a:rPr kumimoji="0" lang="ar-SA" sz="3200" i="0" u="none" strike="noStrike" cap="none" normalizeH="0" baseline="0" dirty="0" smtClean="0">
                <a:ln>
                  <a:noFill/>
                </a:ln>
                <a:solidFill>
                  <a:schemeClr val="tx1"/>
                </a:solidFill>
                <a:effectLst/>
                <a:latin typeface="Arabic Typesetting" pitchFamily="66" charset="-78"/>
                <a:ea typeface="Calibri" pitchFamily="34" charset="0"/>
                <a:cs typeface="Arabic Typesetting" pitchFamily="66" charset="-78"/>
              </a:rPr>
              <a:t>القدرة على فحص اوعية المعلومات عن بعد </a:t>
            </a:r>
            <a:endParaRPr kumimoji="0" lang="en-US" sz="1400" i="0" u="none" strike="noStrike" cap="none" normalizeH="0" baseline="0" dirty="0" smtClean="0">
              <a:ln>
                <a:noFill/>
              </a:ln>
              <a:solidFill>
                <a:schemeClr val="tx1"/>
              </a:solidFill>
              <a:effectLst/>
              <a:latin typeface="Arabic Typesetting" pitchFamily="66" charset="-78"/>
              <a:cs typeface="Arabic Typesetting" pitchFamily="66" charset="-78"/>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SA" sz="3200" i="0" u="none" strike="noStrike" cap="none" normalizeH="0" baseline="0" dirty="0" smtClean="0">
                <a:ln>
                  <a:noFill/>
                </a:ln>
                <a:solidFill>
                  <a:schemeClr val="tx2">
                    <a:lumMod val="60000"/>
                    <a:lumOff val="40000"/>
                  </a:schemeClr>
                </a:solidFill>
                <a:effectLst/>
                <a:latin typeface="Arabic Typesetting" pitchFamily="66" charset="-78"/>
                <a:ea typeface="Calibri" pitchFamily="34" charset="0"/>
                <a:cs typeface="Arabic Typesetting" pitchFamily="66" charset="-78"/>
              </a:rPr>
              <a:t>**</a:t>
            </a:r>
            <a:r>
              <a:rPr kumimoji="0" lang="ar-SA" sz="3200" i="0" u="none" strike="noStrike" cap="none" normalizeH="0" baseline="0" dirty="0" smtClean="0">
                <a:ln>
                  <a:noFill/>
                </a:ln>
                <a:solidFill>
                  <a:srgbClr val="C4BC96"/>
                </a:solidFill>
                <a:effectLst/>
                <a:latin typeface="Arabic Typesetting" pitchFamily="66" charset="-78"/>
                <a:ea typeface="Calibri" pitchFamily="34" charset="0"/>
                <a:cs typeface="Arabic Typesetting" pitchFamily="66" charset="-78"/>
              </a:rPr>
              <a:t>  </a:t>
            </a:r>
            <a:r>
              <a:rPr kumimoji="0" lang="ar-SA" sz="3200" i="0" u="none" strike="noStrike" cap="none" normalizeH="0" baseline="0" dirty="0" smtClean="0">
                <a:ln>
                  <a:noFill/>
                </a:ln>
                <a:solidFill>
                  <a:schemeClr val="tx1"/>
                </a:solidFill>
                <a:effectLst/>
                <a:latin typeface="Arabic Typesetting" pitchFamily="66" charset="-78"/>
                <a:ea typeface="Calibri" pitchFamily="34" charset="0"/>
                <a:cs typeface="Arabic Typesetting" pitchFamily="66" charset="-78"/>
              </a:rPr>
              <a:t>انجاز الاعمال في غير اوقات العمل الرسمية او في حال عدم وجود العاملين وبدقة عالية</a:t>
            </a:r>
            <a:endParaRPr kumimoji="0" lang="en-US" sz="1400" i="0" u="none" strike="noStrike" cap="none" normalizeH="0" baseline="0" dirty="0" smtClean="0">
              <a:ln>
                <a:noFill/>
              </a:ln>
              <a:solidFill>
                <a:schemeClr val="tx1"/>
              </a:solidFill>
              <a:effectLst/>
              <a:latin typeface="Arabic Typesetting" pitchFamily="66" charset="-78"/>
              <a:cs typeface="Arabic Typesetting" pitchFamily="66" charset="-78"/>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SA" sz="3200" i="0" u="none" strike="noStrike" cap="none" normalizeH="0" baseline="0" dirty="0" smtClean="0">
                <a:ln>
                  <a:noFill/>
                </a:ln>
                <a:solidFill>
                  <a:schemeClr val="tx2">
                    <a:lumMod val="60000"/>
                    <a:lumOff val="40000"/>
                  </a:schemeClr>
                </a:solidFill>
                <a:effectLst/>
                <a:latin typeface="Arabic Typesetting" pitchFamily="66" charset="-78"/>
                <a:ea typeface="Calibri" pitchFamily="34" charset="0"/>
                <a:cs typeface="Arabic Typesetting" pitchFamily="66" charset="-78"/>
              </a:rPr>
              <a:t>**  </a:t>
            </a:r>
            <a:r>
              <a:rPr kumimoji="0" lang="ar-SA" sz="3200" i="0" u="none" strike="noStrike" cap="none" normalizeH="0" baseline="0" dirty="0" smtClean="0">
                <a:ln>
                  <a:noFill/>
                </a:ln>
                <a:solidFill>
                  <a:schemeClr val="tx1"/>
                </a:solidFill>
                <a:effectLst/>
                <a:latin typeface="Arabic Typesetting" pitchFamily="66" charset="-78"/>
                <a:ea typeface="Calibri" pitchFamily="34" charset="0"/>
                <a:cs typeface="Arabic Typesetting" pitchFamily="66" charset="-78"/>
              </a:rPr>
              <a:t>العمل المستمر</a:t>
            </a:r>
            <a:endParaRPr kumimoji="0" lang="en-US" sz="1400" i="0" u="none" strike="noStrike" cap="none" normalizeH="0" baseline="0" dirty="0" smtClean="0">
              <a:ln>
                <a:noFill/>
              </a:ln>
              <a:solidFill>
                <a:schemeClr val="tx1"/>
              </a:solidFill>
              <a:effectLst/>
              <a:latin typeface="Arabic Typesetting" pitchFamily="66" charset="-78"/>
              <a:cs typeface="Arabic Typesetting" pitchFamily="66" charset="-78"/>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SA" sz="3200" i="0" u="none" strike="noStrike" cap="none" normalizeH="0" baseline="0" dirty="0" smtClean="0">
                <a:ln>
                  <a:noFill/>
                </a:ln>
                <a:solidFill>
                  <a:schemeClr val="tx2">
                    <a:lumMod val="60000"/>
                    <a:lumOff val="40000"/>
                  </a:schemeClr>
                </a:solidFill>
                <a:effectLst/>
                <a:latin typeface="Arabic Typesetting" pitchFamily="66" charset="-78"/>
                <a:ea typeface="Calibri" pitchFamily="34" charset="0"/>
                <a:cs typeface="Arabic Typesetting" pitchFamily="66" charset="-78"/>
              </a:rPr>
              <a:t>**</a:t>
            </a:r>
            <a:r>
              <a:rPr kumimoji="0" lang="ar-SA" sz="3200" i="0" u="none" strike="noStrike" cap="none" normalizeH="0" baseline="0" dirty="0" smtClean="0">
                <a:ln>
                  <a:noFill/>
                </a:ln>
                <a:solidFill>
                  <a:srgbClr val="C4BC96"/>
                </a:solidFill>
                <a:effectLst/>
                <a:latin typeface="Arabic Typesetting" pitchFamily="66" charset="-78"/>
                <a:ea typeface="Calibri" pitchFamily="34" charset="0"/>
                <a:cs typeface="Arabic Typesetting" pitchFamily="66" charset="-78"/>
              </a:rPr>
              <a:t>  </a:t>
            </a:r>
            <a:r>
              <a:rPr kumimoji="0" lang="ar-SA" sz="3200" i="0" u="none" strike="noStrike" cap="none" normalizeH="0" baseline="0" dirty="0" smtClean="0">
                <a:ln>
                  <a:noFill/>
                </a:ln>
                <a:solidFill>
                  <a:schemeClr val="tx1"/>
                </a:solidFill>
                <a:effectLst/>
                <a:latin typeface="Arabic Typesetting" pitchFamily="66" charset="-78"/>
                <a:ea typeface="Calibri" pitchFamily="34" charset="0"/>
                <a:cs typeface="Arabic Typesetting" pitchFamily="66" charset="-78"/>
              </a:rPr>
              <a:t>القيام </a:t>
            </a:r>
            <a:r>
              <a:rPr kumimoji="0" lang="ar-SA" sz="3200" i="0" u="none" strike="noStrike" cap="none" normalizeH="0" baseline="0" dirty="0" err="1" smtClean="0">
                <a:ln>
                  <a:noFill/>
                </a:ln>
                <a:solidFill>
                  <a:schemeClr val="tx1"/>
                </a:solidFill>
                <a:effectLst/>
                <a:latin typeface="Arabic Typesetting" pitchFamily="66" charset="-78"/>
                <a:ea typeface="Calibri" pitchFamily="34" charset="0"/>
                <a:cs typeface="Arabic Typesetting" pitchFamily="66" charset="-78"/>
              </a:rPr>
              <a:t>بالاعمال</a:t>
            </a:r>
            <a:r>
              <a:rPr kumimoji="0" lang="ar-SA" sz="3200" i="0" u="none" strike="noStrike" cap="none" normalizeH="0" baseline="0" dirty="0" smtClean="0">
                <a:ln>
                  <a:noFill/>
                </a:ln>
                <a:solidFill>
                  <a:schemeClr val="tx1"/>
                </a:solidFill>
                <a:effectLst/>
                <a:latin typeface="Arabic Typesetting" pitchFamily="66" charset="-78"/>
                <a:ea typeface="Calibri" pitchFamily="34" charset="0"/>
                <a:cs typeface="Arabic Typesetting" pitchFamily="66" charset="-78"/>
              </a:rPr>
              <a:t> الشاقة والروتينية </a:t>
            </a:r>
            <a:endParaRPr kumimoji="0" lang="en-US" sz="1400" i="0" u="none" strike="noStrike" cap="none" normalizeH="0" baseline="0" dirty="0" smtClean="0">
              <a:ln>
                <a:noFill/>
              </a:ln>
              <a:solidFill>
                <a:schemeClr val="tx1"/>
              </a:solidFill>
              <a:effectLst/>
              <a:latin typeface="Arabic Typesetting" pitchFamily="66" charset="-78"/>
              <a:cs typeface="Arabic Typesetting" pitchFamily="66" charset="-78"/>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SA" sz="3200" i="0" u="none" strike="noStrike" cap="none" normalizeH="0" baseline="0" dirty="0" smtClean="0">
                <a:ln>
                  <a:noFill/>
                </a:ln>
                <a:solidFill>
                  <a:schemeClr val="tx2">
                    <a:lumMod val="60000"/>
                    <a:lumOff val="40000"/>
                  </a:schemeClr>
                </a:solidFill>
                <a:effectLst/>
                <a:latin typeface="Arabic Typesetting" pitchFamily="66" charset="-78"/>
                <a:ea typeface="Calibri" pitchFamily="34" charset="0"/>
                <a:cs typeface="Arabic Typesetting" pitchFamily="66" charset="-78"/>
              </a:rPr>
              <a:t>** </a:t>
            </a:r>
            <a:r>
              <a:rPr kumimoji="0" lang="ar-SA" sz="3200" i="0" u="none" strike="noStrike" cap="none" normalizeH="0" baseline="0" dirty="0" smtClean="0">
                <a:ln>
                  <a:noFill/>
                </a:ln>
                <a:solidFill>
                  <a:schemeClr val="tx1"/>
                </a:solidFill>
                <a:effectLst/>
                <a:latin typeface="Arabic Typesetting" pitchFamily="66" charset="-78"/>
                <a:ea typeface="Calibri" pitchFamily="34" charset="0"/>
                <a:cs typeface="Arabic Typesetting" pitchFamily="66" charset="-78"/>
              </a:rPr>
              <a:t>مسح المعلومات </a:t>
            </a:r>
            <a:r>
              <a:rPr kumimoji="0" lang="ar-SA" sz="3200" i="0" u="none" strike="noStrike" cap="none" normalizeH="0" baseline="0" dirty="0" err="1" smtClean="0">
                <a:ln>
                  <a:noFill/>
                </a:ln>
                <a:solidFill>
                  <a:schemeClr val="tx1"/>
                </a:solidFill>
                <a:effectLst/>
                <a:latin typeface="Arabic Typesetting" pitchFamily="66" charset="-78"/>
                <a:ea typeface="Calibri" pitchFamily="34" charset="0"/>
                <a:cs typeface="Arabic Typesetting" pitchFamily="66" charset="-78"/>
              </a:rPr>
              <a:t>واتاحتها</a:t>
            </a:r>
            <a:r>
              <a:rPr kumimoji="0" lang="ar-SA" sz="3200" i="0" u="none" strike="noStrike" cap="none" normalizeH="0" baseline="0" dirty="0" smtClean="0">
                <a:ln>
                  <a:noFill/>
                </a:ln>
                <a:solidFill>
                  <a:schemeClr val="tx1"/>
                </a:solidFill>
                <a:effectLst/>
                <a:latin typeface="Arabic Typesetting" pitchFamily="66" charset="-78"/>
                <a:ea typeface="Calibri" pitchFamily="34" charset="0"/>
                <a:cs typeface="Arabic Typesetting" pitchFamily="66" charset="-78"/>
              </a:rPr>
              <a:t> عن بعد</a:t>
            </a:r>
            <a:endParaRPr kumimoji="0" lang="en-US" sz="1400" i="0" u="none" strike="noStrike" cap="none" normalizeH="0" baseline="0" dirty="0" smtClean="0">
              <a:ln>
                <a:noFill/>
              </a:ln>
              <a:solidFill>
                <a:schemeClr val="tx1"/>
              </a:solidFill>
              <a:effectLst/>
              <a:latin typeface="Arabic Typesetting" pitchFamily="66" charset="-78"/>
              <a:cs typeface="Arabic Typesetting" pitchFamily="66" charset="-78"/>
            </a:endParaRPr>
          </a:p>
        </p:txBody>
      </p:sp>
      <p:sp>
        <p:nvSpPr>
          <p:cNvPr id="8" name="Rectangle 2"/>
          <p:cNvSpPr>
            <a:spLocks noChangeArrowheads="1"/>
          </p:cNvSpPr>
          <p:nvPr/>
        </p:nvSpPr>
        <p:spPr bwMode="auto">
          <a:xfrm>
            <a:off x="36512" y="5085184"/>
            <a:ext cx="8495928"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A" sz="3200" b="1" i="0" strike="noStrike" cap="none" normalizeH="0" baseline="0" dirty="0" smtClean="0">
                <a:ln>
                  <a:noFill/>
                </a:ln>
                <a:solidFill>
                  <a:schemeClr val="tx2">
                    <a:lumMod val="60000"/>
                    <a:lumOff val="40000"/>
                  </a:schemeClr>
                </a:solidFill>
                <a:effectLst/>
                <a:latin typeface="Arabic Typesetting" pitchFamily="66" charset="-78"/>
                <a:ea typeface="Calibri" pitchFamily="34" charset="0"/>
                <a:cs typeface="Arabic Typesetting" pitchFamily="66" charset="-78"/>
              </a:rPr>
              <a:t>أما من اهم مساوئ التعامل مع </a:t>
            </a:r>
            <a:r>
              <a:rPr kumimoji="0" lang="ar-SA" sz="3200" b="1" i="0" strike="noStrike" cap="none" normalizeH="0" baseline="0" dirty="0" err="1" smtClean="0">
                <a:ln>
                  <a:noFill/>
                </a:ln>
                <a:solidFill>
                  <a:schemeClr val="tx2">
                    <a:lumMod val="60000"/>
                    <a:lumOff val="40000"/>
                  </a:schemeClr>
                </a:solidFill>
                <a:effectLst/>
                <a:latin typeface="Arabic Typesetting" pitchFamily="66" charset="-78"/>
                <a:ea typeface="Calibri" pitchFamily="34" charset="0"/>
                <a:cs typeface="Arabic Typesetting" pitchFamily="66" charset="-78"/>
              </a:rPr>
              <a:t>الالي :</a:t>
            </a:r>
            <a:endParaRPr kumimoji="0" lang="en-US" sz="1400" b="1" i="0" strike="noStrike" cap="none" normalizeH="0" baseline="0" dirty="0" smtClean="0">
              <a:ln>
                <a:noFill/>
              </a:ln>
              <a:solidFill>
                <a:schemeClr val="tx2">
                  <a:lumMod val="60000"/>
                  <a:lumOff val="40000"/>
                </a:schemeClr>
              </a:solidFill>
              <a:effectLst/>
              <a:latin typeface="Arabic Typesetting" pitchFamily="66" charset="-78"/>
              <a:cs typeface="Arabic Typesetting" pitchFamily="66" charset="-78"/>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SA" sz="3200" i="0" u="none" strike="noStrike" cap="none" normalizeH="0" baseline="0" dirty="0" smtClean="0">
                <a:ln>
                  <a:noFill/>
                </a:ln>
                <a:solidFill>
                  <a:schemeClr val="tx1"/>
                </a:solidFill>
                <a:effectLst/>
                <a:latin typeface="Arabic Typesetting" pitchFamily="66" charset="-78"/>
                <a:ea typeface="Calibri" pitchFamily="34" charset="0"/>
                <a:cs typeface="Arabic Typesetting" pitchFamily="66" charset="-78"/>
              </a:rPr>
              <a:t>أنه بحاجة للشحن المستمر لبطاريته والذي ممكن ان يستغرق وقتا طويلا قد يصل الى يوم كامل دون عمل </a:t>
            </a:r>
            <a:r>
              <a:rPr kumimoji="0" lang="ar-SA" sz="3200" i="0" u="none" strike="noStrike" cap="none" normalizeH="0" baseline="0" dirty="0" err="1" smtClean="0">
                <a:ln>
                  <a:noFill/>
                </a:ln>
                <a:solidFill>
                  <a:schemeClr val="tx1"/>
                </a:solidFill>
                <a:effectLst/>
                <a:latin typeface="Arabic Typesetting" pitchFamily="66" charset="-78"/>
                <a:ea typeface="Calibri" pitchFamily="34" charset="0"/>
                <a:cs typeface="Arabic Typesetting" pitchFamily="66" charset="-78"/>
              </a:rPr>
              <a:t>فعلي .</a:t>
            </a:r>
            <a:endParaRPr kumimoji="0" lang="ar-SA" sz="4000" i="0" u="none" strike="noStrike" cap="none" normalizeH="0" baseline="0" dirty="0" smtClean="0">
              <a:ln>
                <a:noFill/>
              </a:ln>
              <a:solidFill>
                <a:schemeClr val="tx1"/>
              </a:solidFill>
              <a:effectLst/>
              <a:latin typeface="Arabic Typesetting" pitchFamily="66" charset="-78"/>
              <a:cs typeface="Arabic Typesetting" pitchFamily="66" charset="-78"/>
            </a:endParaRPr>
          </a:p>
        </p:txBody>
      </p:sp>
      <p:pic>
        <p:nvPicPr>
          <p:cNvPr id="26625" name="Picture 1"/>
          <p:cNvPicPr>
            <a:picLocks noChangeAspect="1" noChangeArrowheads="1"/>
          </p:cNvPicPr>
          <p:nvPr/>
        </p:nvPicPr>
        <p:blipFill>
          <a:blip r:embed="rId2" cstate="print"/>
          <a:srcRect/>
          <a:stretch>
            <a:fillRect/>
          </a:stretch>
        </p:blipFill>
        <p:spPr bwMode="auto">
          <a:xfrm>
            <a:off x="611560" y="980728"/>
            <a:ext cx="8048625" cy="771525"/>
          </a:xfrm>
          <a:prstGeom prst="rect">
            <a:avLst/>
          </a:prstGeom>
          <a:noFill/>
          <a:ln w="9525">
            <a:noFill/>
            <a:miter lim="800000"/>
            <a:headEnd/>
            <a:tailEnd/>
          </a:ln>
        </p:spPr>
      </p:pic>
    </p:spTree>
  </p:cSld>
  <p:clrMapOvr>
    <a:masterClrMapping/>
  </p:clrMapOvr>
  <p:transition>
    <p:pull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ntr" presetSubtype="10" fill="hold" nodeType="clickEffect">
                                  <p:stCondLst>
                                    <p:cond delay="0"/>
                                  </p:stCondLst>
                                  <p:childTnLst>
                                    <p:set>
                                      <p:cBhvr>
                                        <p:cTn id="6" dur="1" fill="hold">
                                          <p:stCondLst>
                                            <p:cond delay="0"/>
                                          </p:stCondLst>
                                        </p:cTn>
                                        <p:tgtEl>
                                          <p:spTgt spid="26625"/>
                                        </p:tgtEl>
                                        <p:attrNameLst>
                                          <p:attrName>style.visibility</p:attrName>
                                        </p:attrNameLst>
                                      </p:cBhvr>
                                      <p:to>
                                        <p:strVal val="visible"/>
                                      </p:to>
                                    </p:set>
                                    <p:anim calcmode="lin" valueType="num">
                                      <p:cBhvr>
                                        <p:cTn id="7" dur="5000" fill="hold"/>
                                        <p:tgtEl>
                                          <p:spTgt spid="26625"/>
                                        </p:tgtEl>
                                        <p:attrNameLst>
                                          <p:attrName>ppt_w</p:attrName>
                                        </p:attrNameLst>
                                      </p:cBhvr>
                                      <p:tavLst>
                                        <p:tav tm="0" fmla="#ppt_w*sin(2.5*pi*$)">
                                          <p:val>
                                            <p:fltVal val="0"/>
                                          </p:val>
                                        </p:tav>
                                        <p:tav tm="100000">
                                          <p:val>
                                            <p:fltVal val="1"/>
                                          </p:val>
                                        </p:tav>
                                      </p:tavLst>
                                    </p:anim>
                                    <p:anim calcmode="lin" valueType="num">
                                      <p:cBhvr>
                                        <p:cTn id="8" dur="5000" fill="hold"/>
                                        <p:tgtEl>
                                          <p:spTgt spid="26625"/>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checkerboard(across)">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checkerboard(across)">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مستطيل 5"/>
          <p:cNvSpPr/>
          <p:nvPr/>
        </p:nvSpPr>
        <p:spPr>
          <a:xfrm>
            <a:off x="0" y="332656"/>
            <a:ext cx="9144000" cy="45719"/>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ln>
                <a:solidFill>
                  <a:schemeClr val="accent4">
                    <a:lumMod val="75000"/>
                  </a:schemeClr>
                </a:solidFill>
              </a:ln>
            </a:endParaRPr>
          </a:p>
        </p:txBody>
      </p:sp>
      <p:sp>
        <p:nvSpPr>
          <p:cNvPr id="8" name="مستطيل 7"/>
          <p:cNvSpPr/>
          <p:nvPr/>
        </p:nvSpPr>
        <p:spPr>
          <a:xfrm>
            <a:off x="8892480" y="485056"/>
            <a:ext cx="45719" cy="6112296"/>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ln>
                <a:solidFill>
                  <a:schemeClr val="accent4">
                    <a:lumMod val="75000"/>
                  </a:schemeClr>
                </a:solidFill>
              </a:ln>
            </a:endParaRPr>
          </a:p>
        </p:txBody>
      </p:sp>
      <p:pic>
        <p:nvPicPr>
          <p:cNvPr id="10" name="صورة 9" descr="scary-robot.jpg"/>
          <p:cNvPicPr>
            <a:picLocks noChangeAspect="1"/>
          </p:cNvPicPr>
          <p:nvPr/>
        </p:nvPicPr>
        <p:blipFill>
          <a:blip r:embed="rId2" cstate="print"/>
          <a:stretch>
            <a:fillRect/>
          </a:stretch>
        </p:blipFill>
        <p:spPr>
          <a:xfrm>
            <a:off x="755576" y="908720"/>
            <a:ext cx="4752528" cy="2343150"/>
          </a:xfrm>
          <a:prstGeom prst="rect">
            <a:avLst/>
          </a:prstGeom>
          <a:ln>
            <a:noFill/>
          </a:ln>
          <a:effectLst>
            <a:outerShdw blurRad="292100" dist="139700" dir="2700000" algn="tl" rotWithShape="0">
              <a:srgbClr val="333333">
                <a:alpha val="65000"/>
              </a:srgbClr>
            </a:outerShdw>
          </a:effectLst>
        </p:spPr>
      </p:pic>
      <p:pic>
        <p:nvPicPr>
          <p:cNvPr id="11" name="صورة 10" descr="nec_robot.jpg"/>
          <p:cNvPicPr>
            <a:picLocks noChangeAspect="1"/>
          </p:cNvPicPr>
          <p:nvPr/>
        </p:nvPicPr>
        <p:blipFill>
          <a:blip r:embed="rId3" cstate="print"/>
          <a:stretch>
            <a:fillRect/>
          </a:stretch>
        </p:blipFill>
        <p:spPr>
          <a:xfrm>
            <a:off x="6084168" y="1988840"/>
            <a:ext cx="2520280" cy="4498654"/>
          </a:xfrm>
          <a:prstGeom prst="rect">
            <a:avLst/>
          </a:prstGeom>
          <a:ln>
            <a:noFill/>
          </a:ln>
          <a:effectLst>
            <a:softEdge rad="112500"/>
          </a:effectLst>
        </p:spPr>
      </p:pic>
      <p:pic>
        <p:nvPicPr>
          <p:cNvPr id="12" name="صورة 11" descr="robot-bartender-1.jpg"/>
          <p:cNvPicPr>
            <a:picLocks noChangeAspect="1"/>
          </p:cNvPicPr>
          <p:nvPr/>
        </p:nvPicPr>
        <p:blipFill>
          <a:blip r:embed="rId4" cstate="print"/>
          <a:stretch>
            <a:fillRect/>
          </a:stretch>
        </p:blipFill>
        <p:spPr>
          <a:xfrm>
            <a:off x="755576" y="3429000"/>
            <a:ext cx="4762500" cy="3099817"/>
          </a:xfrm>
          <a:prstGeom prst="rect">
            <a:avLst/>
          </a:prstGeom>
          <a:ln>
            <a:noFill/>
          </a:ln>
          <a:effectLst>
            <a:outerShdw blurRad="292100" dist="139700" dir="2700000" algn="tl" rotWithShape="0">
              <a:srgbClr val="333333">
                <a:alpha val="65000"/>
              </a:srgbClr>
            </a:outerShdw>
          </a:effectLst>
        </p:spPr>
      </p:pic>
      <p:pic>
        <p:nvPicPr>
          <p:cNvPr id="25601" name="Picture 1"/>
          <p:cNvPicPr>
            <a:picLocks noChangeAspect="1" noChangeArrowheads="1"/>
          </p:cNvPicPr>
          <p:nvPr/>
        </p:nvPicPr>
        <p:blipFill>
          <a:blip r:embed="rId5" cstate="print"/>
          <a:srcRect/>
          <a:stretch>
            <a:fillRect/>
          </a:stretch>
        </p:blipFill>
        <p:spPr bwMode="auto">
          <a:xfrm>
            <a:off x="5652120" y="764704"/>
            <a:ext cx="3057525" cy="1085850"/>
          </a:xfrm>
          <a:prstGeom prst="rect">
            <a:avLst/>
          </a:prstGeom>
          <a:noFill/>
          <a:ln w="9525">
            <a:noFill/>
            <a:miter lim="800000"/>
            <a:headEnd/>
            <a:tailEnd/>
          </a:ln>
        </p:spPr>
      </p:pic>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5601"/>
                                        </p:tgtEl>
                                        <p:attrNameLst>
                                          <p:attrName>style.visibility</p:attrName>
                                        </p:attrNameLst>
                                      </p:cBhvr>
                                      <p:to>
                                        <p:strVal val="visible"/>
                                      </p:to>
                                    </p:set>
                                    <p:animEffect transition="in" filter="wipe(down)">
                                      <p:cBhvr>
                                        <p:cTn id="7" dur="500"/>
                                        <p:tgtEl>
                                          <p:spTgt spid="25601"/>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strips(downLeft)">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strips(downLeft)">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checkerboard(across)">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p:cNvPicPr>
            <a:picLocks noChangeAspect="1" noChangeArrowheads="1"/>
          </p:cNvPicPr>
          <p:nvPr/>
        </p:nvPicPr>
        <p:blipFill>
          <a:blip r:embed="rId3" cstate="print">
            <a:lum/>
          </a:blip>
          <a:srcRect/>
          <a:stretch>
            <a:fillRect/>
          </a:stretch>
        </p:blipFill>
        <p:spPr bwMode="auto">
          <a:xfrm>
            <a:off x="251520" y="764704"/>
            <a:ext cx="8532440" cy="5733257"/>
          </a:xfrm>
          <a:prstGeom prst="rect">
            <a:avLst/>
          </a:prstGeom>
          <a:noFill/>
          <a:ln w="9525">
            <a:noFill/>
            <a:miter lim="800000"/>
            <a:headEnd/>
            <a:tailEnd/>
          </a:ln>
        </p:spPr>
      </p:pic>
      <p:pic>
        <p:nvPicPr>
          <p:cNvPr id="6" name="1.wmv">
            <a:hlinkClick r:id="" action="ppaction://media"/>
          </p:cNvPr>
          <p:cNvPicPr>
            <a:picLocks noRot="1" noChangeAspect="1"/>
          </p:cNvPicPr>
          <p:nvPr>
            <a:videoFile r:link="rId1"/>
          </p:nvPr>
        </p:nvPicPr>
        <p:blipFill>
          <a:blip r:embed="rId4" cstate="print"/>
          <a:stretch>
            <a:fillRect/>
          </a:stretch>
        </p:blipFill>
        <p:spPr>
          <a:xfrm>
            <a:off x="1547664" y="980728"/>
            <a:ext cx="7056784" cy="4320480"/>
          </a:xfrm>
          <a:prstGeom prst="rect">
            <a:avLst/>
          </a:prstGeom>
        </p:spPr>
      </p:pic>
      <p:pic>
        <p:nvPicPr>
          <p:cNvPr id="4099" name="Picture 3"/>
          <p:cNvPicPr>
            <a:picLocks noChangeAspect="1" noChangeArrowheads="1"/>
          </p:cNvPicPr>
          <p:nvPr/>
        </p:nvPicPr>
        <p:blipFill>
          <a:blip r:embed="rId5" cstate="print"/>
          <a:srcRect/>
          <a:stretch>
            <a:fillRect/>
          </a:stretch>
        </p:blipFill>
        <p:spPr bwMode="auto">
          <a:xfrm>
            <a:off x="4572000" y="2708920"/>
            <a:ext cx="1200150" cy="762000"/>
          </a:xfrm>
          <a:prstGeom prst="rect">
            <a:avLst/>
          </a:prstGeom>
          <a:noFill/>
          <a:ln w="9525">
            <a:noFill/>
            <a:miter lim="800000"/>
            <a:headEnd/>
            <a:tailEnd/>
          </a:ln>
        </p:spPr>
      </p:pic>
      <p:pic>
        <p:nvPicPr>
          <p:cNvPr id="1026" name="Picture 2" descr="C:\Users\user\Desktop\kjnkjnkjn.jpg"/>
          <p:cNvPicPr>
            <a:picLocks noChangeAspect="1" noChangeArrowheads="1"/>
          </p:cNvPicPr>
          <p:nvPr/>
        </p:nvPicPr>
        <p:blipFill>
          <a:blip r:embed="rId6" cstate="print">
            <a:lum contrast="-10000"/>
          </a:blip>
          <a:srcRect/>
          <a:stretch>
            <a:fillRect/>
          </a:stretch>
        </p:blipFill>
        <p:spPr bwMode="auto">
          <a:xfrm>
            <a:off x="8275163" y="6453336"/>
            <a:ext cx="868837" cy="404664"/>
          </a:xfrm>
          <a:prstGeom prst="rect">
            <a:avLst/>
          </a:prstGeom>
          <a:noFill/>
        </p:spPr>
      </p:pic>
      <p:pic>
        <p:nvPicPr>
          <p:cNvPr id="24577" name="Picture 1"/>
          <p:cNvPicPr>
            <a:picLocks noChangeAspect="1" noChangeArrowheads="1"/>
          </p:cNvPicPr>
          <p:nvPr/>
        </p:nvPicPr>
        <p:blipFill>
          <a:blip r:embed="rId7" cstate="print"/>
          <a:srcRect/>
          <a:stretch>
            <a:fillRect/>
          </a:stretch>
        </p:blipFill>
        <p:spPr bwMode="auto">
          <a:xfrm>
            <a:off x="4139952" y="260648"/>
            <a:ext cx="4467225" cy="514350"/>
          </a:xfrm>
          <a:prstGeom prst="rect">
            <a:avLst/>
          </a:prstGeom>
          <a:noFill/>
          <a:ln w="9525">
            <a:noFill/>
            <a:miter lim="800000"/>
            <a:headEnd/>
            <a:tailEnd/>
          </a:ln>
        </p:spPr>
      </p:pic>
    </p:spTree>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47717"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
          <p:cNvPicPr>
            <a:picLocks noChangeAspect="1" noChangeArrowheads="1"/>
          </p:cNvPicPr>
          <p:nvPr/>
        </p:nvPicPr>
        <p:blipFill>
          <a:blip r:embed="rId2" cstate="print"/>
          <a:srcRect/>
          <a:stretch>
            <a:fillRect/>
          </a:stretch>
        </p:blipFill>
        <p:spPr bwMode="auto">
          <a:xfrm>
            <a:off x="1866900" y="0"/>
            <a:ext cx="7277100" cy="1628800"/>
          </a:xfrm>
          <a:prstGeom prst="rect">
            <a:avLst/>
          </a:prstGeom>
          <a:noFill/>
          <a:ln w="9525">
            <a:noFill/>
            <a:miter lim="800000"/>
            <a:headEnd/>
            <a:tailEnd/>
          </a:ln>
        </p:spPr>
      </p:pic>
      <p:sp>
        <p:nvSpPr>
          <p:cNvPr id="2" name="عنوان 1"/>
          <p:cNvSpPr>
            <a:spLocks noGrp="1"/>
          </p:cNvSpPr>
          <p:nvPr>
            <p:ph type="title"/>
          </p:nvPr>
        </p:nvSpPr>
        <p:spPr>
          <a:xfrm>
            <a:off x="0" y="1512168"/>
            <a:ext cx="8892480" cy="5301208"/>
          </a:xfrm>
        </p:spPr>
        <p:txBody>
          <a:bodyPr>
            <a:noAutofit/>
          </a:bodyPr>
          <a:lstStyle/>
          <a:p>
            <a:pPr algn="r"/>
            <a:r>
              <a:rPr lang="ar-SA" sz="2800" b="1" dirty="0" err="1">
                <a:solidFill>
                  <a:schemeClr val="accent1">
                    <a:lumMod val="75000"/>
                  </a:schemeClr>
                </a:solidFill>
                <a:latin typeface="Arabic Typesetting" pitchFamily="66" charset="-78"/>
                <a:cs typeface="Arabic Typesetting" pitchFamily="66" charset="-78"/>
              </a:rPr>
              <a:t>1</a:t>
            </a:r>
            <a:r>
              <a:rPr lang="ar-SA" sz="2800" b="1" dirty="0" err="1" smtClean="0">
                <a:solidFill>
                  <a:schemeClr val="accent1">
                    <a:lumMod val="75000"/>
                  </a:schemeClr>
                </a:solidFill>
                <a:latin typeface="Arabic Typesetting" pitchFamily="66" charset="-78"/>
                <a:cs typeface="Arabic Typesetting" pitchFamily="66" charset="-78"/>
              </a:rPr>
              <a:t>.</a:t>
            </a:r>
            <a:r>
              <a:rPr lang="ar-SA" sz="2800" b="1" dirty="0" smtClean="0">
                <a:latin typeface="Arabic Typesetting" pitchFamily="66" charset="-78"/>
                <a:cs typeface="Arabic Typesetting" pitchFamily="66" charset="-78"/>
              </a:rPr>
              <a:t> تأمين أكبر قدر ممكن من المصادر والمعلومات للباحثين والمستفيدين عبر الشبكة ومكتباتها </a:t>
            </a:r>
            <a:r>
              <a:rPr lang="ar-SA" sz="2800" b="1" dirty="0" err="1" smtClean="0">
                <a:latin typeface="Arabic Typesetting" pitchFamily="66" charset="-78"/>
                <a:cs typeface="Arabic Typesetting" pitchFamily="66" charset="-78"/>
              </a:rPr>
              <a:t>المشاركة  </a:t>
            </a:r>
            <a:r>
              <a:rPr lang="ar-SA" sz="2800" b="1" dirty="0" smtClean="0">
                <a:latin typeface="Arabic Typesetting" pitchFamily="66" charset="-78"/>
                <a:cs typeface="Arabic Typesetting" pitchFamily="66" charset="-78"/>
              </a:rPr>
              <a:t>, و للحد من التكرار والازدواجية في تلك المصادر وخاصة </a:t>
            </a:r>
            <a:r>
              <a:rPr lang="ar-SA" sz="2800" b="1" dirty="0">
                <a:latin typeface="Arabic Typesetting" pitchFamily="66" charset="-78"/>
                <a:cs typeface="Arabic Typesetting" pitchFamily="66" charset="-78"/>
              </a:rPr>
              <a:t>المواد المكلفة والمرتفعة </a:t>
            </a:r>
            <a:r>
              <a:rPr lang="ar-SA" sz="2800" b="1" dirty="0" err="1">
                <a:latin typeface="Arabic Typesetting" pitchFamily="66" charset="-78"/>
                <a:cs typeface="Arabic Typesetting" pitchFamily="66" charset="-78"/>
              </a:rPr>
              <a:t>الأسعار.</a:t>
            </a:r>
            <a:r>
              <a:rPr lang="ar-SA" sz="2800" b="1" dirty="0">
                <a:latin typeface="Arabic Typesetting" pitchFamily="66" charset="-78"/>
                <a:cs typeface="Arabic Typesetting" pitchFamily="66" charset="-78"/>
              </a:rPr>
              <a:t> </a:t>
            </a:r>
            <a:r>
              <a:rPr lang="ar-SA" sz="2800" b="1" dirty="0" smtClean="0">
                <a:latin typeface="Arabic Typesetting" pitchFamily="66" charset="-78"/>
                <a:cs typeface="Arabic Typesetting" pitchFamily="66" charset="-78"/>
              </a:rPr>
              <a:t/>
            </a:r>
            <a:br>
              <a:rPr lang="ar-SA" sz="2800" b="1" dirty="0" smtClean="0">
                <a:latin typeface="Arabic Typesetting" pitchFamily="66" charset="-78"/>
                <a:cs typeface="Arabic Typesetting" pitchFamily="66" charset="-78"/>
              </a:rPr>
            </a:br>
            <a:r>
              <a:rPr lang="ar-SA" sz="2800" b="1" dirty="0">
                <a:latin typeface="Arabic Typesetting" pitchFamily="66" charset="-78"/>
                <a:cs typeface="Arabic Typesetting" pitchFamily="66" charset="-78"/>
              </a:rPr>
              <a:t/>
            </a:r>
            <a:br>
              <a:rPr lang="ar-SA" sz="2800" b="1" dirty="0">
                <a:latin typeface="Arabic Typesetting" pitchFamily="66" charset="-78"/>
                <a:cs typeface="Arabic Typesetting" pitchFamily="66" charset="-78"/>
              </a:rPr>
            </a:br>
            <a:r>
              <a:rPr lang="ar-SA" sz="2800" b="1" dirty="0" err="1">
                <a:solidFill>
                  <a:schemeClr val="accent1">
                    <a:lumMod val="75000"/>
                  </a:schemeClr>
                </a:solidFill>
                <a:latin typeface="Arabic Typesetting" pitchFamily="66" charset="-78"/>
                <a:cs typeface="Arabic Typesetting" pitchFamily="66" charset="-78"/>
              </a:rPr>
              <a:t>2.</a:t>
            </a:r>
            <a:r>
              <a:rPr lang="ar-SA" sz="2800" b="1" dirty="0">
                <a:solidFill>
                  <a:schemeClr val="accent1">
                    <a:lumMod val="75000"/>
                  </a:schemeClr>
                </a:solidFill>
                <a:latin typeface="Arabic Typesetting" pitchFamily="66" charset="-78"/>
                <a:cs typeface="Arabic Typesetting" pitchFamily="66" charset="-78"/>
              </a:rPr>
              <a:t> </a:t>
            </a:r>
            <a:r>
              <a:rPr lang="ar-SA" sz="2800" b="1" dirty="0">
                <a:latin typeface="Arabic Typesetting" pitchFamily="66" charset="-78"/>
                <a:cs typeface="Arabic Typesetting" pitchFamily="66" charset="-78"/>
              </a:rPr>
              <a:t>الاقتصاد في الكفاءات والطاقات </a:t>
            </a:r>
            <a:r>
              <a:rPr lang="ar-SA" sz="2800" b="1" dirty="0" err="1">
                <a:latin typeface="Arabic Typesetting" pitchFamily="66" charset="-78"/>
                <a:cs typeface="Arabic Typesetting" pitchFamily="66" charset="-78"/>
              </a:rPr>
              <a:t>البشرية </a:t>
            </a:r>
            <a:r>
              <a:rPr lang="ar-SA" sz="2800" b="1" dirty="0">
                <a:latin typeface="Arabic Typesetting" pitchFamily="66" charset="-78"/>
                <a:cs typeface="Arabic Typesetting" pitchFamily="66" charset="-78"/>
              </a:rPr>
              <a:t>، عن طريق مركزية الإجراءات والعمليات الفنية، </a:t>
            </a:r>
            <a:r>
              <a:rPr lang="ar-SA" sz="2800" b="1" dirty="0" err="1">
                <a:latin typeface="Arabic Typesetting" pitchFamily="66" charset="-78"/>
                <a:cs typeface="Arabic Typesetting" pitchFamily="66" charset="-78"/>
              </a:rPr>
              <a:t>كالفهرسة </a:t>
            </a:r>
            <a:r>
              <a:rPr lang="ar-SA" sz="2800" b="1" dirty="0">
                <a:latin typeface="Arabic Typesetting" pitchFamily="66" charset="-78"/>
                <a:cs typeface="Arabic Typesetting" pitchFamily="66" charset="-78"/>
              </a:rPr>
              <a:t>، والتصنيف وعمل الكشافات </a:t>
            </a:r>
            <a:r>
              <a:rPr lang="ar-SA" sz="2800" b="1" dirty="0" err="1">
                <a:latin typeface="Arabic Typesetting" pitchFamily="66" charset="-78"/>
                <a:cs typeface="Arabic Typesetting" pitchFamily="66" charset="-78"/>
              </a:rPr>
              <a:t>والمستخلصات.</a:t>
            </a:r>
            <a:r>
              <a:rPr lang="ar-SA" sz="2800" b="1" dirty="0">
                <a:latin typeface="Arabic Typesetting" pitchFamily="66" charset="-78"/>
                <a:cs typeface="Arabic Typesetting" pitchFamily="66" charset="-78"/>
              </a:rPr>
              <a:t> </a:t>
            </a:r>
            <a:r>
              <a:rPr lang="ar-SA" sz="2800" b="1" dirty="0" smtClean="0">
                <a:latin typeface="Arabic Typesetting" pitchFamily="66" charset="-78"/>
                <a:cs typeface="Arabic Typesetting" pitchFamily="66" charset="-78"/>
              </a:rPr>
              <a:t/>
            </a:r>
            <a:br>
              <a:rPr lang="ar-SA" sz="2800" b="1" dirty="0" smtClean="0">
                <a:latin typeface="Arabic Typesetting" pitchFamily="66" charset="-78"/>
                <a:cs typeface="Arabic Typesetting" pitchFamily="66" charset="-78"/>
              </a:rPr>
            </a:br>
            <a:r>
              <a:rPr lang="ar-SA" sz="2800" b="1" dirty="0">
                <a:latin typeface="Arabic Typesetting" pitchFamily="66" charset="-78"/>
                <a:cs typeface="Arabic Typesetting" pitchFamily="66" charset="-78"/>
              </a:rPr>
              <a:t/>
            </a:r>
            <a:br>
              <a:rPr lang="ar-SA" sz="2800" b="1" dirty="0">
                <a:latin typeface="Arabic Typesetting" pitchFamily="66" charset="-78"/>
                <a:cs typeface="Arabic Typesetting" pitchFamily="66" charset="-78"/>
              </a:rPr>
            </a:br>
            <a:r>
              <a:rPr lang="ar-SA" sz="2800" b="1" dirty="0" err="1">
                <a:solidFill>
                  <a:schemeClr val="accent1">
                    <a:lumMod val="75000"/>
                  </a:schemeClr>
                </a:solidFill>
                <a:latin typeface="Arabic Typesetting" pitchFamily="66" charset="-78"/>
                <a:cs typeface="Arabic Typesetting" pitchFamily="66" charset="-78"/>
              </a:rPr>
              <a:t>3.</a:t>
            </a:r>
            <a:r>
              <a:rPr lang="ar-SA" sz="2800" b="1" dirty="0">
                <a:solidFill>
                  <a:schemeClr val="accent1">
                    <a:lumMod val="75000"/>
                  </a:schemeClr>
                </a:solidFill>
                <a:latin typeface="Arabic Typesetting" pitchFamily="66" charset="-78"/>
                <a:cs typeface="Arabic Typesetting" pitchFamily="66" charset="-78"/>
              </a:rPr>
              <a:t> </a:t>
            </a:r>
            <a:r>
              <a:rPr lang="ar-SA" sz="2800" b="1" dirty="0" smtClean="0">
                <a:latin typeface="Arabic Typesetting" pitchFamily="66" charset="-78"/>
                <a:cs typeface="Arabic Typesetting" pitchFamily="66" charset="-78"/>
              </a:rPr>
              <a:t>تطوير الإجراءات الفنية وتوحيدها وتحسين أدائها، باستخدام وسائل معيارية مجربة </a:t>
            </a:r>
            <a:r>
              <a:rPr lang="ar-SA" sz="2800" b="1" dirty="0" err="1" smtClean="0">
                <a:latin typeface="Arabic Typesetting" pitchFamily="66" charset="-78"/>
                <a:cs typeface="Arabic Typesetting" pitchFamily="66" charset="-78"/>
              </a:rPr>
              <a:t>وفعالة.</a:t>
            </a:r>
            <a:r>
              <a:rPr lang="ar-SA" sz="2800" b="1" dirty="0" smtClean="0">
                <a:latin typeface="Arabic Typesetting" pitchFamily="66" charset="-78"/>
                <a:cs typeface="Arabic Typesetting" pitchFamily="66" charset="-78"/>
              </a:rPr>
              <a:t> </a:t>
            </a:r>
            <a:br>
              <a:rPr lang="ar-SA" sz="2800" b="1" dirty="0" smtClean="0">
                <a:latin typeface="Arabic Typesetting" pitchFamily="66" charset="-78"/>
                <a:cs typeface="Arabic Typesetting" pitchFamily="66" charset="-78"/>
              </a:rPr>
            </a:br>
            <a:r>
              <a:rPr lang="ar-SA" sz="2800" b="1" dirty="0">
                <a:latin typeface="Arabic Typesetting" pitchFamily="66" charset="-78"/>
                <a:cs typeface="Arabic Typesetting" pitchFamily="66" charset="-78"/>
              </a:rPr>
              <a:t/>
            </a:r>
            <a:br>
              <a:rPr lang="ar-SA" sz="2800" b="1" dirty="0">
                <a:latin typeface="Arabic Typesetting" pitchFamily="66" charset="-78"/>
                <a:cs typeface="Arabic Typesetting" pitchFamily="66" charset="-78"/>
              </a:rPr>
            </a:br>
            <a:r>
              <a:rPr lang="ar-SA" sz="2800" b="1" dirty="0" err="1">
                <a:solidFill>
                  <a:schemeClr val="accent1">
                    <a:lumMod val="75000"/>
                  </a:schemeClr>
                </a:solidFill>
                <a:latin typeface="Arabic Typesetting" pitchFamily="66" charset="-78"/>
                <a:cs typeface="Arabic Typesetting" pitchFamily="66" charset="-78"/>
              </a:rPr>
              <a:t>4.</a:t>
            </a:r>
            <a:r>
              <a:rPr lang="ar-SA" sz="2800" b="1" dirty="0">
                <a:solidFill>
                  <a:schemeClr val="accent1">
                    <a:lumMod val="75000"/>
                  </a:schemeClr>
                </a:solidFill>
                <a:latin typeface="Arabic Typesetting" pitchFamily="66" charset="-78"/>
                <a:cs typeface="Arabic Typesetting" pitchFamily="66" charset="-78"/>
              </a:rPr>
              <a:t> </a:t>
            </a:r>
            <a:r>
              <a:rPr lang="ar-SA" sz="2800" b="1" dirty="0">
                <a:latin typeface="Arabic Typesetting" pitchFamily="66" charset="-78"/>
                <a:cs typeface="Arabic Typesetting" pitchFamily="66" charset="-78"/>
              </a:rPr>
              <a:t>إن نتائج الاقتصاد في النفقات، التي ستحصل عليها المكتبات نتيجة مشاركتها في الشبكة </a:t>
            </a:r>
            <a:r>
              <a:rPr lang="ar-SA" sz="2800" b="1" dirty="0" smtClean="0">
                <a:latin typeface="Arabic Typesetting" pitchFamily="66" charset="-78"/>
                <a:cs typeface="Arabic Typesetting" pitchFamily="66" charset="-78"/>
              </a:rPr>
              <a:t> يمكن </a:t>
            </a:r>
            <a:r>
              <a:rPr lang="ar-SA" sz="2800" b="1" dirty="0">
                <a:latin typeface="Arabic Typesetting" pitchFamily="66" charset="-78"/>
                <a:cs typeface="Arabic Typesetting" pitchFamily="66" charset="-78"/>
              </a:rPr>
              <a:t>أن تستثمر في فعاليات وأنشطة إضافية أخرى لمثل تلك </a:t>
            </a:r>
            <a:r>
              <a:rPr lang="ar-SA" sz="2800" b="1" dirty="0" err="1">
                <a:latin typeface="Arabic Typesetting" pitchFamily="66" charset="-78"/>
                <a:cs typeface="Arabic Typesetting" pitchFamily="66" charset="-78"/>
              </a:rPr>
              <a:t>المكتبات</a:t>
            </a:r>
            <a:r>
              <a:rPr lang="ar-SA" sz="2800" b="1" dirty="0" err="1" smtClean="0">
                <a:latin typeface="Arabic Typesetting" pitchFamily="66" charset="-78"/>
                <a:cs typeface="Arabic Typesetting" pitchFamily="66" charset="-78"/>
              </a:rPr>
              <a:t>.</a:t>
            </a:r>
            <a:r>
              <a:rPr lang="ar-SA" sz="2800" b="1" dirty="0" smtClean="0">
                <a:latin typeface="Arabic Typesetting" pitchFamily="66" charset="-78"/>
                <a:cs typeface="Arabic Typesetting" pitchFamily="66" charset="-78"/>
              </a:rPr>
              <a:t/>
            </a:r>
            <a:br>
              <a:rPr lang="ar-SA" sz="2800" b="1" dirty="0" smtClean="0">
                <a:latin typeface="Arabic Typesetting" pitchFamily="66" charset="-78"/>
                <a:cs typeface="Arabic Typesetting" pitchFamily="66" charset="-78"/>
              </a:rPr>
            </a:br>
            <a:r>
              <a:rPr lang="ar-SA" sz="2800" b="1" dirty="0">
                <a:latin typeface="Arabic Typesetting" pitchFamily="66" charset="-78"/>
                <a:cs typeface="Arabic Typesetting" pitchFamily="66" charset="-78"/>
              </a:rPr>
              <a:t/>
            </a:r>
            <a:br>
              <a:rPr lang="ar-SA" sz="2800" b="1" dirty="0">
                <a:latin typeface="Arabic Typesetting" pitchFamily="66" charset="-78"/>
                <a:cs typeface="Arabic Typesetting" pitchFamily="66" charset="-78"/>
              </a:rPr>
            </a:br>
            <a:r>
              <a:rPr lang="ar-SA" sz="2800" b="1" dirty="0" err="1">
                <a:solidFill>
                  <a:schemeClr val="accent1">
                    <a:lumMod val="75000"/>
                  </a:schemeClr>
                </a:solidFill>
                <a:latin typeface="Arabic Typesetting" pitchFamily="66" charset="-78"/>
                <a:cs typeface="Arabic Typesetting" pitchFamily="66" charset="-78"/>
              </a:rPr>
              <a:t>5.</a:t>
            </a:r>
            <a:r>
              <a:rPr lang="ar-SA" sz="2800" b="1" dirty="0">
                <a:solidFill>
                  <a:schemeClr val="accent1">
                    <a:lumMod val="75000"/>
                  </a:schemeClr>
                </a:solidFill>
                <a:latin typeface="Arabic Typesetting" pitchFamily="66" charset="-78"/>
                <a:cs typeface="Arabic Typesetting" pitchFamily="66" charset="-78"/>
              </a:rPr>
              <a:t> </a:t>
            </a:r>
            <a:r>
              <a:rPr lang="ar-SA" sz="2800" b="1" dirty="0">
                <a:latin typeface="Arabic Typesetting" pitchFamily="66" charset="-78"/>
                <a:cs typeface="Arabic Typesetting" pitchFamily="66" charset="-78"/>
              </a:rPr>
              <a:t>توفر </a:t>
            </a:r>
            <a:r>
              <a:rPr lang="ar-SA" sz="2800" b="1" dirty="0" err="1">
                <a:latin typeface="Arabic Typesetting" pitchFamily="66" charset="-78"/>
                <a:cs typeface="Arabic Typesetting" pitchFamily="66" charset="-78"/>
              </a:rPr>
              <a:t>قناعات</a:t>
            </a:r>
            <a:r>
              <a:rPr lang="ar-SA" sz="2800" b="1" dirty="0">
                <a:latin typeface="Arabic Typesetting" pitchFamily="66" charset="-78"/>
                <a:cs typeface="Arabic Typesetting" pitchFamily="66" charset="-78"/>
              </a:rPr>
              <a:t> أكثر عند المستخدمين والمستفيدين من </a:t>
            </a:r>
            <a:r>
              <a:rPr lang="ar-SA" sz="2800" b="1" dirty="0" err="1">
                <a:latin typeface="Arabic Typesetting" pitchFamily="66" charset="-78"/>
                <a:cs typeface="Arabic Typesetting" pitchFamily="66" charset="-78"/>
              </a:rPr>
              <a:t>الحوسبة.</a:t>
            </a:r>
            <a:r>
              <a:rPr lang="ar-SA" sz="2800" b="1" dirty="0">
                <a:latin typeface="Arabic Typesetting" pitchFamily="66" charset="-78"/>
                <a:cs typeface="Arabic Typesetting" pitchFamily="66" charset="-78"/>
              </a:rPr>
              <a:t> </a:t>
            </a:r>
            <a:endParaRPr lang="en-US" sz="2800" b="1" dirty="0">
              <a:latin typeface="Arabic Typesetting" pitchFamily="66" charset="-78"/>
              <a:cs typeface="Arabic Typesetting" pitchFamily="66" charset="-78"/>
            </a:endParaRPr>
          </a:p>
        </p:txBody>
      </p:sp>
      <p:cxnSp>
        <p:nvCxnSpPr>
          <p:cNvPr id="4" name="رابط مستقيم 3"/>
          <p:cNvCxnSpPr/>
          <p:nvPr/>
        </p:nvCxnSpPr>
        <p:spPr>
          <a:xfrm>
            <a:off x="179512" y="0"/>
            <a:ext cx="0" cy="6858000"/>
          </a:xfrm>
          <a:prstGeom prst="line">
            <a:avLst/>
          </a:prstGeom>
          <a:ln w="5715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7" name="رابط مستقيم 6"/>
          <p:cNvCxnSpPr/>
          <p:nvPr/>
        </p:nvCxnSpPr>
        <p:spPr>
          <a:xfrm>
            <a:off x="251520" y="0"/>
            <a:ext cx="0" cy="6858000"/>
          </a:xfrm>
          <a:prstGeom prst="line">
            <a:avLst/>
          </a:prstGeom>
          <a:ln w="2857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anim calcmode="lin" valueType="num">
                                      <p:cBhvr>
                                        <p:cTn id="8" dur="2000" fill="hold"/>
                                        <p:tgtEl>
                                          <p:spTgt spid="6"/>
                                        </p:tgtEl>
                                        <p:attrNameLst>
                                          <p:attrName>style.rotation</p:attrName>
                                        </p:attrNameLst>
                                      </p:cBhvr>
                                      <p:tavLst>
                                        <p:tav tm="0">
                                          <p:val>
                                            <p:fltVal val="720"/>
                                          </p:val>
                                        </p:tav>
                                        <p:tav tm="100000">
                                          <p:val>
                                            <p:fltVal val="0"/>
                                          </p:val>
                                        </p:tav>
                                      </p:tavLst>
                                    </p:anim>
                                    <p:anim calcmode="lin" valueType="num">
                                      <p:cBhvr>
                                        <p:cTn id="9" dur="2000" fill="hold"/>
                                        <p:tgtEl>
                                          <p:spTgt spid="6"/>
                                        </p:tgtEl>
                                        <p:attrNameLst>
                                          <p:attrName>ppt_h</p:attrName>
                                        </p:attrNameLst>
                                      </p:cBhvr>
                                      <p:tavLst>
                                        <p:tav tm="0">
                                          <p:val>
                                            <p:fltVal val="0"/>
                                          </p:val>
                                        </p:tav>
                                        <p:tav tm="100000">
                                          <p:val>
                                            <p:strVal val="#ppt_h"/>
                                          </p:val>
                                        </p:tav>
                                      </p:tavLst>
                                    </p:anim>
                                    <p:anim calcmode="lin" valueType="num">
                                      <p:cBhvr>
                                        <p:cTn id="10" dur="2000" fill="hold"/>
                                        <p:tgtEl>
                                          <p:spTgt spid="6"/>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52"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Scale>
                                      <p:cBhvr>
                                        <p:cTn id="15" dur="1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6" dur="1000" decel="50000" fill="hold">
                                          <p:stCondLst>
                                            <p:cond delay="0"/>
                                          </p:stCondLst>
                                        </p:cTn>
                                        <p:tgtEl>
                                          <p:spTgt spid="2"/>
                                        </p:tgtEl>
                                        <p:attrNameLst>
                                          <p:attrName>ppt_x</p:attrName>
                                          <p:attrName>ppt_y</p:attrName>
                                        </p:attrNameLst>
                                      </p:cBhvr>
                                    </p:animMotion>
                                    <p:animEffect transition="in" filter="fade">
                                      <p:cBhvr>
                                        <p:cTn id="1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590872" y="4005064"/>
            <a:ext cx="8229600" cy="2636912"/>
          </a:xfrm>
        </p:spPr>
        <p:txBody>
          <a:bodyPr>
            <a:noAutofit/>
          </a:bodyPr>
          <a:lstStyle/>
          <a:p>
            <a:pPr algn="r"/>
            <a:r>
              <a:rPr lang="ar-SA" sz="3200" b="1" dirty="0" smtClean="0">
                <a:latin typeface="Arabic Typesetting" pitchFamily="66" charset="-78"/>
                <a:cs typeface="Arabic Typesetting" pitchFamily="66" charset="-78"/>
              </a:rPr>
              <a:t/>
            </a:r>
            <a:br>
              <a:rPr lang="ar-SA" sz="3200" b="1" dirty="0" smtClean="0">
                <a:latin typeface="Arabic Typesetting" pitchFamily="66" charset="-78"/>
                <a:cs typeface="Arabic Typesetting" pitchFamily="66" charset="-78"/>
              </a:rPr>
            </a:br>
            <a:r>
              <a:rPr lang="ar-SA" sz="3200" b="1" dirty="0" smtClean="0">
                <a:latin typeface="Arabic Typesetting" pitchFamily="66" charset="-78"/>
                <a:cs typeface="Arabic Typesetting" pitchFamily="66" charset="-78"/>
              </a:rPr>
              <a:t/>
            </a:r>
            <a:br>
              <a:rPr lang="ar-SA" sz="3200" b="1" dirty="0" smtClean="0">
                <a:latin typeface="Arabic Typesetting" pitchFamily="66" charset="-78"/>
                <a:cs typeface="Arabic Typesetting" pitchFamily="66" charset="-78"/>
              </a:rPr>
            </a:br>
            <a:r>
              <a:rPr lang="ar-SA" sz="3200" b="1" dirty="0" err="1" smtClean="0">
                <a:solidFill>
                  <a:schemeClr val="accent1">
                    <a:lumMod val="75000"/>
                  </a:schemeClr>
                </a:solidFill>
                <a:latin typeface="Arabic Typesetting" pitchFamily="66" charset="-78"/>
                <a:cs typeface="Arabic Typesetting" pitchFamily="66" charset="-78"/>
              </a:rPr>
              <a:t>1.</a:t>
            </a:r>
            <a:r>
              <a:rPr lang="ar-SA" sz="3200" b="1" dirty="0" smtClean="0">
                <a:solidFill>
                  <a:schemeClr val="accent1">
                    <a:lumMod val="75000"/>
                  </a:schemeClr>
                </a:solidFill>
                <a:latin typeface="Arabic Typesetting" pitchFamily="66" charset="-78"/>
                <a:cs typeface="Arabic Typesetting" pitchFamily="66" charset="-78"/>
              </a:rPr>
              <a:t> </a:t>
            </a:r>
            <a:r>
              <a:rPr lang="ar-SA" sz="3200" b="1" dirty="0" smtClean="0">
                <a:latin typeface="Arabic Typesetting" pitchFamily="66" charset="-78"/>
                <a:cs typeface="Arabic Typesetting" pitchFamily="66" charset="-78"/>
              </a:rPr>
              <a:t>الأهداف والغايات المطلوب </a:t>
            </a:r>
            <a:r>
              <a:rPr lang="ar-SA" sz="3200" b="1" dirty="0" err="1" smtClean="0">
                <a:latin typeface="Arabic Typesetting" pitchFamily="66" charset="-78"/>
                <a:cs typeface="Arabic Typesetting" pitchFamily="66" charset="-78"/>
              </a:rPr>
              <a:t>تحقيقها .</a:t>
            </a:r>
            <a:r>
              <a:rPr lang="ar-SA" sz="3200" b="1" dirty="0" smtClean="0">
                <a:latin typeface="Arabic Typesetting" pitchFamily="66" charset="-78"/>
                <a:cs typeface="Arabic Typesetting" pitchFamily="66" charset="-78"/>
              </a:rPr>
              <a:t/>
            </a:r>
            <a:br>
              <a:rPr lang="ar-SA" sz="3200" b="1" dirty="0" smtClean="0">
                <a:latin typeface="Arabic Typesetting" pitchFamily="66" charset="-78"/>
                <a:cs typeface="Arabic Typesetting" pitchFamily="66" charset="-78"/>
              </a:rPr>
            </a:br>
            <a:r>
              <a:rPr lang="ar-SA" sz="3200" b="1" dirty="0" err="1" smtClean="0">
                <a:solidFill>
                  <a:schemeClr val="accent1">
                    <a:lumMod val="75000"/>
                  </a:schemeClr>
                </a:solidFill>
                <a:latin typeface="Arabic Typesetting" pitchFamily="66" charset="-78"/>
                <a:cs typeface="Arabic Typesetting" pitchFamily="66" charset="-78"/>
              </a:rPr>
              <a:t>2.</a:t>
            </a:r>
            <a:r>
              <a:rPr lang="ar-SA" sz="3200" b="1" dirty="0" smtClean="0">
                <a:solidFill>
                  <a:schemeClr val="accent1">
                    <a:lumMod val="75000"/>
                  </a:schemeClr>
                </a:solidFill>
                <a:latin typeface="Arabic Typesetting" pitchFamily="66" charset="-78"/>
                <a:cs typeface="Arabic Typesetting" pitchFamily="66" charset="-78"/>
              </a:rPr>
              <a:t> </a:t>
            </a:r>
            <a:r>
              <a:rPr lang="ar-SA" sz="3200" b="1" dirty="0" smtClean="0">
                <a:latin typeface="Arabic Typesetting" pitchFamily="66" charset="-78"/>
                <a:cs typeface="Arabic Typesetting" pitchFamily="66" charset="-78"/>
              </a:rPr>
              <a:t>النشاطات والوظائف والمهام التي يتطلب من نظام الشبكة </a:t>
            </a:r>
            <a:r>
              <a:rPr lang="ar-SA" sz="3200" b="1" dirty="0" err="1" smtClean="0">
                <a:latin typeface="Arabic Typesetting" pitchFamily="66" charset="-78"/>
                <a:cs typeface="Arabic Typesetting" pitchFamily="66" charset="-78"/>
              </a:rPr>
              <a:t>أداءها .</a:t>
            </a:r>
            <a:r>
              <a:rPr lang="ar-SA" sz="3200" b="1" dirty="0" smtClean="0">
                <a:latin typeface="Arabic Typesetting" pitchFamily="66" charset="-78"/>
                <a:cs typeface="Arabic Typesetting" pitchFamily="66" charset="-78"/>
              </a:rPr>
              <a:t/>
            </a:r>
            <a:br>
              <a:rPr lang="ar-SA" sz="3200" b="1" dirty="0" smtClean="0">
                <a:latin typeface="Arabic Typesetting" pitchFamily="66" charset="-78"/>
                <a:cs typeface="Arabic Typesetting" pitchFamily="66" charset="-78"/>
              </a:rPr>
            </a:br>
            <a:r>
              <a:rPr lang="ar-SA" sz="3200" b="1" dirty="0" err="1" smtClean="0">
                <a:solidFill>
                  <a:schemeClr val="tx2">
                    <a:lumMod val="60000"/>
                    <a:lumOff val="40000"/>
                  </a:schemeClr>
                </a:solidFill>
                <a:latin typeface="Arabic Typesetting" pitchFamily="66" charset="-78"/>
                <a:cs typeface="Arabic Typesetting" pitchFamily="66" charset="-78"/>
              </a:rPr>
              <a:t>3.</a:t>
            </a:r>
            <a:r>
              <a:rPr lang="ar-SA" sz="3200" b="1" dirty="0" smtClean="0">
                <a:solidFill>
                  <a:schemeClr val="tx2">
                    <a:lumMod val="60000"/>
                    <a:lumOff val="40000"/>
                  </a:schemeClr>
                </a:solidFill>
                <a:latin typeface="Arabic Typesetting" pitchFamily="66" charset="-78"/>
                <a:cs typeface="Arabic Typesetting" pitchFamily="66" charset="-78"/>
              </a:rPr>
              <a:t> </a:t>
            </a:r>
            <a:r>
              <a:rPr lang="ar-SA" sz="3200" b="1" dirty="0" smtClean="0">
                <a:latin typeface="Arabic Typesetting" pitchFamily="66" charset="-78"/>
                <a:cs typeface="Arabic Typesetting" pitchFamily="66" charset="-78"/>
              </a:rPr>
              <a:t>المستخدمين </a:t>
            </a:r>
            <a:r>
              <a:rPr lang="ar-SA" sz="3200" b="1" dirty="0" err="1" smtClean="0">
                <a:latin typeface="Arabic Typesetting" pitchFamily="66" charset="-78"/>
                <a:cs typeface="Arabic Typesetting" pitchFamily="66" charset="-78"/>
              </a:rPr>
              <a:t>من </a:t>
            </a:r>
            <a:r>
              <a:rPr lang="ar-SA" sz="3200" b="1" dirty="0" smtClean="0">
                <a:latin typeface="Arabic Typesetting" pitchFamily="66" charset="-78"/>
                <a:cs typeface="Arabic Typesetting" pitchFamily="66" charset="-78"/>
              </a:rPr>
              <a:t>( مستفيدين أو </a:t>
            </a:r>
            <a:r>
              <a:rPr lang="ar-SA" sz="3200" b="1" dirty="0" err="1" smtClean="0">
                <a:latin typeface="Arabic Typesetting" pitchFamily="66" charset="-78"/>
                <a:cs typeface="Arabic Typesetting" pitchFamily="66" charset="-78"/>
              </a:rPr>
              <a:t>موظفين ).</a:t>
            </a:r>
            <a:r>
              <a:rPr lang="ar-SA" sz="3200" b="1" dirty="0" smtClean="0">
                <a:latin typeface="Arabic Typesetting" pitchFamily="66" charset="-78"/>
                <a:cs typeface="Arabic Typesetting" pitchFamily="66" charset="-78"/>
              </a:rPr>
              <a:t> </a:t>
            </a:r>
            <a:br>
              <a:rPr lang="ar-SA" sz="3200" b="1" dirty="0" smtClean="0">
                <a:latin typeface="Arabic Typesetting" pitchFamily="66" charset="-78"/>
                <a:cs typeface="Arabic Typesetting" pitchFamily="66" charset="-78"/>
              </a:rPr>
            </a:br>
            <a:r>
              <a:rPr lang="ar-SA" sz="3200" b="1" dirty="0" smtClean="0">
                <a:latin typeface="Arabic Typesetting" pitchFamily="66" charset="-78"/>
                <a:cs typeface="Arabic Typesetting" pitchFamily="66" charset="-78"/>
              </a:rPr>
              <a:t/>
            </a:r>
            <a:br>
              <a:rPr lang="ar-SA" sz="3200" b="1" dirty="0" smtClean="0">
                <a:latin typeface="Arabic Typesetting" pitchFamily="66" charset="-78"/>
                <a:cs typeface="Arabic Typesetting" pitchFamily="66" charset="-78"/>
              </a:rPr>
            </a:br>
            <a:r>
              <a:rPr lang="ar-SA" sz="3200" b="1" dirty="0" smtClean="0">
                <a:latin typeface="Arabic Typesetting" pitchFamily="66" charset="-78"/>
                <a:cs typeface="Arabic Typesetting" pitchFamily="66" charset="-78"/>
              </a:rPr>
              <a:t/>
            </a:r>
            <a:br>
              <a:rPr lang="ar-SA" sz="3200" b="1" dirty="0" smtClean="0">
                <a:latin typeface="Arabic Typesetting" pitchFamily="66" charset="-78"/>
                <a:cs typeface="Arabic Typesetting" pitchFamily="66" charset="-78"/>
              </a:rPr>
            </a:br>
            <a:endParaRPr lang="ar-SA" sz="3200" b="1" dirty="0">
              <a:latin typeface="Arabic Typesetting" pitchFamily="66" charset="-78"/>
              <a:cs typeface="Arabic Typesetting" pitchFamily="66" charset="-78"/>
            </a:endParaRPr>
          </a:p>
        </p:txBody>
      </p:sp>
      <p:sp>
        <p:nvSpPr>
          <p:cNvPr id="3" name="مستطيل 2"/>
          <p:cNvSpPr/>
          <p:nvPr/>
        </p:nvSpPr>
        <p:spPr>
          <a:xfrm>
            <a:off x="0" y="0"/>
            <a:ext cx="251520" cy="6858000"/>
          </a:xfrm>
          <a:prstGeom prst="rect">
            <a:avLst/>
          </a:prstGeom>
          <a:noFill/>
          <a:ln w="57150">
            <a:solidFill>
              <a:schemeClr val="tx2">
                <a:lumMod val="60000"/>
                <a:lumOff val="40000"/>
              </a:schemeClr>
            </a:solid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pic>
        <p:nvPicPr>
          <p:cNvPr id="5" name="صورة 4" descr="networking.jpg"/>
          <p:cNvPicPr>
            <a:picLocks noChangeAspect="1"/>
          </p:cNvPicPr>
          <p:nvPr/>
        </p:nvPicPr>
        <p:blipFill>
          <a:blip r:embed="rId2" cstate="print"/>
          <a:stretch>
            <a:fillRect/>
          </a:stretch>
        </p:blipFill>
        <p:spPr>
          <a:xfrm rot="21177266">
            <a:off x="643643" y="741728"/>
            <a:ext cx="3264576" cy="1898222"/>
          </a:xfrm>
          <a:prstGeom prst="rect">
            <a:avLst/>
          </a:prstGeom>
          <a:ln>
            <a:noFill/>
          </a:ln>
          <a:effectLst>
            <a:softEdge rad="112500"/>
          </a:effectLst>
        </p:spPr>
      </p:pic>
      <p:sp>
        <p:nvSpPr>
          <p:cNvPr id="7" name="مربع نص 6"/>
          <p:cNvSpPr txBox="1"/>
          <p:nvPr/>
        </p:nvSpPr>
        <p:spPr>
          <a:xfrm>
            <a:off x="1691680" y="2636912"/>
            <a:ext cx="7272808" cy="1200329"/>
          </a:xfrm>
          <a:prstGeom prst="rect">
            <a:avLst/>
          </a:prstGeom>
          <a:noFill/>
        </p:spPr>
        <p:txBody>
          <a:bodyPr wrap="square" rtlCol="1">
            <a:spAutoFit/>
          </a:bodyPr>
          <a:lstStyle/>
          <a:p>
            <a:r>
              <a:rPr lang="ar-SA" sz="3600" b="1" dirty="0" smtClean="0">
                <a:solidFill>
                  <a:schemeClr val="tx2">
                    <a:lumMod val="60000"/>
                    <a:lumOff val="40000"/>
                  </a:schemeClr>
                </a:solidFill>
                <a:latin typeface="Arabic Typesetting" pitchFamily="66" charset="-78"/>
                <a:cs typeface="Arabic Typesetting" pitchFamily="66" charset="-78"/>
              </a:rPr>
              <a:t>عند بناء أو تطوير شبكة معلومات </a:t>
            </a:r>
            <a:r>
              <a:rPr lang="ar-SA" sz="3600" b="1" dirty="0" err="1" smtClean="0">
                <a:solidFill>
                  <a:schemeClr val="tx2">
                    <a:lumMod val="60000"/>
                    <a:lumOff val="40000"/>
                  </a:schemeClr>
                </a:solidFill>
                <a:latin typeface="Arabic Typesetting" pitchFamily="66" charset="-78"/>
                <a:cs typeface="Arabic Typesetting" pitchFamily="66" charset="-78"/>
              </a:rPr>
              <a:t>ومكتبات ..</a:t>
            </a:r>
            <a:r>
              <a:rPr lang="ar-SA" sz="3600" b="1" dirty="0" smtClean="0">
                <a:solidFill>
                  <a:schemeClr val="tx2">
                    <a:lumMod val="60000"/>
                    <a:lumOff val="40000"/>
                  </a:schemeClr>
                </a:solidFill>
                <a:latin typeface="Arabic Typesetting" pitchFamily="66" charset="-78"/>
                <a:cs typeface="Arabic Typesetting" pitchFamily="66" charset="-78"/>
              </a:rPr>
              <a:t> </a:t>
            </a:r>
          </a:p>
          <a:p>
            <a:r>
              <a:rPr lang="ar-SA" sz="3600" b="1" dirty="0" smtClean="0">
                <a:solidFill>
                  <a:schemeClr val="tx2">
                    <a:lumMod val="60000"/>
                    <a:lumOff val="40000"/>
                  </a:schemeClr>
                </a:solidFill>
                <a:latin typeface="Arabic Typesetting" pitchFamily="66" charset="-78"/>
                <a:cs typeface="Arabic Typesetting" pitchFamily="66" charset="-78"/>
              </a:rPr>
              <a:t>          لابد من تحديد العناصر الأساسية المطلوبة لها كنظام، </a:t>
            </a:r>
            <a:r>
              <a:rPr lang="ar-SA" sz="3600" b="1" dirty="0" err="1" smtClean="0">
                <a:solidFill>
                  <a:schemeClr val="tx2">
                    <a:lumMod val="60000"/>
                    <a:lumOff val="40000"/>
                  </a:schemeClr>
                </a:solidFill>
                <a:latin typeface="Arabic Typesetting" pitchFamily="66" charset="-78"/>
                <a:cs typeface="Arabic Typesetting" pitchFamily="66" charset="-78"/>
              </a:rPr>
              <a:t>منها :</a:t>
            </a:r>
            <a:endParaRPr lang="ar-SA" sz="3600" b="1" dirty="0">
              <a:latin typeface="Arabic Typesetting" pitchFamily="66" charset="-78"/>
              <a:cs typeface="Arabic Typesetting" pitchFamily="66" charset="-78"/>
            </a:endParaRPr>
          </a:p>
        </p:txBody>
      </p:sp>
      <p:sp>
        <p:nvSpPr>
          <p:cNvPr id="8" name="مستطيل 7"/>
          <p:cNvSpPr/>
          <p:nvPr/>
        </p:nvSpPr>
        <p:spPr>
          <a:xfrm>
            <a:off x="395536" y="0"/>
            <a:ext cx="8748464" cy="6858000"/>
          </a:xfrm>
          <a:prstGeom prst="rect">
            <a:avLst/>
          </a:prstGeom>
          <a:noFill/>
          <a:ln w="57150">
            <a:solidFill>
              <a:schemeClr val="tx2">
                <a:lumMod val="60000"/>
                <a:lumOff val="40000"/>
              </a:schemeClr>
            </a:solid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pic>
        <p:nvPicPr>
          <p:cNvPr id="50177" name="Picture 1"/>
          <p:cNvPicPr>
            <a:picLocks noChangeAspect="1" noChangeArrowheads="1"/>
          </p:cNvPicPr>
          <p:nvPr/>
        </p:nvPicPr>
        <p:blipFill>
          <a:blip r:embed="rId3" cstate="print"/>
          <a:srcRect l="53956" t="32110" r="31101" b="59031"/>
          <a:stretch>
            <a:fillRect/>
          </a:stretch>
        </p:blipFill>
        <p:spPr bwMode="auto">
          <a:xfrm>
            <a:off x="5004048" y="764704"/>
            <a:ext cx="3600400" cy="1440160"/>
          </a:xfrm>
          <a:prstGeom prst="rect">
            <a:avLst/>
          </a:prstGeom>
          <a:noFill/>
          <a:ln w="9525">
            <a:noFill/>
            <a:miter lim="800000"/>
            <a:headEnd/>
            <a:tailEnd/>
          </a:ln>
        </p:spPr>
      </p:pic>
    </p:spTree>
  </p:cSld>
  <p:clrMapOvr>
    <a:masterClrMapping/>
  </p:clrMapOvr>
  <p:transition>
    <p:wheel spokes="2"/>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3"/>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37" presetClass="entr" presetSubtype="0" fill="hold" nodeType="clickEffect">
                                  <p:stCondLst>
                                    <p:cond delay="0"/>
                                  </p:stCondLst>
                                  <p:childTnLst>
                                    <p:set>
                                      <p:cBhvr>
                                        <p:cTn id="13" dur="1" fill="hold">
                                          <p:stCondLst>
                                            <p:cond delay="0"/>
                                          </p:stCondLst>
                                        </p:cTn>
                                        <p:tgtEl>
                                          <p:spTgt spid="50177"/>
                                        </p:tgtEl>
                                        <p:attrNameLst>
                                          <p:attrName>style.visibility</p:attrName>
                                        </p:attrNameLst>
                                      </p:cBhvr>
                                      <p:to>
                                        <p:strVal val="visible"/>
                                      </p:to>
                                    </p:set>
                                    <p:animEffect transition="in" filter="fade">
                                      <p:cBhvr>
                                        <p:cTn id="14" dur="1000"/>
                                        <p:tgtEl>
                                          <p:spTgt spid="50177"/>
                                        </p:tgtEl>
                                      </p:cBhvr>
                                    </p:animEffect>
                                    <p:anim calcmode="lin" valueType="num">
                                      <p:cBhvr>
                                        <p:cTn id="15" dur="1000" fill="hold"/>
                                        <p:tgtEl>
                                          <p:spTgt spid="50177"/>
                                        </p:tgtEl>
                                        <p:attrNameLst>
                                          <p:attrName>ppt_x</p:attrName>
                                        </p:attrNameLst>
                                      </p:cBhvr>
                                      <p:tavLst>
                                        <p:tav tm="0">
                                          <p:val>
                                            <p:strVal val="#ppt_x"/>
                                          </p:val>
                                        </p:tav>
                                        <p:tav tm="100000">
                                          <p:val>
                                            <p:strVal val="#ppt_x"/>
                                          </p:val>
                                        </p:tav>
                                      </p:tavLst>
                                    </p:anim>
                                    <p:anim calcmode="lin" valueType="num">
                                      <p:cBhvr>
                                        <p:cTn id="16" dur="900" decel="100000" fill="hold"/>
                                        <p:tgtEl>
                                          <p:spTgt spid="50177"/>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50177"/>
                                        </p:tgtEl>
                                        <p:attrNameLst>
                                          <p:attrName>ppt_y</p:attrName>
                                        </p:attrNameLst>
                                      </p:cBhvr>
                                      <p:tavLst>
                                        <p:tav tm="0">
                                          <p:val>
                                            <p:strVal val="#ppt_y-.03"/>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35"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2000"/>
                                        <p:tgtEl>
                                          <p:spTgt spid="7"/>
                                        </p:tgtEl>
                                      </p:cBhvr>
                                    </p:animEffect>
                                    <p:anim calcmode="lin" valueType="num">
                                      <p:cBhvr>
                                        <p:cTn id="23" dur="2000" fill="hold"/>
                                        <p:tgtEl>
                                          <p:spTgt spid="7"/>
                                        </p:tgtEl>
                                        <p:attrNameLst>
                                          <p:attrName>style.rotation</p:attrName>
                                        </p:attrNameLst>
                                      </p:cBhvr>
                                      <p:tavLst>
                                        <p:tav tm="0">
                                          <p:val>
                                            <p:fltVal val="720"/>
                                          </p:val>
                                        </p:tav>
                                        <p:tav tm="100000">
                                          <p:val>
                                            <p:fltVal val="0"/>
                                          </p:val>
                                        </p:tav>
                                      </p:tavLst>
                                    </p:anim>
                                    <p:anim calcmode="lin" valueType="num">
                                      <p:cBhvr>
                                        <p:cTn id="24" dur="2000" fill="hold"/>
                                        <p:tgtEl>
                                          <p:spTgt spid="7"/>
                                        </p:tgtEl>
                                        <p:attrNameLst>
                                          <p:attrName>ppt_h</p:attrName>
                                        </p:attrNameLst>
                                      </p:cBhvr>
                                      <p:tavLst>
                                        <p:tav tm="0">
                                          <p:val>
                                            <p:fltVal val="0"/>
                                          </p:val>
                                        </p:tav>
                                        <p:tav tm="100000">
                                          <p:val>
                                            <p:strVal val="#ppt_h"/>
                                          </p:val>
                                        </p:tav>
                                      </p:tavLst>
                                    </p:anim>
                                    <p:anim calcmode="lin" valueType="num">
                                      <p:cBhvr>
                                        <p:cTn id="25" dur="2000" fill="hold"/>
                                        <p:tgtEl>
                                          <p:spTgt spid="7"/>
                                        </p:tgtEl>
                                        <p:attrNameLst>
                                          <p:attrName>ppt_w</p:attrName>
                                        </p:attrNameLst>
                                      </p:cBhvr>
                                      <p:tavLst>
                                        <p:tav tm="0">
                                          <p:val>
                                            <p:fltVal val="0"/>
                                          </p:val>
                                        </p:tav>
                                        <p:tav tm="100000">
                                          <p:val>
                                            <p:strVal val="#ppt_w"/>
                                          </p:val>
                                        </p:tav>
                                      </p:tavLst>
                                    </p:anim>
                                  </p:childTnLst>
                                </p:cTn>
                              </p:par>
                            </p:childTnLst>
                          </p:cTn>
                        </p:par>
                      </p:childTnLst>
                    </p:cTn>
                  </p:par>
                  <p:par>
                    <p:cTn id="26" fill="hold">
                      <p:stCondLst>
                        <p:cond delay="indefinite"/>
                      </p:stCondLst>
                      <p:childTnLst>
                        <p:par>
                          <p:cTn id="27" fill="hold">
                            <p:stCondLst>
                              <p:cond delay="0"/>
                            </p:stCondLst>
                            <p:childTnLst>
                              <p:par>
                                <p:cTn id="28" presetID="47" presetClass="entr" presetSubtype="0" fill="hold" grpId="0" nodeType="click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fade">
                                      <p:cBhvr>
                                        <p:cTn id="30" dur="1000"/>
                                        <p:tgtEl>
                                          <p:spTgt spid="2"/>
                                        </p:tgtEl>
                                      </p:cBhvr>
                                    </p:animEffect>
                                    <p:anim calcmode="lin" valueType="num">
                                      <p:cBhvr>
                                        <p:cTn id="31" dur="1000" fill="hold"/>
                                        <p:tgtEl>
                                          <p:spTgt spid="2"/>
                                        </p:tgtEl>
                                        <p:attrNameLst>
                                          <p:attrName>ppt_x</p:attrName>
                                        </p:attrNameLst>
                                      </p:cBhvr>
                                      <p:tavLst>
                                        <p:tav tm="0">
                                          <p:val>
                                            <p:strVal val="#ppt_x"/>
                                          </p:val>
                                        </p:tav>
                                        <p:tav tm="100000">
                                          <p:val>
                                            <p:strVal val="#ppt_x"/>
                                          </p:val>
                                        </p:tav>
                                      </p:tavLst>
                                    </p:anim>
                                    <p:anim calcmode="lin" valueType="num">
                                      <p:cBhvr>
                                        <p:cTn id="32"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91" name="Picture 3"/>
          <p:cNvPicPr>
            <a:picLocks noChangeAspect="1" noChangeArrowheads="1"/>
          </p:cNvPicPr>
          <p:nvPr/>
        </p:nvPicPr>
        <p:blipFill>
          <a:blip r:embed="rId2" cstate="print"/>
          <a:srcRect/>
          <a:stretch>
            <a:fillRect/>
          </a:stretch>
        </p:blipFill>
        <p:spPr bwMode="auto">
          <a:xfrm>
            <a:off x="539552" y="1556792"/>
            <a:ext cx="8604448" cy="5301208"/>
          </a:xfrm>
          <a:prstGeom prst="rect">
            <a:avLst/>
          </a:prstGeom>
          <a:noFill/>
          <a:ln w="9525">
            <a:noFill/>
            <a:miter lim="800000"/>
            <a:headEnd/>
            <a:tailEnd/>
          </a:ln>
        </p:spPr>
      </p:pic>
      <p:pic>
        <p:nvPicPr>
          <p:cNvPr id="5" name="Picture 1"/>
          <p:cNvPicPr>
            <a:picLocks noChangeAspect="1" noChangeArrowheads="1"/>
          </p:cNvPicPr>
          <p:nvPr/>
        </p:nvPicPr>
        <p:blipFill>
          <a:blip r:embed="rId3" cstate="print"/>
          <a:srcRect/>
          <a:stretch>
            <a:fillRect/>
          </a:stretch>
        </p:blipFill>
        <p:spPr bwMode="auto">
          <a:xfrm>
            <a:off x="1619672" y="205383"/>
            <a:ext cx="7200900" cy="1495425"/>
          </a:xfrm>
          <a:prstGeom prst="rect">
            <a:avLst/>
          </a:prstGeom>
          <a:noFill/>
          <a:ln w="9525">
            <a:noFill/>
            <a:miter lim="800000"/>
            <a:headEnd/>
            <a:tailEnd/>
          </a:ln>
        </p:spPr>
      </p:pic>
      <p:cxnSp>
        <p:nvCxnSpPr>
          <p:cNvPr id="6" name="رابط مستقيم 5"/>
          <p:cNvCxnSpPr/>
          <p:nvPr/>
        </p:nvCxnSpPr>
        <p:spPr>
          <a:xfrm>
            <a:off x="179512" y="0"/>
            <a:ext cx="0" cy="6858000"/>
          </a:xfrm>
          <a:prstGeom prst="line">
            <a:avLst/>
          </a:prstGeom>
          <a:ln w="5715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7" name="رابط مستقيم 6"/>
          <p:cNvCxnSpPr/>
          <p:nvPr/>
        </p:nvCxnSpPr>
        <p:spPr>
          <a:xfrm flipH="1">
            <a:off x="0" y="188640"/>
            <a:ext cx="9144000" cy="0"/>
          </a:xfrm>
          <a:prstGeom prst="line">
            <a:avLst/>
          </a:prstGeom>
          <a:ln w="5715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800" decel="100000"/>
                                        <p:tgtEl>
                                          <p:spTgt spid="5"/>
                                        </p:tgtEl>
                                      </p:cBhvr>
                                    </p:animEffect>
                                    <p:anim calcmode="lin" valueType="num">
                                      <p:cBhvr>
                                        <p:cTn id="8" dur="800" decel="100000" fill="hold"/>
                                        <p:tgtEl>
                                          <p:spTgt spid="5"/>
                                        </p:tgtEl>
                                        <p:attrNameLst>
                                          <p:attrName>style.rotation</p:attrName>
                                        </p:attrNameLst>
                                      </p:cBhvr>
                                      <p:tavLst>
                                        <p:tav tm="0">
                                          <p:val>
                                            <p:fltVal val="-90"/>
                                          </p:val>
                                        </p:tav>
                                        <p:tav tm="100000">
                                          <p:val>
                                            <p:fltVal val="0"/>
                                          </p:val>
                                        </p:tav>
                                      </p:tavLst>
                                    </p:anim>
                                    <p:anim calcmode="lin" valueType="num">
                                      <p:cBhvr>
                                        <p:cTn id="9" dur="800" decel="100000" fill="hold"/>
                                        <p:tgtEl>
                                          <p:spTgt spid="5"/>
                                        </p:tgtEl>
                                        <p:attrNameLst>
                                          <p:attrName>ppt_x</p:attrName>
                                        </p:attrNameLst>
                                      </p:cBhvr>
                                      <p:tavLst>
                                        <p:tav tm="0">
                                          <p:val>
                                            <p:strVal val="#ppt_x+0.4"/>
                                          </p:val>
                                        </p:tav>
                                        <p:tav tm="100000">
                                          <p:val>
                                            <p:strVal val="#ppt_x-0.05"/>
                                          </p:val>
                                        </p:tav>
                                      </p:tavLst>
                                    </p:anim>
                                    <p:anim calcmode="lin" valueType="num">
                                      <p:cBhvr>
                                        <p:cTn id="10" dur="800" decel="100000" fill="hold"/>
                                        <p:tgtEl>
                                          <p:spTgt spid="5"/>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5"/>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89091"/>
                                        </p:tgtEl>
                                        <p:attrNameLst>
                                          <p:attrName>style.visibility</p:attrName>
                                        </p:attrNameLst>
                                      </p:cBhvr>
                                      <p:to>
                                        <p:strVal val="visible"/>
                                      </p:to>
                                    </p:set>
                                    <p:animEffect transition="in" filter="slide(fromBottom)">
                                      <p:cBhvr>
                                        <p:cTn id="17" dur="500"/>
                                        <p:tgtEl>
                                          <p:spTgt spid="890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pic>
        <p:nvPicPr>
          <p:cNvPr id="73731" name="Picture 3"/>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p:randomBa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Picture 2"/>
          <p:cNvPicPr>
            <a:picLocks noChangeAspect="1" noChangeArrowheads="1"/>
          </p:cNvPicPr>
          <p:nvPr/>
        </p:nvPicPr>
        <p:blipFill>
          <a:blip r:embed="rId2" cstate="print"/>
          <a:srcRect/>
          <a:stretch>
            <a:fillRect/>
          </a:stretch>
        </p:blipFill>
        <p:spPr bwMode="auto">
          <a:xfrm>
            <a:off x="0" y="-31531"/>
            <a:ext cx="9144000" cy="69210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مربع نص 9"/>
          <p:cNvSpPr txBox="1"/>
          <p:nvPr/>
        </p:nvSpPr>
        <p:spPr>
          <a:xfrm>
            <a:off x="0" y="1772816"/>
            <a:ext cx="8964488" cy="4585871"/>
          </a:xfrm>
          <a:prstGeom prst="rect">
            <a:avLst/>
          </a:prstGeom>
          <a:noFill/>
        </p:spPr>
        <p:txBody>
          <a:bodyPr wrap="square" rtlCol="1">
            <a:spAutoFit/>
          </a:bodyPr>
          <a:lstStyle/>
          <a:p>
            <a:pPr algn="l"/>
            <a:r>
              <a:rPr lang="en-US" sz="2400" b="1" dirty="0" smtClean="0">
                <a:latin typeface="Bradley Hand ITC" pitchFamily="66" charset="0"/>
              </a:rPr>
              <a:t/>
            </a:r>
            <a:br>
              <a:rPr lang="en-US" sz="2400" b="1" dirty="0" smtClean="0">
                <a:latin typeface="Bradley Hand ITC" pitchFamily="66" charset="0"/>
              </a:rPr>
            </a:br>
            <a:r>
              <a:rPr lang="en-US" sz="2400" b="1" dirty="0" smtClean="0">
                <a:latin typeface="Bradley Hand ITC" pitchFamily="66" charset="0"/>
              </a:rPr>
              <a:t>                                      a system of electronic tagging where an                                                           electronic tag is attached to an object</a:t>
            </a:r>
          </a:p>
          <a:p>
            <a:r>
              <a:rPr lang="en-US" dirty="0" smtClean="0"/>
              <a:t/>
            </a:r>
            <a:br>
              <a:rPr lang="en-US" dirty="0" smtClean="0"/>
            </a:br>
            <a:r>
              <a:rPr lang="en-US" sz="1600" dirty="0" smtClean="0">
                <a:cs typeface="ALmusam_free" pitchFamily="2" charset="-78"/>
              </a:rPr>
              <a:t/>
            </a:r>
            <a:br>
              <a:rPr lang="en-US" sz="1600" dirty="0" smtClean="0">
                <a:cs typeface="ALmusam_free" pitchFamily="2" charset="-78"/>
              </a:rPr>
            </a:br>
            <a:r>
              <a:rPr lang="ar-SA" sz="2400" dirty="0" smtClean="0">
                <a:cs typeface="ALmusam_free" pitchFamily="2" charset="-78"/>
              </a:rPr>
              <a:t>هو نظام التعقب </a:t>
            </a:r>
            <a:r>
              <a:rPr lang="ar-SA" sz="2400" dirty="0" err="1" smtClean="0">
                <a:cs typeface="ALmusam_free" pitchFamily="2" charset="-78"/>
              </a:rPr>
              <a:t>الإلكتروني  ..</a:t>
            </a:r>
            <a:r>
              <a:rPr lang="ar-SA" sz="2400" dirty="0" smtClean="0">
                <a:cs typeface="ALmusam_free" pitchFamily="2" charset="-78"/>
              </a:rPr>
              <a:t> والبطاقات الالكترونية حيث يتم إرفاق </a:t>
            </a:r>
            <a:r>
              <a:rPr lang="ar-SA" sz="2400" dirty="0" err="1" smtClean="0">
                <a:cs typeface="ALmusam_free" pitchFamily="2" charset="-78"/>
              </a:rPr>
              <a:t>الكائن  </a:t>
            </a:r>
            <a:r>
              <a:rPr lang="ar-SA" sz="2400" dirty="0" smtClean="0">
                <a:cs typeface="ALmusam_free" pitchFamily="2" charset="-78"/>
              </a:rPr>
              <a:t>, وهو الـ </a:t>
            </a:r>
            <a:r>
              <a:rPr lang="en-US" sz="2400" dirty="0" smtClean="0">
                <a:cs typeface="ALmusam_free" pitchFamily="2" charset="-78"/>
              </a:rPr>
              <a:t>FRID</a:t>
            </a:r>
            <a:br>
              <a:rPr lang="en-US" sz="2400" dirty="0" smtClean="0">
                <a:cs typeface="ALmusam_free" pitchFamily="2" charset="-78"/>
              </a:rPr>
            </a:br>
            <a:endParaRPr lang="ar-SA" sz="2400" dirty="0" smtClean="0">
              <a:cs typeface="ALmusam_free" pitchFamily="2" charset="-78"/>
            </a:endParaRPr>
          </a:p>
          <a:p>
            <a:r>
              <a:rPr lang="ar-SA" sz="2400" dirty="0" smtClean="0">
                <a:cs typeface="ALmusam_free" pitchFamily="2" charset="-78"/>
              </a:rPr>
              <a:t>وتعمل هذه التكنولوجيا بموجات الراديو  </a:t>
            </a:r>
            <a:r>
              <a:rPr lang="ar-SA" sz="2400" dirty="0" err="1" smtClean="0">
                <a:cs typeface="ALmusam_free" pitchFamily="2" charset="-78"/>
              </a:rPr>
              <a:t>اللاسلكية  .</a:t>
            </a:r>
            <a:r>
              <a:rPr lang="ar-SA" sz="2400" dirty="0" smtClean="0">
                <a:cs typeface="ALmusam_free" pitchFamily="2" charset="-78"/>
              </a:rPr>
              <a:t> </a:t>
            </a:r>
            <a:r>
              <a:rPr lang="en-US" sz="2400" dirty="0" smtClean="0">
                <a:cs typeface="ALmusam_free" pitchFamily="2" charset="-78"/>
              </a:rPr>
              <a:t>Radio </a:t>
            </a:r>
            <a:r>
              <a:rPr lang="en-US" sz="2400" b="1" dirty="0" smtClean="0">
                <a:latin typeface="Bradley Hand ITC" pitchFamily="66" charset="0"/>
                <a:cs typeface="ALmusam_free" pitchFamily="2" charset="-78"/>
              </a:rPr>
              <a:t>Frequenc</a:t>
            </a:r>
            <a:r>
              <a:rPr lang="en-US" sz="2400" dirty="0" smtClean="0">
                <a:cs typeface="ALmusam_free" pitchFamily="2" charset="-78"/>
              </a:rPr>
              <a:t> </a:t>
            </a:r>
            <a:r>
              <a:rPr lang="ar-SA" sz="2400" dirty="0" smtClean="0">
                <a:cs typeface="ALmusam_free" pitchFamily="2" charset="-78"/>
              </a:rPr>
              <a:t>التردد </a:t>
            </a:r>
            <a:r>
              <a:rPr lang="ar-SA" sz="2400" dirty="0" err="1" smtClean="0">
                <a:cs typeface="ALmusam_free" pitchFamily="2" charset="-78"/>
              </a:rPr>
              <a:t>اللاسلكي ...</a:t>
            </a:r>
            <a:r>
              <a:rPr lang="ar-SA" sz="2400" dirty="0" smtClean="0">
                <a:cs typeface="ALmusam_free" pitchFamily="2" charset="-78"/>
              </a:rPr>
              <a:t/>
            </a:r>
            <a:br>
              <a:rPr lang="ar-SA" sz="2400" dirty="0" smtClean="0">
                <a:cs typeface="ALmusam_free" pitchFamily="2" charset="-78"/>
              </a:rPr>
            </a:br>
            <a:endParaRPr lang="ar-SA" sz="2400" dirty="0" smtClean="0">
              <a:cs typeface="ALmusam_free" pitchFamily="2" charset="-78"/>
            </a:endParaRPr>
          </a:p>
          <a:p>
            <a:r>
              <a:rPr lang="ar-SA" sz="2400" dirty="0" smtClean="0">
                <a:cs typeface="ALmusam_free" pitchFamily="2" charset="-78"/>
              </a:rPr>
              <a:t>توجد مكونات لهذا النظام :</a:t>
            </a:r>
          </a:p>
          <a:p>
            <a:endParaRPr lang="ar-SA" dirty="0"/>
          </a:p>
        </p:txBody>
      </p:sp>
      <p:sp>
        <p:nvSpPr>
          <p:cNvPr id="11" name="مربع نص 10"/>
          <p:cNvSpPr txBox="1"/>
          <p:nvPr/>
        </p:nvSpPr>
        <p:spPr>
          <a:xfrm rot="21364562">
            <a:off x="3676568" y="620172"/>
            <a:ext cx="3933730" cy="1446550"/>
          </a:xfrm>
          <a:prstGeom prst="rect">
            <a:avLst/>
          </a:prstGeom>
          <a:noFill/>
        </p:spPr>
        <p:txBody>
          <a:bodyPr wrap="square" rtlCol="1">
            <a:spAutoFit/>
          </a:bodyPr>
          <a:lstStyle/>
          <a:p>
            <a:pPr algn="l"/>
            <a:r>
              <a:rPr lang="en-US" sz="8800" dirty="0" smtClean="0">
                <a:solidFill>
                  <a:schemeClr val="tx2">
                    <a:lumMod val="60000"/>
                    <a:lumOff val="40000"/>
                  </a:schemeClr>
                </a:solidFill>
                <a:latin typeface="AR DESTINE" pitchFamily="2" charset="0"/>
              </a:rPr>
              <a:t>R</a:t>
            </a:r>
            <a:r>
              <a:rPr lang="en-US" sz="8800" dirty="0" smtClean="0">
                <a:latin typeface="AR DESTINE" pitchFamily="2" charset="0"/>
              </a:rPr>
              <a:t>F</a:t>
            </a:r>
            <a:r>
              <a:rPr lang="en-US" sz="8800" dirty="0" smtClean="0">
                <a:solidFill>
                  <a:schemeClr val="tx2">
                    <a:lumMod val="60000"/>
                    <a:lumOff val="40000"/>
                  </a:schemeClr>
                </a:solidFill>
                <a:latin typeface="AR DESTINE" pitchFamily="2" charset="0"/>
              </a:rPr>
              <a:t>I</a:t>
            </a:r>
            <a:r>
              <a:rPr lang="en-US" sz="8800" dirty="0" smtClean="0">
                <a:latin typeface="AR DESTINE" pitchFamily="2" charset="0"/>
              </a:rPr>
              <a:t>D</a:t>
            </a:r>
            <a:endParaRPr lang="ar-SA" sz="8000" dirty="0">
              <a:latin typeface="AR DESTINE" pitchFamily="2" charset="0"/>
            </a:endParaRPr>
          </a:p>
        </p:txBody>
      </p:sp>
      <p:pic>
        <p:nvPicPr>
          <p:cNvPr id="2050" name="Picture 2" descr="C:\Users\user\Desktop\مواد الترم دا\صور للعرض\24.png"/>
          <p:cNvPicPr>
            <a:picLocks noChangeAspect="1" noChangeArrowheads="1"/>
          </p:cNvPicPr>
          <p:nvPr/>
        </p:nvPicPr>
        <p:blipFill>
          <a:blip r:embed="rId3" cstate="print">
            <a:duotone>
              <a:schemeClr val="accent5">
                <a:shade val="45000"/>
                <a:satMod val="135000"/>
              </a:schemeClr>
              <a:prstClr val="white"/>
            </a:duotone>
          </a:blip>
          <a:srcRect/>
          <a:stretch>
            <a:fillRect/>
          </a:stretch>
        </p:blipFill>
        <p:spPr bwMode="auto">
          <a:xfrm rot="20632520">
            <a:off x="5743103" y="355144"/>
            <a:ext cx="864096" cy="1296144"/>
          </a:xfrm>
          <a:prstGeom prst="rect">
            <a:avLst/>
          </a:prstGeom>
          <a:noFill/>
        </p:spPr>
      </p:pic>
      <p:sp>
        <p:nvSpPr>
          <p:cNvPr id="6" name="مستطيل 5"/>
          <p:cNvSpPr/>
          <p:nvPr/>
        </p:nvSpPr>
        <p:spPr>
          <a:xfrm>
            <a:off x="6012160" y="908720"/>
            <a:ext cx="72008"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pic>
        <p:nvPicPr>
          <p:cNvPr id="12" name="صورة 11" descr="RFID.jpg"/>
          <p:cNvPicPr>
            <a:picLocks noChangeAspect="1"/>
          </p:cNvPicPr>
          <p:nvPr/>
        </p:nvPicPr>
        <p:blipFill>
          <a:blip r:embed="rId4" cstate="print">
            <a:clrChange>
              <a:clrFrom>
                <a:srgbClr val="FDFDFD"/>
              </a:clrFrom>
              <a:clrTo>
                <a:srgbClr val="FDFDFD">
                  <a:alpha val="0"/>
                </a:srgbClr>
              </a:clrTo>
            </a:clrChange>
            <a:grayscl/>
          </a:blip>
          <a:stretch>
            <a:fillRect/>
          </a:stretch>
        </p:blipFill>
        <p:spPr>
          <a:xfrm>
            <a:off x="0" y="0"/>
            <a:ext cx="3347864" cy="3284984"/>
          </a:xfrm>
          <a:prstGeom prst="rect">
            <a:avLst/>
          </a:prstGeom>
        </p:spPr>
      </p:pic>
      <p:pic>
        <p:nvPicPr>
          <p:cNvPr id="45058" name="Picture 2"/>
          <p:cNvPicPr>
            <a:picLocks noChangeAspect="1" noChangeArrowheads="1"/>
          </p:cNvPicPr>
          <p:nvPr/>
        </p:nvPicPr>
        <p:blipFill>
          <a:blip r:embed="rId5"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p:blinds dir="ver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مستطيل 5"/>
          <p:cNvSpPr/>
          <p:nvPr/>
        </p:nvSpPr>
        <p:spPr>
          <a:xfrm>
            <a:off x="0" y="332656"/>
            <a:ext cx="9144000" cy="45719"/>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ln>
                <a:solidFill>
                  <a:schemeClr val="accent4">
                    <a:lumMod val="75000"/>
                  </a:schemeClr>
                </a:solidFill>
              </a:ln>
              <a:solidFill>
                <a:schemeClr val="tx2">
                  <a:lumMod val="60000"/>
                  <a:lumOff val="40000"/>
                </a:schemeClr>
              </a:solidFill>
            </a:endParaRPr>
          </a:p>
        </p:txBody>
      </p:sp>
      <p:sp>
        <p:nvSpPr>
          <p:cNvPr id="8" name="مستطيل 7"/>
          <p:cNvSpPr/>
          <p:nvPr/>
        </p:nvSpPr>
        <p:spPr>
          <a:xfrm>
            <a:off x="8892480" y="485056"/>
            <a:ext cx="45719" cy="6112296"/>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ln>
                <a:solidFill>
                  <a:schemeClr val="accent4">
                    <a:lumMod val="75000"/>
                  </a:schemeClr>
                </a:solidFill>
              </a:ln>
              <a:solidFill>
                <a:schemeClr val="tx2">
                  <a:lumMod val="60000"/>
                  <a:lumOff val="40000"/>
                </a:schemeClr>
              </a:solidFill>
            </a:endParaRPr>
          </a:p>
        </p:txBody>
      </p:sp>
      <p:pic>
        <p:nvPicPr>
          <p:cNvPr id="11" name="Picture 2"/>
          <p:cNvPicPr>
            <a:picLocks noChangeAspect="1" noChangeArrowheads="1"/>
          </p:cNvPicPr>
          <p:nvPr/>
        </p:nvPicPr>
        <p:blipFill>
          <a:blip r:embed="rId2" cstate="print"/>
          <a:stretch>
            <a:fillRect/>
          </a:stretch>
        </p:blipFill>
        <p:spPr bwMode="auto">
          <a:xfrm>
            <a:off x="2771800" y="1844824"/>
            <a:ext cx="2197167" cy="244827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2" name="Picture 3"/>
          <p:cNvPicPr>
            <a:picLocks noChangeAspect="1" noChangeArrowheads="1"/>
          </p:cNvPicPr>
          <p:nvPr/>
        </p:nvPicPr>
        <p:blipFill>
          <a:blip r:embed="rId3" cstate="print"/>
          <a:stretch>
            <a:fillRect/>
          </a:stretch>
        </p:blipFill>
        <p:spPr bwMode="auto">
          <a:xfrm>
            <a:off x="395536" y="3717032"/>
            <a:ext cx="2364894" cy="230425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3" name="Picture 2"/>
          <p:cNvPicPr>
            <a:picLocks noChangeAspect="1" noChangeArrowheads="1"/>
          </p:cNvPicPr>
          <p:nvPr/>
        </p:nvPicPr>
        <p:blipFill>
          <a:blip r:embed="rId4" cstate="print"/>
          <a:stretch>
            <a:fillRect/>
          </a:stretch>
        </p:blipFill>
        <p:spPr bwMode="auto">
          <a:xfrm>
            <a:off x="467544" y="1772816"/>
            <a:ext cx="2114761" cy="223224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4" name="Picture 2"/>
          <p:cNvPicPr>
            <a:picLocks noChangeAspect="1" noChangeArrowheads="1"/>
          </p:cNvPicPr>
          <p:nvPr/>
        </p:nvPicPr>
        <p:blipFill>
          <a:blip r:embed="rId5" cstate="print"/>
          <a:stretch>
            <a:fillRect/>
          </a:stretch>
        </p:blipFill>
        <p:spPr bwMode="auto">
          <a:xfrm>
            <a:off x="2339752" y="4077072"/>
            <a:ext cx="2520280" cy="217460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7" name="Picture 2"/>
          <p:cNvPicPr>
            <a:picLocks noChangeAspect="1" noChangeArrowheads="1"/>
          </p:cNvPicPr>
          <p:nvPr/>
        </p:nvPicPr>
        <p:blipFill>
          <a:blip r:embed="rId6" cstate="print"/>
          <a:stretch>
            <a:fillRect/>
          </a:stretch>
        </p:blipFill>
        <p:spPr bwMode="auto">
          <a:xfrm rot="21073647">
            <a:off x="1869156" y="3180601"/>
            <a:ext cx="1579400" cy="150422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0" name="مربع نص 9"/>
          <p:cNvSpPr txBox="1"/>
          <p:nvPr/>
        </p:nvSpPr>
        <p:spPr>
          <a:xfrm>
            <a:off x="5004048" y="1268760"/>
            <a:ext cx="3888432" cy="6247864"/>
          </a:xfrm>
          <a:prstGeom prst="rect">
            <a:avLst/>
          </a:prstGeom>
          <a:noFill/>
        </p:spPr>
        <p:txBody>
          <a:bodyPr wrap="square" rtlCol="1">
            <a:spAutoFit/>
          </a:bodyPr>
          <a:lstStyle/>
          <a:p>
            <a:pPr algn="ctr"/>
            <a:r>
              <a:rPr lang="ar-SA" sz="4000" dirty="0" smtClean="0">
                <a:cs typeface="faisal free" pitchFamily="2" charset="-78"/>
              </a:rPr>
              <a:t>عبارة عن </a:t>
            </a:r>
            <a:r>
              <a:rPr lang="ar-SA" sz="4000" u="sng" dirty="0" smtClean="0">
                <a:cs typeface="faisal free" pitchFamily="2" charset="-78"/>
              </a:rPr>
              <a:t>صحيفة بلاستيكية</a:t>
            </a:r>
            <a:r>
              <a:rPr lang="ar-SA" sz="4000" dirty="0" smtClean="0">
                <a:cs typeface="faisal free" pitchFamily="2" charset="-78"/>
              </a:rPr>
              <a:t> مصنعة من السليكون تثبت </a:t>
            </a:r>
          </a:p>
          <a:p>
            <a:pPr algn="ctr"/>
            <a:r>
              <a:rPr lang="ar-SA" sz="4000" dirty="0" smtClean="0">
                <a:cs typeface="faisal free" pitchFamily="2" charset="-78"/>
              </a:rPr>
              <a:t>عليها </a:t>
            </a:r>
            <a:r>
              <a:rPr lang="ar-SA" sz="4000" u="sng" dirty="0" smtClean="0">
                <a:cs typeface="faisal free" pitchFamily="2" charset="-78"/>
              </a:rPr>
              <a:t>ذاكرة</a:t>
            </a:r>
            <a:r>
              <a:rPr lang="ar-SA" sz="4000" dirty="0" smtClean="0">
                <a:cs typeface="faisal free" pitchFamily="2" charset="-78"/>
              </a:rPr>
              <a:t> تحتوي على بيانات خاصة بالوعاء المراد تعريفة </a:t>
            </a:r>
            <a:r>
              <a:rPr lang="ar-SA" sz="4000" dirty="0" err="1" smtClean="0">
                <a:cs typeface="faisal free" pitchFamily="2" charset="-78"/>
              </a:rPr>
              <a:t>بمعاير</a:t>
            </a:r>
            <a:r>
              <a:rPr lang="ar-SA" sz="4000" dirty="0" smtClean="0">
                <a:cs typeface="faisal free" pitchFamily="2" charset="-78"/>
              </a:rPr>
              <a:t> </a:t>
            </a:r>
            <a:r>
              <a:rPr lang="ar-SA" sz="4000" dirty="0" err="1" smtClean="0">
                <a:cs typeface="faisal free" pitchFamily="2" charset="-78"/>
              </a:rPr>
              <a:t>مارك  </a:t>
            </a:r>
            <a:r>
              <a:rPr lang="ar-SA" sz="4000" dirty="0" smtClean="0">
                <a:cs typeface="faisal free" pitchFamily="2" charset="-78"/>
              </a:rPr>
              <a:t>, </a:t>
            </a:r>
            <a:r>
              <a:rPr lang="ar-SA" sz="4000" dirty="0" err="1" smtClean="0">
                <a:cs typeface="faisal free" pitchFamily="2" charset="-78"/>
              </a:rPr>
              <a:t>والأنجلو</a:t>
            </a:r>
            <a:r>
              <a:rPr lang="ar-SA" sz="4000" dirty="0" smtClean="0">
                <a:cs typeface="faisal free" pitchFamily="2" charset="-78"/>
              </a:rPr>
              <a:t> </a:t>
            </a:r>
            <a:r>
              <a:rPr lang="ar-SA" sz="4000" dirty="0" err="1" smtClean="0">
                <a:cs typeface="faisal free" pitchFamily="2" charset="-78"/>
              </a:rPr>
              <a:t>أمريكية  ..</a:t>
            </a:r>
            <a:endParaRPr lang="ar-SA" sz="4000" dirty="0" smtClean="0">
              <a:cs typeface="faisal free" pitchFamily="2" charset="-78"/>
            </a:endParaRPr>
          </a:p>
          <a:p>
            <a:pPr algn="ctr"/>
            <a:r>
              <a:rPr lang="ar-SA" sz="4000" dirty="0" smtClean="0">
                <a:cs typeface="faisal free" pitchFamily="2" charset="-78"/>
              </a:rPr>
              <a:t> لها خلفية لاصقة لتثبت على هذه </a:t>
            </a:r>
            <a:r>
              <a:rPr lang="ar-SA" sz="4000" dirty="0" err="1" smtClean="0">
                <a:cs typeface="faisal free" pitchFamily="2" charset="-78"/>
              </a:rPr>
              <a:t>الأوعية </a:t>
            </a:r>
            <a:r>
              <a:rPr lang="ar-SA" sz="4000" dirty="0" smtClean="0">
                <a:cs typeface="faisal free" pitchFamily="2" charset="-78"/>
              </a:rPr>
              <a:t>, و</a:t>
            </a:r>
            <a:r>
              <a:rPr lang="ar-SA" sz="4000" u="sng" dirty="0" smtClean="0">
                <a:cs typeface="faisal free" pitchFamily="2" charset="-78"/>
              </a:rPr>
              <a:t>هوائي</a:t>
            </a:r>
            <a:r>
              <a:rPr lang="ar-SA" sz="4000" dirty="0" smtClean="0">
                <a:cs typeface="faisal free" pitchFamily="2" charset="-78"/>
              </a:rPr>
              <a:t> ينقل المعلومات من التيجان إلى الأجهزة </a:t>
            </a:r>
            <a:r>
              <a:rPr lang="ar-SA" sz="4000" dirty="0" err="1" smtClean="0">
                <a:cs typeface="faisal free" pitchFamily="2" charset="-78"/>
              </a:rPr>
              <a:t>القارئة .</a:t>
            </a:r>
            <a:endParaRPr lang="en-US" sz="4000" dirty="0" smtClean="0">
              <a:cs typeface="faisal free" pitchFamily="2" charset="-78"/>
            </a:endParaRPr>
          </a:p>
          <a:p>
            <a:endParaRPr lang="ar-SA" sz="4000" dirty="0">
              <a:cs typeface="faisal free" pitchFamily="2" charset="-78"/>
            </a:endParaRPr>
          </a:p>
        </p:txBody>
      </p:sp>
      <p:sp>
        <p:nvSpPr>
          <p:cNvPr id="16" name="مربع نص 15"/>
          <p:cNvSpPr txBox="1"/>
          <p:nvPr/>
        </p:nvSpPr>
        <p:spPr>
          <a:xfrm>
            <a:off x="467544" y="548680"/>
            <a:ext cx="4176464" cy="707886"/>
          </a:xfrm>
          <a:prstGeom prst="rect">
            <a:avLst/>
          </a:prstGeom>
          <a:noFill/>
        </p:spPr>
        <p:txBody>
          <a:bodyPr wrap="square" rtlCol="1">
            <a:spAutoFit/>
          </a:bodyPr>
          <a:lstStyle/>
          <a:p>
            <a:pPr algn="l"/>
            <a:r>
              <a:rPr lang="ar-SA" sz="4000" b="1" dirty="0" smtClean="0">
                <a:latin typeface="AR DELANEY" pitchFamily="2" charset="0"/>
              </a:rPr>
              <a:t>  </a:t>
            </a:r>
            <a:r>
              <a:rPr lang="en-US" sz="4000" b="1" dirty="0" smtClean="0">
                <a:solidFill>
                  <a:schemeClr val="tx2">
                    <a:lumMod val="60000"/>
                    <a:lumOff val="40000"/>
                  </a:schemeClr>
                </a:solidFill>
                <a:latin typeface="AR DELANEY" pitchFamily="2" charset="0"/>
              </a:rPr>
              <a:t>R</a:t>
            </a:r>
            <a:r>
              <a:rPr lang="en-US" sz="4000" b="1" dirty="0" smtClean="0">
                <a:latin typeface="AR DELANEY" pitchFamily="2" charset="0"/>
              </a:rPr>
              <a:t>FID </a:t>
            </a:r>
            <a:r>
              <a:rPr lang="en-US" sz="4000" b="1" dirty="0" smtClean="0">
                <a:solidFill>
                  <a:schemeClr val="tx2">
                    <a:lumMod val="60000"/>
                    <a:lumOff val="40000"/>
                  </a:schemeClr>
                </a:solidFill>
                <a:latin typeface="AR DELANEY" pitchFamily="2" charset="0"/>
              </a:rPr>
              <a:t>t</a:t>
            </a:r>
            <a:r>
              <a:rPr lang="en-US" sz="4000" b="1" dirty="0" smtClean="0">
                <a:latin typeface="AR DELANEY" pitchFamily="2" charset="0"/>
              </a:rPr>
              <a:t>ag .</a:t>
            </a:r>
            <a:r>
              <a:rPr lang="en-US" sz="4000" b="1" dirty="0" smtClean="0">
                <a:solidFill>
                  <a:schemeClr val="tx2">
                    <a:lumMod val="60000"/>
                    <a:lumOff val="40000"/>
                  </a:schemeClr>
                </a:solidFill>
                <a:latin typeface="AR DELANEY" pitchFamily="2" charset="0"/>
              </a:rPr>
              <a:t>.</a:t>
            </a:r>
            <a:endParaRPr lang="ar-SA" sz="4000" b="1" dirty="0">
              <a:solidFill>
                <a:schemeClr val="tx2">
                  <a:lumMod val="60000"/>
                  <a:lumOff val="40000"/>
                </a:schemeClr>
              </a:solidFill>
              <a:latin typeface="AR DELANEY" pitchFamily="2" charset="0"/>
            </a:endParaRPr>
          </a:p>
        </p:txBody>
      </p:sp>
      <p:pic>
        <p:nvPicPr>
          <p:cNvPr id="43009" name="Picture 1"/>
          <p:cNvPicPr>
            <a:picLocks noChangeAspect="1" noChangeArrowheads="1"/>
          </p:cNvPicPr>
          <p:nvPr/>
        </p:nvPicPr>
        <p:blipFill>
          <a:blip r:embed="rId7"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p:newsflash/>
  </p:transition>
  <p:timing>
    <p:tnLst>
      <p:par>
        <p:cTn id="1" dur="indefinite" restart="never" nodeType="tmRoot"/>
      </p:par>
    </p:tnLst>
  </p:timing>
</p:sld>
</file>

<file path=ppt/theme/theme1.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684</TotalTime>
  <Words>540</Words>
  <Application>Microsoft Office PowerPoint</Application>
  <PresentationFormat>عرض على الشاشة (3:4)‏</PresentationFormat>
  <Paragraphs>46</Paragraphs>
  <Slides>25</Slides>
  <Notes>4</Notes>
  <HiddenSlides>0</HiddenSlides>
  <MMClips>1</MMClips>
  <ScaleCrop>false</ScaleCrop>
  <HeadingPairs>
    <vt:vector size="4" baseType="variant">
      <vt:variant>
        <vt:lpstr>نسق</vt:lpstr>
      </vt:variant>
      <vt:variant>
        <vt:i4>1</vt:i4>
      </vt:variant>
      <vt:variant>
        <vt:lpstr>عناوين الشرائح</vt:lpstr>
      </vt:variant>
      <vt:variant>
        <vt:i4>25</vt:i4>
      </vt:variant>
    </vt:vector>
  </HeadingPairs>
  <TitlesOfParts>
    <vt:vector size="26" baseType="lpstr">
      <vt:lpstr>سمة Office</vt:lpstr>
      <vt:lpstr>عرض تقديمي في PowerPoint</vt:lpstr>
      <vt:lpstr>  * أما ثورة الإيصالات فتمثلت بانتشار شبكات الهاتف والشبكات الحاسوبية والأقمار الصناعية حيث أصبحت الشبكات الحاسوبية من أولى متطلبات العصر حيث تؤمن تبادل المعلومات والمشاركة في الموارد والتجهيزات المختلفة .                 </vt:lpstr>
      <vt:lpstr>1. تأمين أكبر قدر ممكن من المصادر والمعلومات للباحثين والمستفيدين عبر الشبكة ومكتباتها المشاركة  , و للحد من التكرار والازدواجية في تلك المصادر وخاصة المواد المكلفة والمرتفعة الأسعار.   2. الاقتصاد في الكفاءات والطاقات البشرية ، عن طريق مركزية الإجراءات والعمليات الفنية، كالفهرسة ، والتصنيف وعمل الكشافات والمستخلصات.   3. تطوير الإجراءات الفنية وتوحيدها وتحسين أدائها، باستخدام وسائل معيارية مجربة وفعالة.   4. إن نتائج الاقتصاد في النفقات، التي ستحصل عليها المكتبات نتيجة مشاركتها في الشبكة  يمكن أن تستثمر في فعاليات وأنشطة إضافية أخرى لمثل تلك المكتبات.  5. توفر قناعات أكثر عند المستخدمين والمستفيدين من الحوسبة. </vt:lpstr>
      <vt:lpstr>  1. الأهداف والغايات المطلوب تحقيقها . 2. النشاطات والوظائف والمهام التي يتطلب من نظام الشبكة أداءها . 3. المستخدمين من ( مستفيدين أو موظفين ).    </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تطبيقات RFID</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الشريحة 1</dc:title>
  <dc:creator>user</dc:creator>
  <cp:lastModifiedBy>ALRAEE</cp:lastModifiedBy>
  <cp:revision>69</cp:revision>
  <dcterms:created xsi:type="dcterms:W3CDTF">2012-11-27T06:55:23Z</dcterms:created>
  <dcterms:modified xsi:type="dcterms:W3CDTF">2014-02-12T04:59:18Z</dcterms:modified>
</cp:coreProperties>
</file>