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9" r:id="rId3"/>
    <p:sldId id="275" r:id="rId4"/>
    <p:sldId id="260" r:id="rId5"/>
    <p:sldId id="266" r:id="rId6"/>
    <p:sldId id="272" r:id="rId7"/>
    <p:sldId id="276" r:id="rId8"/>
    <p:sldId id="261" r:id="rId9"/>
    <p:sldId id="262" r:id="rId10"/>
    <p:sldId id="268" r:id="rId11"/>
    <p:sldId id="270" r:id="rId12"/>
    <p:sldId id="265" r:id="rId13"/>
    <p:sldId id="273" r:id="rId14"/>
    <p:sldId id="269" r:id="rId15"/>
    <p:sldId id="267" r:id="rId16"/>
    <p:sldId id="277"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412" autoAdjust="0"/>
    <p:restoredTop sz="94624" autoAdjust="0"/>
  </p:normalViewPr>
  <p:slideViewPr>
    <p:cSldViewPr>
      <p:cViewPr varScale="1">
        <p:scale>
          <a:sx n="86" d="100"/>
          <a:sy n="86"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42726E1-5D5E-460F-9F05-D24028683627}" type="datetimeFigureOut">
              <a:rPr lang="ar-SA" smtClean="0"/>
              <a:pPr/>
              <a:t>06/04/35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668EE02-8830-47D1-970A-C284354B5698}"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42726E1-5D5E-460F-9F05-D24028683627}" type="datetimeFigureOut">
              <a:rPr lang="ar-SA" smtClean="0"/>
              <a:pPr/>
              <a:t>06/04/35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668EE02-8830-47D1-970A-C284354B5698}"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42726E1-5D5E-460F-9F05-D24028683627}" type="datetimeFigureOut">
              <a:rPr lang="ar-SA" smtClean="0"/>
              <a:pPr/>
              <a:t>06/04/35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668EE02-8830-47D1-970A-C284354B5698}"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42726E1-5D5E-460F-9F05-D24028683627}" type="datetimeFigureOut">
              <a:rPr lang="ar-SA" smtClean="0"/>
              <a:pPr/>
              <a:t>06/04/35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668EE02-8830-47D1-970A-C284354B5698}"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42726E1-5D5E-460F-9F05-D24028683627}" type="datetimeFigureOut">
              <a:rPr lang="ar-SA" smtClean="0"/>
              <a:pPr/>
              <a:t>06/04/35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668EE02-8830-47D1-970A-C284354B5698}"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42726E1-5D5E-460F-9F05-D24028683627}" type="datetimeFigureOut">
              <a:rPr lang="ar-SA" smtClean="0"/>
              <a:pPr/>
              <a:t>06/04/35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668EE02-8830-47D1-970A-C284354B5698}"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42726E1-5D5E-460F-9F05-D24028683627}" type="datetimeFigureOut">
              <a:rPr lang="ar-SA" smtClean="0"/>
              <a:pPr/>
              <a:t>06/04/35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668EE02-8830-47D1-970A-C284354B5698}"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42726E1-5D5E-460F-9F05-D24028683627}" type="datetimeFigureOut">
              <a:rPr lang="ar-SA" smtClean="0"/>
              <a:pPr/>
              <a:t>06/04/35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668EE02-8830-47D1-970A-C284354B5698}"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42726E1-5D5E-460F-9F05-D24028683627}" type="datetimeFigureOut">
              <a:rPr lang="ar-SA" smtClean="0"/>
              <a:pPr/>
              <a:t>06/04/35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668EE02-8830-47D1-970A-C284354B5698}"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42726E1-5D5E-460F-9F05-D24028683627}" type="datetimeFigureOut">
              <a:rPr lang="ar-SA" smtClean="0"/>
              <a:pPr/>
              <a:t>06/04/35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668EE02-8830-47D1-970A-C284354B5698}"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42726E1-5D5E-460F-9F05-D24028683627}" type="datetimeFigureOut">
              <a:rPr lang="ar-SA" smtClean="0"/>
              <a:pPr/>
              <a:t>06/04/35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668EE02-8830-47D1-970A-C284354B5698}"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42726E1-5D5E-460F-9F05-D24028683627}" type="datetimeFigureOut">
              <a:rPr lang="ar-SA" smtClean="0"/>
              <a:pPr/>
              <a:t>06/04/35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668EE02-8830-47D1-970A-C284354B5698}"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ae0aac46-3524-4ee0-9be9-af48ec789d67wallpaper.jpg"/>
          <p:cNvPicPr>
            <a:picLocks noChangeAspect="1"/>
          </p:cNvPicPr>
          <p:nvPr/>
        </p:nvPicPr>
        <p:blipFill>
          <a:blip r:embed="rId2" cstate="print"/>
          <a:stretch>
            <a:fillRect/>
          </a:stretch>
        </p:blipFill>
        <p:spPr>
          <a:xfrm>
            <a:off x="0" y="2996952"/>
            <a:ext cx="9144000" cy="3861048"/>
          </a:xfrm>
          <a:prstGeom prst="rect">
            <a:avLst/>
          </a:prstGeom>
        </p:spPr>
      </p:pic>
      <p:sp>
        <p:nvSpPr>
          <p:cNvPr id="2" name="مربع نص 1"/>
          <p:cNvSpPr txBox="1"/>
          <p:nvPr/>
        </p:nvSpPr>
        <p:spPr>
          <a:xfrm>
            <a:off x="-292528" y="-27384"/>
            <a:ext cx="9689064" cy="1938992"/>
          </a:xfrm>
          <a:prstGeom prst="rect">
            <a:avLst/>
          </a:prstGeom>
          <a:noFill/>
        </p:spPr>
        <p:txBody>
          <a:bodyPr wrap="square" rtlCol="1">
            <a:spAutoFit/>
          </a:bodyPr>
          <a:lstStyle/>
          <a:p>
            <a:pPr algn="ctr"/>
            <a:r>
              <a:rPr lang="ar-SA" sz="6000" dirty="0" smtClean="0">
                <a:effectLst>
                  <a:outerShdw blurRad="50800" dist="38100" dir="18900000" algn="bl" rotWithShape="0">
                    <a:prstClr val="black">
                      <a:alpha val="40000"/>
                    </a:prstClr>
                  </a:outerShdw>
                  <a:reflection blurRad="6350" stA="55000" endA="300" endPos="45500" dir="5400000" sy="-100000" algn="bl" rotWithShape="0"/>
                </a:effectLst>
                <a:latin typeface="Andalus" pitchFamily="18" charset="-78"/>
                <a:cs typeface="Andalus" pitchFamily="18" charset="-78"/>
              </a:rPr>
              <a:t>أمن الشبكات والمعلومات </a:t>
            </a:r>
            <a:endParaRPr lang="ar-SA" sz="6000" dirty="0">
              <a:effectLst>
                <a:outerShdw blurRad="50800" dist="38100" dir="18900000" algn="bl" rotWithShape="0">
                  <a:prstClr val="black">
                    <a:alpha val="40000"/>
                  </a:prstClr>
                </a:outerShdw>
                <a:reflection blurRad="6350" stA="55000" endA="300" endPos="45500" dir="5400000" sy="-100000" algn="bl" rotWithShape="0"/>
              </a:effectLst>
              <a:latin typeface="Andalus" pitchFamily="18" charset="-78"/>
              <a:cs typeface="Andalus" pitchFamily="18" charset="-78"/>
            </a:endParaRPr>
          </a:p>
          <a:p>
            <a:pPr algn="ctr"/>
            <a:r>
              <a:rPr lang="en-US" sz="6000" b="1" dirty="0" smtClean="0">
                <a:effectLst>
                  <a:outerShdw blurRad="50800" dist="38100" dir="18900000" algn="bl" rotWithShape="0">
                    <a:prstClr val="black">
                      <a:alpha val="40000"/>
                    </a:prstClr>
                  </a:outerShdw>
                  <a:reflection blurRad="6350" stA="55000" endA="300" endPos="45500" dir="5400000" sy="-100000" algn="bl" rotWithShape="0"/>
                </a:effectLst>
                <a:latin typeface="Gabriola" pitchFamily="82" charset="0"/>
              </a:rPr>
              <a:t>Network and information security</a:t>
            </a:r>
            <a:endParaRPr lang="ar-SA" sz="6000" b="1" dirty="0">
              <a:effectLst>
                <a:outerShdw blurRad="50800" dist="38100" dir="18900000" algn="bl" rotWithShape="0">
                  <a:prstClr val="black">
                    <a:alpha val="40000"/>
                  </a:prstClr>
                </a:outerShdw>
                <a:reflection blurRad="6350" stA="55000" endA="300" endPos="45500" dir="5400000" sy="-100000" algn="bl" rotWithShape="0"/>
              </a:effectLst>
              <a:latin typeface="Gabriola" pitchFamily="82" charset="0"/>
              <a:cs typeface="Andalus" pitchFamily="18" charset="-78"/>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اطار.png"/>
          <p:cNvPicPr>
            <a:picLocks noChangeAspect="1"/>
          </p:cNvPicPr>
          <p:nvPr/>
        </p:nvPicPr>
        <p:blipFill>
          <a:blip r:embed="rId2" cstate="print"/>
          <a:srcRect t="2762"/>
          <a:stretch>
            <a:fillRect/>
          </a:stretch>
        </p:blipFill>
        <p:spPr>
          <a:xfrm>
            <a:off x="0" y="0"/>
            <a:ext cx="9144000" cy="6830616"/>
          </a:xfrm>
          <a:prstGeom prst="rect">
            <a:avLst/>
          </a:prstGeom>
        </p:spPr>
      </p:pic>
      <p:sp>
        <p:nvSpPr>
          <p:cNvPr id="3" name="مستطيل 2"/>
          <p:cNvSpPr/>
          <p:nvPr/>
        </p:nvSpPr>
        <p:spPr>
          <a:xfrm>
            <a:off x="395536" y="476672"/>
            <a:ext cx="8604448" cy="3139321"/>
          </a:xfrm>
          <a:prstGeom prst="rect">
            <a:avLst/>
          </a:prstGeom>
        </p:spPr>
        <p:txBody>
          <a:bodyPr wrap="square">
            <a:spAutoFit/>
          </a:bodyPr>
          <a:lstStyle/>
          <a:p>
            <a:pPr marL="342900" indent="-342900" algn="ctr">
              <a:lnSpc>
                <a:spcPct val="150000"/>
              </a:lnSpc>
            </a:pPr>
            <a:r>
              <a:rPr lang="ar-SA" sz="3600" b="1" dirty="0">
                <a:solidFill>
                  <a:srgbClr val="C00000"/>
                </a:solidFill>
                <a:effectLst>
                  <a:glow rad="101600">
                    <a:schemeClr val="accent2">
                      <a:satMod val="175000"/>
                      <a:alpha val="40000"/>
                    </a:schemeClr>
                  </a:glow>
                  <a:reflection blurRad="6350" stA="55000" endA="300" endPos="45500" dir="5400000" sy="-100000" algn="bl" rotWithShape="0"/>
                </a:effectLst>
                <a:latin typeface="Adobe Arabic" pitchFamily="18" charset="-78"/>
                <a:cs typeface="Adobe Arabic" pitchFamily="18" charset="-78"/>
              </a:rPr>
              <a:t>أنواع الهجوم </a:t>
            </a:r>
            <a:r>
              <a:rPr lang="en-US" sz="3600" b="1" dirty="0" smtClean="0">
                <a:solidFill>
                  <a:srgbClr val="C00000"/>
                </a:solidFill>
                <a:effectLst>
                  <a:glow rad="101600">
                    <a:schemeClr val="accent2">
                      <a:satMod val="175000"/>
                      <a:alpha val="40000"/>
                    </a:schemeClr>
                  </a:glow>
                  <a:reflection blurRad="6350" stA="55000" endA="300" endPos="45500" dir="5400000" sy="-100000" algn="bl" rotWithShape="0"/>
                </a:effectLst>
                <a:latin typeface="Adobe Arabic" pitchFamily="18" charset="-78"/>
                <a:cs typeface="Adobe Arabic" pitchFamily="18" charset="-78"/>
              </a:rPr>
              <a:t>Attacks</a:t>
            </a:r>
            <a:endParaRPr lang="en-US" sz="3600" b="1" dirty="0">
              <a:solidFill>
                <a:srgbClr val="C00000"/>
              </a:solidFill>
              <a:effectLst>
                <a:glow rad="101600">
                  <a:schemeClr val="accent2">
                    <a:satMod val="175000"/>
                    <a:alpha val="40000"/>
                  </a:schemeClr>
                </a:glow>
                <a:reflection blurRad="6350" stA="55000" endA="300" endPos="45500" dir="5400000" sy="-100000" algn="bl" rotWithShape="0"/>
              </a:effectLst>
              <a:latin typeface="Adobe Arabic" pitchFamily="18" charset="-78"/>
              <a:cs typeface="Adobe Arabic" pitchFamily="18" charset="-78"/>
            </a:endParaRPr>
          </a:p>
          <a:p>
            <a:pPr marL="342900" indent="-342900">
              <a:buFont typeface="+mj-lt"/>
              <a:buAutoNum type="arabicPeriod"/>
            </a:pPr>
            <a:r>
              <a:rPr lang="ar-SA" b="1" dirty="0">
                <a:latin typeface="Adobe Arabic" pitchFamily="18" charset="-78"/>
                <a:cs typeface="Adobe Arabic" pitchFamily="18" charset="-78"/>
              </a:rPr>
              <a:t>هجوم التصنت على الرسائل </a:t>
            </a:r>
            <a:r>
              <a:rPr lang="en-US" b="1" dirty="0">
                <a:latin typeface="Adobe Arabic" pitchFamily="18" charset="-78"/>
                <a:cs typeface="Adobe Arabic" pitchFamily="18" charset="-78"/>
              </a:rPr>
              <a:t>Interception Attacks </a:t>
            </a:r>
            <a:r>
              <a:rPr lang="ar-SA" b="1" dirty="0">
                <a:latin typeface="Adobe Arabic" pitchFamily="18" charset="-78"/>
                <a:cs typeface="Adobe Arabic" pitchFamily="18" charset="-78"/>
              </a:rPr>
              <a:t> : وفكره عمل هذا الهجوم: أن المهاجم يراقب الاتصال بين المرسل والمستقبل للحصول على المعلومات السرية وهو ما يسمى بالتصنت على </a:t>
            </a:r>
            <a:r>
              <a:rPr lang="ar-SA" b="1" dirty="0" err="1">
                <a:latin typeface="Adobe Arabic" pitchFamily="18" charset="-78"/>
                <a:cs typeface="Adobe Arabic" pitchFamily="18" charset="-78"/>
              </a:rPr>
              <a:t>الاتصال (</a:t>
            </a:r>
            <a:r>
              <a:rPr lang="en-US" b="1" dirty="0">
                <a:latin typeface="Adobe Arabic" pitchFamily="18" charset="-78"/>
                <a:cs typeface="Adobe Arabic" pitchFamily="18" charset="-78"/>
              </a:rPr>
              <a:t>Eavesdropping</a:t>
            </a:r>
            <a:r>
              <a:rPr lang="ar-SA" b="1" dirty="0" err="1">
                <a:latin typeface="Adobe Arabic" pitchFamily="18" charset="-78"/>
                <a:cs typeface="Adobe Arabic" pitchFamily="18" charset="-78"/>
              </a:rPr>
              <a:t>)</a:t>
            </a:r>
            <a:endParaRPr lang="en-US" b="1" dirty="0">
              <a:latin typeface="Adobe Arabic" pitchFamily="18" charset="-78"/>
              <a:cs typeface="Adobe Arabic" pitchFamily="18" charset="-78"/>
            </a:endParaRPr>
          </a:p>
          <a:p>
            <a:pPr marL="342900" indent="-342900">
              <a:buFont typeface="+mj-lt"/>
              <a:buAutoNum type="arabicPeriod"/>
            </a:pPr>
            <a:r>
              <a:rPr lang="ar-SA" b="1" dirty="0">
                <a:latin typeface="Adobe Arabic" pitchFamily="18" charset="-78"/>
                <a:cs typeface="Adobe Arabic" pitchFamily="18" charset="-78"/>
              </a:rPr>
              <a:t>هجوم الإيقاف </a:t>
            </a:r>
            <a:r>
              <a:rPr lang="en-US" b="1" dirty="0">
                <a:latin typeface="Adobe Arabic" pitchFamily="18" charset="-78"/>
                <a:cs typeface="Adobe Arabic" pitchFamily="18" charset="-78"/>
              </a:rPr>
              <a:t>: Interruption Attacks </a:t>
            </a:r>
            <a:r>
              <a:rPr lang="ar-SA" b="1" dirty="0">
                <a:latin typeface="Adobe Arabic" pitchFamily="18" charset="-78"/>
                <a:cs typeface="Adobe Arabic" pitchFamily="18" charset="-78"/>
              </a:rPr>
              <a:t> وهذا النوع يعتمد على قطع قناة الاتصال لإيقاف الرسالة أو البيانات من الوصول</a:t>
            </a:r>
          </a:p>
          <a:p>
            <a:pPr marL="342900" indent="-342900">
              <a:buFont typeface="+mj-lt"/>
              <a:buAutoNum type="arabicPeriod"/>
            </a:pPr>
            <a:r>
              <a:rPr lang="en-US" b="1" dirty="0">
                <a:latin typeface="Adobe Arabic" pitchFamily="18" charset="-78"/>
                <a:cs typeface="Adobe Arabic" pitchFamily="18" charset="-78"/>
              </a:rPr>
              <a:t> </a:t>
            </a:r>
            <a:r>
              <a:rPr lang="ar-SA" b="1" dirty="0">
                <a:latin typeface="Adobe Arabic" pitchFamily="18" charset="-78"/>
                <a:cs typeface="Adobe Arabic" pitchFamily="18" charset="-78"/>
              </a:rPr>
              <a:t>هجوم يعدل على محتوى الرسالة </a:t>
            </a:r>
            <a:r>
              <a:rPr lang="en-US" b="1" dirty="0">
                <a:latin typeface="Adobe Arabic" pitchFamily="18" charset="-78"/>
                <a:cs typeface="Adobe Arabic" pitchFamily="18" charset="-78"/>
              </a:rPr>
              <a:t>Modification Attacks </a:t>
            </a:r>
            <a:r>
              <a:rPr lang="ar-SA" b="1" dirty="0">
                <a:latin typeface="Adobe Arabic" pitchFamily="18" charset="-78"/>
                <a:cs typeface="Adobe Arabic" pitchFamily="18" charset="-78"/>
              </a:rPr>
              <a:t> : وهنا يتدخل المهاجم بين المرسل والمستقبل </a:t>
            </a:r>
          </a:p>
          <a:p>
            <a:pPr marL="342900" indent="-342900">
              <a:buFont typeface="+mj-lt"/>
              <a:buAutoNum type="arabicPeriod"/>
            </a:pPr>
            <a:r>
              <a:rPr lang="en-US" b="1" dirty="0">
                <a:latin typeface="Adobe Arabic" pitchFamily="18" charset="-78"/>
                <a:cs typeface="Adobe Arabic" pitchFamily="18" charset="-78"/>
              </a:rPr>
              <a:t> </a:t>
            </a:r>
            <a:r>
              <a:rPr lang="ar-SA" b="1" dirty="0">
                <a:latin typeface="Adobe Arabic" pitchFamily="18" charset="-78"/>
                <a:cs typeface="Adobe Arabic" pitchFamily="18" charset="-78"/>
              </a:rPr>
              <a:t>الهجوم المزور أو المفبرك </a:t>
            </a:r>
            <a:r>
              <a:rPr lang="en-US" b="1" dirty="0">
                <a:latin typeface="Adobe Arabic" pitchFamily="18" charset="-78"/>
                <a:cs typeface="Adobe Arabic" pitchFamily="18" charset="-78"/>
              </a:rPr>
              <a:t>Fabrication Attacks </a:t>
            </a:r>
            <a:r>
              <a:rPr lang="ar-SA" b="1" dirty="0">
                <a:latin typeface="Adobe Arabic" pitchFamily="18" charset="-78"/>
                <a:cs typeface="Adobe Arabic" pitchFamily="18" charset="-78"/>
              </a:rPr>
              <a:t>: يرسل المهاجم رسالة مفادها انه صديقه ويطلب منه معلومات أو كلمات سرية خاصة</a:t>
            </a:r>
            <a:endParaRPr lang="en-US" b="1" dirty="0">
              <a:latin typeface="Adobe Arabic" pitchFamily="18" charset="-78"/>
              <a:cs typeface="Adobe Arabic" pitchFamily="18" charset="-78"/>
            </a:endParaRPr>
          </a:p>
        </p:txBody>
      </p:sp>
      <p:pic>
        <p:nvPicPr>
          <p:cNvPr id="4" name="صورة 3" descr="12.jpg"/>
          <p:cNvPicPr>
            <a:picLocks noChangeAspect="1"/>
          </p:cNvPicPr>
          <p:nvPr/>
        </p:nvPicPr>
        <p:blipFill>
          <a:blip r:embed="rId3" cstate="print"/>
          <a:stretch>
            <a:fillRect/>
          </a:stretch>
        </p:blipFill>
        <p:spPr>
          <a:xfrm>
            <a:off x="285720" y="3571876"/>
            <a:ext cx="8424936" cy="309634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style.rotation</p:attrName>
                                        </p:attrNameLst>
                                      </p:cBhvr>
                                      <p:tavLst>
                                        <p:tav tm="0">
                                          <p:val>
                                            <p:fltVal val="90"/>
                                          </p:val>
                                        </p:tav>
                                        <p:tav tm="100000">
                                          <p:val>
                                            <p:fltVal val="0"/>
                                          </p:val>
                                        </p:tav>
                                      </p:tavLst>
                                    </p:anim>
                                    <p:animEffect transition="in" filter="fade">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اطار.png"/>
          <p:cNvPicPr>
            <a:picLocks noChangeAspect="1"/>
          </p:cNvPicPr>
          <p:nvPr/>
        </p:nvPicPr>
        <p:blipFill>
          <a:blip r:embed="rId2" cstate="print"/>
          <a:srcRect t="2762"/>
          <a:stretch>
            <a:fillRect/>
          </a:stretch>
        </p:blipFill>
        <p:spPr>
          <a:xfrm>
            <a:off x="0" y="0"/>
            <a:ext cx="9144000" cy="6830616"/>
          </a:xfrm>
          <a:prstGeom prst="rect">
            <a:avLst/>
          </a:prstGeom>
        </p:spPr>
      </p:pic>
      <p:pic>
        <p:nvPicPr>
          <p:cNvPr id="4" name="صورة 3" descr="1072.2313a59abdc040c3dbc7c42d3c413e18.jpg"/>
          <p:cNvPicPr>
            <a:picLocks noChangeAspect="1"/>
          </p:cNvPicPr>
          <p:nvPr/>
        </p:nvPicPr>
        <p:blipFill>
          <a:blip r:embed="rId3" cstate="print"/>
          <a:stretch>
            <a:fillRect/>
          </a:stretch>
        </p:blipFill>
        <p:spPr>
          <a:xfrm>
            <a:off x="395536" y="3861048"/>
            <a:ext cx="2929508" cy="2857500"/>
          </a:xfrm>
          <a:prstGeom prst="rect">
            <a:avLst/>
          </a:prstGeom>
          <a:ln>
            <a:noFill/>
          </a:ln>
          <a:effectLst>
            <a:softEdge rad="112500"/>
          </a:effectLst>
        </p:spPr>
      </p:pic>
      <p:sp>
        <p:nvSpPr>
          <p:cNvPr id="3" name="مربع نص 2"/>
          <p:cNvSpPr txBox="1"/>
          <p:nvPr/>
        </p:nvSpPr>
        <p:spPr>
          <a:xfrm>
            <a:off x="683568" y="404664"/>
            <a:ext cx="8280920" cy="5940088"/>
          </a:xfrm>
          <a:prstGeom prst="rect">
            <a:avLst/>
          </a:prstGeom>
          <a:noFill/>
        </p:spPr>
        <p:txBody>
          <a:bodyPr wrap="square" rtlCol="1">
            <a:spAutoFit/>
          </a:bodyPr>
          <a:lstStyle/>
          <a:p>
            <a:pPr algn="ctr">
              <a:lnSpc>
                <a:spcPct val="150000"/>
              </a:lnSpc>
            </a:pPr>
            <a:r>
              <a:rPr lang="ar-SA" sz="2800" b="1" dirty="0">
                <a:effectLst>
                  <a:glow rad="63500">
                    <a:schemeClr val="accent3">
                      <a:satMod val="175000"/>
                      <a:alpha val="40000"/>
                    </a:schemeClr>
                  </a:glow>
                </a:effectLst>
                <a:latin typeface="Adobe Arabic" pitchFamily="18" charset="-78"/>
                <a:cs typeface="Adobe Arabic" pitchFamily="18" charset="-78"/>
              </a:rPr>
              <a:t>أساسيات أمن الشبكات </a:t>
            </a:r>
            <a:r>
              <a:rPr lang="ar-SA" sz="2800" b="1" dirty="0" err="1">
                <a:effectLst>
                  <a:glow rad="63500">
                    <a:schemeClr val="accent3">
                      <a:satMod val="175000"/>
                      <a:alpha val="40000"/>
                    </a:schemeClr>
                  </a:glow>
                </a:effectLst>
                <a:latin typeface="Adobe Arabic" pitchFamily="18" charset="-78"/>
                <a:cs typeface="Adobe Arabic" pitchFamily="18" charset="-78"/>
              </a:rPr>
              <a:t>والمعلومات :</a:t>
            </a:r>
            <a:endParaRPr lang="ar-SA" sz="2800" b="1" dirty="0">
              <a:effectLst>
                <a:glow rad="63500">
                  <a:schemeClr val="accent3">
                    <a:satMod val="175000"/>
                    <a:alpha val="40000"/>
                  </a:schemeClr>
                </a:glow>
              </a:effectLst>
              <a:latin typeface="Adobe Arabic" pitchFamily="18" charset="-78"/>
              <a:cs typeface="Adobe Arabic" pitchFamily="18" charset="-78"/>
            </a:endParaRPr>
          </a:p>
          <a:p>
            <a:r>
              <a:rPr lang="ar-SA" sz="2000" b="1" dirty="0">
                <a:latin typeface="Adobe Arabic" pitchFamily="18" charset="-78"/>
                <a:cs typeface="Adobe Arabic" pitchFamily="18" charset="-78"/>
              </a:rPr>
              <a:t>الهدف منها تحقيق أمن وسلامه الشبكات والمعلومات والأجهزة </a:t>
            </a:r>
            <a:r>
              <a:rPr lang="ar-SA" sz="2000" b="1" dirty="0" err="1">
                <a:latin typeface="Adobe Arabic" pitchFamily="18" charset="-78"/>
                <a:cs typeface="Adobe Arabic" pitchFamily="18" charset="-78"/>
              </a:rPr>
              <a:t>المترابطه</a:t>
            </a:r>
            <a:r>
              <a:rPr lang="ar-SA" sz="2000" b="1" dirty="0">
                <a:latin typeface="Adobe Arabic" pitchFamily="18" charset="-78"/>
                <a:cs typeface="Adobe Arabic" pitchFamily="18" charset="-78"/>
              </a:rPr>
              <a:t> بينها في موقع العمل ويكون ذلك بعدد من الاجراءات منها التخطيط السليم للشبكات منها وجود شبكة </a:t>
            </a:r>
            <a:r>
              <a:rPr lang="ar-SA" sz="2000" b="1" dirty="0" err="1">
                <a:latin typeface="Adobe Arabic" pitchFamily="18" charset="-78"/>
                <a:cs typeface="Adobe Arabic" pitchFamily="18" charset="-78"/>
              </a:rPr>
              <a:t>خاصه</a:t>
            </a:r>
            <a:r>
              <a:rPr lang="ar-SA" sz="2000" b="1" dirty="0">
                <a:latin typeface="Adobe Arabic" pitchFamily="18" charset="-78"/>
                <a:cs typeface="Adobe Arabic" pitchFamily="18" charset="-78"/>
              </a:rPr>
              <a:t> بكل قسم بحيث لو تم اختراقها </a:t>
            </a:r>
            <a:r>
              <a:rPr lang="ar-SA" sz="2000" b="1" dirty="0" err="1">
                <a:latin typeface="Adobe Arabic" pitchFamily="18" charset="-78"/>
                <a:cs typeface="Adobe Arabic" pitchFamily="18" charset="-78"/>
              </a:rPr>
              <a:t>لايتمكن</a:t>
            </a:r>
            <a:r>
              <a:rPr lang="ar-SA" sz="2000" b="1" dirty="0">
                <a:latin typeface="Adobe Arabic" pitchFamily="18" charset="-78"/>
                <a:cs typeface="Adobe Arabic" pitchFamily="18" charset="-78"/>
              </a:rPr>
              <a:t> من الدخول الاجهزة </a:t>
            </a:r>
            <a:r>
              <a:rPr lang="ar-SA" sz="2000" b="1" dirty="0" err="1">
                <a:latin typeface="Adobe Arabic" pitchFamily="18" charset="-78"/>
                <a:cs typeface="Adobe Arabic" pitchFamily="18" charset="-78"/>
              </a:rPr>
              <a:t>الاخرى.</a:t>
            </a:r>
            <a:r>
              <a:rPr lang="ar-SA" sz="2000" b="1" dirty="0">
                <a:latin typeface="Adobe Arabic" pitchFamily="18" charset="-78"/>
                <a:cs typeface="Adobe Arabic" pitchFamily="18" charset="-78"/>
              </a:rPr>
              <a:t> وضع اجهزة منع الفيروسات عند المنافذ الخارجية و يوجد عدد من الاجراءات المتفرقة التي يرجى منها تحقيق السلامه </a:t>
            </a:r>
            <a:r>
              <a:rPr lang="ar-SA" sz="2000" b="1" dirty="0" err="1">
                <a:latin typeface="Adobe Arabic" pitchFamily="18" charset="-78"/>
                <a:cs typeface="Adobe Arabic" pitchFamily="18" charset="-78"/>
              </a:rPr>
              <a:t>اللازمه</a:t>
            </a:r>
            <a:r>
              <a:rPr lang="ar-SA" sz="2000" b="1" dirty="0">
                <a:latin typeface="Adobe Arabic" pitchFamily="18" charset="-78"/>
                <a:cs typeface="Adobe Arabic" pitchFamily="18" charset="-78"/>
              </a:rPr>
              <a:t> </a:t>
            </a:r>
            <a:r>
              <a:rPr lang="ar-SA" sz="2000" b="1" dirty="0" err="1">
                <a:latin typeface="Adobe Arabic" pitchFamily="18" charset="-78"/>
                <a:cs typeface="Adobe Arabic" pitchFamily="18" charset="-78"/>
              </a:rPr>
              <a:t>ومنها:</a:t>
            </a:r>
            <a:endParaRPr lang="ar-SA" sz="2000" b="1" dirty="0">
              <a:latin typeface="Adobe Arabic" pitchFamily="18" charset="-78"/>
              <a:cs typeface="Adobe Arabic" pitchFamily="18" charset="-78"/>
            </a:endParaRPr>
          </a:p>
          <a:p>
            <a:r>
              <a:rPr lang="ar-SA" sz="2000" b="1" dirty="0">
                <a:latin typeface="Adobe Arabic" pitchFamily="18" charset="-78"/>
                <a:cs typeface="Adobe Arabic" pitchFamily="18" charset="-78"/>
              </a:rPr>
              <a:t> </a:t>
            </a:r>
          </a:p>
          <a:p>
            <a:r>
              <a:rPr lang="ar-SA" sz="2000" b="1" dirty="0">
                <a:latin typeface="Adobe Arabic" pitchFamily="18" charset="-78"/>
                <a:cs typeface="Adobe Arabic" pitchFamily="18" charset="-78"/>
              </a:rPr>
              <a:t>▪ تصميم تدابير أمنيه مشدده </a:t>
            </a:r>
            <a:r>
              <a:rPr lang="ar-SA" sz="2000" b="1" dirty="0" err="1">
                <a:latin typeface="Adobe Arabic" pitchFamily="18" charset="-78"/>
                <a:cs typeface="Adobe Arabic" pitchFamily="18" charset="-78"/>
              </a:rPr>
              <a:t>للحيال</a:t>
            </a:r>
            <a:r>
              <a:rPr lang="ar-SA" sz="2000" b="1" dirty="0">
                <a:latin typeface="Adobe Arabic" pitchFamily="18" charset="-78"/>
                <a:cs typeface="Adobe Arabic" pitchFamily="18" charset="-78"/>
              </a:rPr>
              <a:t> دون الوصول الى الشبكه.</a:t>
            </a:r>
          </a:p>
          <a:p>
            <a:r>
              <a:rPr lang="ar-SA" sz="2000" b="1" dirty="0">
                <a:latin typeface="Adobe Arabic" pitchFamily="18" charset="-78"/>
                <a:cs typeface="Adobe Arabic" pitchFamily="18" charset="-78"/>
              </a:rPr>
              <a:t>▪ إدارة التطبيق والتي من مهامها التأكيد على تطبيق التطبيقات الأمنية المختلفة.</a:t>
            </a:r>
          </a:p>
          <a:p>
            <a:r>
              <a:rPr lang="ar-SA" sz="2000" b="1" dirty="0">
                <a:latin typeface="Adobe Arabic" pitchFamily="18" charset="-78"/>
                <a:cs typeface="Adobe Arabic" pitchFamily="18" charset="-78"/>
              </a:rPr>
              <a:t>▪ إدارة التقنيه والتي تقوم بحل المشاكل التقنيه التي يمكن مواجهتها اثناء العمل.</a:t>
            </a:r>
          </a:p>
          <a:p>
            <a:r>
              <a:rPr lang="ar-SA" sz="2000" b="1" dirty="0">
                <a:latin typeface="Adobe Arabic" pitchFamily="18" charset="-78"/>
                <a:cs typeface="Adobe Arabic" pitchFamily="18" charset="-78"/>
              </a:rPr>
              <a:t>▪ إدارة التفويض والتوثيق.وهي التي تقوم بتوثيق العمليات </a:t>
            </a:r>
            <a:r>
              <a:rPr lang="ar-SA" sz="2000" b="1" dirty="0" err="1">
                <a:latin typeface="Adobe Arabic" pitchFamily="18" charset="-78"/>
                <a:cs typeface="Adobe Arabic" pitchFamily="18" charset="-78"/>
              </a:rPr>
              <a:t>الحاصله</a:t>
            </a:r>
            <a:r>
              <a:rPr lang="ar-SA" sz="2000" b="1" dirty="0">
                <a:latin typeface="Adobe Arabic" pitchFamily="18" charset="-78"/>
                <a:cs typeface="Adobe Arabic" pitchFamily="18" charset="-78"/>
              </a:rPr>
              <a:t> </a:t>
            </a:r>
            <a:r>
              <a:rPr lang="ar-SA" sz="2000" b="1" dirty="0" err="1">
                <a:latin typeface="Adobe Arabic" pitchFamily="18" charset="-78"/>
                <a:cs typeface="Adobe Arabic" pitchFamily="18" charset="-78"/>
              </a:rPr>
              <a:t>واعطاء</a:t>
            </a:r>
            <a:r>
              <a:rPr lang="ar-SA" sz="2000" b="1" dirty="0">
                <a:latin typeface="Adobe Arabic" pitchFamily="18" charset="-78"/>
                <a:cs typeface="Adobe Arabic" pitchFamily="18" charset="-78"/>
              </a:rPr>
              <a:t> الصلاحيات </a:t>
            </a:r>
            <a:r>
              <a:rPr lang="ar-SA" sz="2000" b="1" dirty="0" err="1">
                <a:latin typeface="Adobe Arabic" pitchFamily="18" charset="-78"/>
                <a:cs typeface="Adobe Arabic" pitchFamily="18" charset="-78"/>
              </a:rPr>
              <a:t>اللازمه</a:t>
            </a:r>
            <a:r>
              <a:rPr lang="ar-SA" sz="2000" b="1" dirty="0">
                <a:latin typeface="Adobe Arabic" pitchFamily="18" charset="-78"/>
                <a:cs typeface="Adobe Arabic" pitchFamily="18" charset="-78"/>
              </a:rPr>
              <a:t> لكل موظف في الحدود </a:t>
            </a:r>
            <a:r>
              <a:rPr lang="ar-SA" sz="2000" b="1" dirty="0" err="1">
                <a:latin typeface="Adobe Arabic" pitchFamily="18" charset="-78"/>
                <a:cs typeface="Adobe Arabic" pitchFamily="18" charset="-78"/>
              </a:rPr>
              <a:t>المسموحة</a:t>
            </a:r>
            <a:r>
              <a:rPr lang="ar-SA" sz="2000" b="1" dirty="0">
                <a:latin typeface="Adobe Arabic" pitchFamily="18" charset="-78"/>
                <a:cs typeface="Adobe Arabic" pitchFamily="18" charset="-78"/>
              </a:rPr>
              <a:t> </a:t>
            </a:r>
            <a:r>
              <a:rPr lang="ar-SA" sz="2000" b="1" dirty="0" err="1" smtClean="0">
                <a:latin typeface="Adobe Arabic" pitchFamily="18" charset="-78"/>
                <a:cs typeface="Adobe Arabic" pitchFamily="18" charset="-78"/>
              </a:rPr>
              <a:t>له</a:t>
            </a:r>
            <a:r>
              <a:rPr lang="ar-SA" sz="2000" b="1" dirty="0" err="1">
                <a:latin typeface="Adobe Arabic" pitchFamily="18" charset="-78"/>
                <a:cs typeface="Adobe Arabic" pitchFamily="18" charset="-78"/>
              </a:rPr>
              <a:t>.</a:t>
            </a:r>
            <a:r>
              <a:rPr lang="ar-SA" sz="2000" b="1" dirty="0">
                <a:latin typeface="Adobe Arabic" pitchFamily="18" charset="-78"/>
                <a:cs typeface="Adobe Arabic" pitchFamily="18" charset="-78"/>
              </a:rPr>
              <a:t> </a:t>
            </a:r>
          </a:p>
          <a:p>
            <a:r>
              <a:rPr lang="ar-SA" sz="2000" b="1" dirty="0">
                <a:latin typeface="Adobe Arabic" pitchFamily="18" charset="-78"/>
                <a:cs typeface="Adobe Arabic" pitchFamily="18" charset="-78"/>
              </a:rPr>
              <a:t>▪ مراقبه الاستعمال الصحيح </a:t>
            </a:r>
            <a:r>
              <a:rPr lang="ar-SA" sz="2000" b="1" dirty="0" err="1">
                <a:latin typeface="Adobe Arabic" pitchFamily="18" charset="-78"/>
                <a:cs typeface="Adobe Arabic" pitchFamily="18" charset="-78"/>
              </a:rPr>
              <a:t>للشبكه</a:t>
            </a:r>
            <a:r>
              <a:rPr lang="ar-SA" sz="2000" b="1" dirty="0">
                <a:latin typeface="Adobe Arabic" pitchFamily="18" charset="-78"/>
                <a:cs typeface="Adobe Arabic" pitchFamily="18" charset="-78"/>
              </a:rPr>
              <a:t> </a:t>
            </a:r>
            <a:r>
              <a:rPr lang="ar-SA" sz="2000" b="1" dirty="0" err="1">
                <a:latin typeface="Adobe Arabic" pitchFamily="18" charset="-78"/>
                <a:cs typeface="Adobe Arabic" pitchFamily="18" charset="-78"/>
              </a:rPr>
              <a:t>والاجهزه</a:t>
            </a:r>
            <a:r>
              <a:rPr lang="ar-SA" sz="2000" b="1" dirty="0">
                <a:latin typeface="Adobe Arabic" pitchFamily="18" charset="-78"/>
                <a:cs typeface="Adobe Arabic" pitchFamily="18" charset="-78"/>
              </a:rPr>
              <a:t> </a:t>
            </a:r>
            <a:r>
              <a:rPr lang="ar-SA" sz="2000" b="1" dirty="0" err="1">
                <a:latin typeface="Adobe Arabic" pitchFamily="18" charset="-78"/>
                <a:cs typeface="Adobe Arabic" pitchFamily="18" charset="-78"/>
              </a:rPr>
              <a:t>.</a:t>
            </a:r>
            <a:endParaRPr lang="ar-SA" sz="2000" b="1" dirty="0">
              <a:latin typeface="Adobe Arabic" pitchFamily="18" charset="-78"/>
              <a:cs typeface="Adobe Arabic" pitchFamily="18" charset="-78"/>
            </a:endParaRPr>
          </a:p>
          <a:p>
            <a:r>
              <a:rPr lang="ar-SA" sz="2000" b="1" dirty="0">
                <a:latin typeface="Adobe Arabic" pitchFamily="18" charset="-78"/>
                <a:cs typeface="Adobe Arabic" pitchFamily="18" charset="-78"/>
              </a:rPr>
              <a:t>▪ وجود </a:t>
            </a:r>
            <a:r>
              <a:rPr lang="ar-SA" sz="2000" b="1" dirty="0" err="1">
                <a:latin typeface="Adobe Arabic" pitchFamily="18" charset="-78"/>
                <a:cs typeface="Adobe Arabic" pitchFamily="18" charset="-78"/>
              </a:rPr>
              <a:t>حمايه</a:t>
            </a:r>
            <a:r>
              <a:rPr lang="ar-SA" sz="2000" b="1" dirty="0">
                <a:latin typeface="Adobe Arabic" pitchFamily="18" charset="-78"/>
                <a:cs typeface="Adobe Arabic" pitchFamily="18" charset="-78"/>
              </a:rPr>
              <a:t> </a:t>
            </a:r>
            <a:r>
              <a:rPr lang="ar-SA" sz="2000" b="1" dirty="0" err="1">
                <a:latin typeface="Adobe Arabic" pitchFamily="18" charset="-78"/>
                <a:cs typeface="Adobe Arabic" pitchFamily="18" charset="-78"/>
              </a:rPr>
              <a:t>خاصه</a:t>
            </a:r>
            <a:r>
              <a:rPr lang="ar-SA" sz="2000" b="1" dirty="0">
                <a:latin typeface="Adobe Arabic" pitchFamily="18" charset="-78"/>
                <a:cs typeface="Adobe Arabic" pitchFamily="18" charset="-78"/>
              </a:rPr>
              <a:t> من الفيروسات وذلك باستخدام الجدار الناري أو استخدام </a:t>
            </a:r>
            <a:endParaRPr lang="ar-SA" sz="2000" b="1" dirty="0" smtClean="0">
              <a:latin typeface="Adobe Arabic" pitchFamily="18" charset="-78"/>
              <a:cs typeface="Adobe Arabic" pitchFamily="18" charset="-78"/>
            </a:endParaRPr>
          </a:p>
          <a:p>
            <a:r>
              <a:rPr lang="ar-SA" sz="2000" b="1" dirty="0" smtClean="0">
                <a:latin typeface="Adobe Arabic" pitchFamily="18" charset="-78"/>
                <a:cs typeface="Adobe Arabic" pitchFamily="18" charset="-78"/>
              </a:rPr>
              <a:t>البرامج </a:t>
            </a:r>
            <a:r>
              <a:rPr lang="ar-SA" sz="2000" b="1" dirty="0" err="1" smtClean="0">
                <a:latin typeface="Adobe Arabic" pitchFamily="18" charset="-78"/>
                <a:cs typeface="Adobe Arabic" pitchFamily="18" charset="-78"/>
              </a:rPr>
              <a:t>المضاده</a:t>
            </a:r>
            <a:r>
              <a:rPr lang="ar-SA" sz="2000" b="1" dirty="0" smtClean="0">
                <a:latin typeface="Adobe Arabic" pitchFamily="18" charset="-78"/>
                <a:cs typeface="Adobe Arabic" pitchFamily="18" charset="-78"/>
              </a:rPr>
              <a:t> </a:t>
            </a:r>
            <a:r>
              <a:rPr lang="ar-SA" sz="2000" b="1" dirty="0" err="1">
                <a:latin typeface="Adobe Arabic" pitchFamily="18" charset="-78"/>
                <a:cs typeface="Adobe Arabic" pitchFamily="18" charset="-78"/>
              </a:rPr>
              <a:t>والكاشفه</a:t>
            </a:r>
            <a:r>
              <a:rPr lang="ar-SA" sz="2000" b="1" dirty="0">
                <a:latin typeface="Adobe Arabic" pitchFamily="18" charset="-78"/>
                <a:cs typeface="Adobe Arabic" pitchFamily="18" charset="-78"/>
              </a:rPr>
              <a:t> </a:t>
            </a:r>
            <a:r>
              <a:rPr lang="ar-SA" sz="2000" b="1" dirty="0" err="1">
                <a:latin typeface="Adobe Arabic" pitchFamily="18" charset="-78"/>
                <a:cs typeface="Adobe Arabic" pitchFamily="18" charset="-78"/>
              </a:rPr>
              <a:t>للفيروسات.</a:t>
            </a:r>
            <a:r>
              <a:rPr lang="ar-SA" sz="2000" b="1" dirty="0">
                <a:latin typeface="Adobe Arabic" pitchFamily="18" charset="-78"/>
                <a:cs typeface="Adobe Arabic" pitchFamily="18" charset="-78"/>
              </a:rPr>
              <a:t> </a:t>
            </a:r>
          </a:p>
          <a:p>
            <a:r>
              <a:rPr lang="ar-SA" sz="2000" b="1" dirty="0">
                <a:latin typeface="Adobe Arabic" pitchFamily="18" charset="-78"/>
                <a:cs typeface="Adobe Arabic" pitchFamily="18" charset="-78"/>
              </a:rPr>
              <a:t>▪ منع الرسائل </a:t>
            </a:r>
            <a:r>
              <a:rPr lang="ar-SA" sz="2000" b="1" dirty="0" err="1">
                <a:latin typeface="Adobe Arabic" pitchFamily="18" charset="-78"/>
                <a:cs typeface="Adobe Arabic" pitchFamily="18" charset="-78"/>
              </a:rPr>
              <a:t>الدعائيه</a:t>
            </a:r>
            <a:r>
              <a:rPr lang="ar-SA" sz="2000" b="1" dirty="0">
                <a:latin typeface="Adobe Arabic" pitchFamily="18" charset="-78"/>
                <a:cs typeface="Adobe Arabic" pitchFamily="18" charset="-78"/>
              </a:rPr>
              <a:t> من الدخول الى البريد </a:t>
            </a:r>
            <a:r>
              <a:rPr lang="ar-SA" sz="2000" b="1" dirty="0" err="1">
                <a:latin typeface="Adobe Arabic" pitchFamily="18" charset="-78"/>
                <a:cs typeface="Adobe Arabic" pitchFamily="18" charset="-78"/>
              </a:rPr>
              <a:t>الاكتروني</a:t>
            </a:r>
            <a:r>
              <a:rPr lang="ar-SA" sz="2000" b="1" dirty="0">
                <a:latin typeface="Adobe Arabic" pitchFamily="18" charset="-78"/>
                <a:cs typeface="Adobe Arabic" pitchFamily="18" charset="-78"/>
              </a:rPr>
              <a:t> الخاص </a:t>
            </a:r>
            <a:r>
              <a:rPr lang="ar-SA" sz="2000" b="1" dirty="0" err="1">
                <a:latin typeface="Adobe Arabic" pitchFamily="18" charset="-78"/>
                <a:cs typeface="Adobe Arabic" pitchFamily="18" charset="-78"/>
              </a:rPr>
              <a:t>بالمنظمة.</a:t>
            </a:r>
            <a:r>
              <a:rPr lang="ar-SA" sz="2000" b="1" dirty="0">
                <a:latin typeface="Adobe Arabic" pitchFamily="18" charset="-78"/>
                <a:cs typeface="Adobe Arabic" pitchFamily="18" charset="-78"/>
              </a:rPr>
              <a:t> وبذلك </a:t>
            </a:r>
            <a:r>
              <a:rPr lang="ar-SA" sz="2000" b="1" dirty="0" smtClean="0">
                <a:latin typeface="Adobe Arabic" pitchFamily="18" charset="-78"/>
                <a:cs typeface="Adobe Arabic" pitchFamily="18" charset="-78"/>
              </a:rPr>
              <a:t>نكون</a:t>
            </a:r>
          </a:p>
          <a:p>
            <a:r>
              <a:rPr lang="ar-SA" sz="2000" b="1" dirty="0" smtClean="0">
                <a:latin typeface="Adobe Arabic" pitchFamily="18" charset="-78"/>
                <a:cs typeface="Adobe Arabic" pitchFamily="18" charset="-78"/>
              </a:rPr>
              <a:t> </a:t>
            </a:r>
            <a:r>
              <a:rPr lang="ar-SA" sz="2000" b="1" dirty="0">
                <a:latin typeface="Adobe Arabic" pitchFamily="18" charset="-78"/>
                <a:cs typeface="Adobe Arabic" pitchFamily="18" charset="-78"/>
              </a:rPr>
              <a:t>قللنا من التهديدات على المنظمة.</a:t>
            </a:r>
          </a:p>
          <a:p>
            <a:r>
              <a:rPr lang="ar-SA" sz="2000" b="1" dirty="0">
                <a:latin typeface="Adobe Arabic" pitchFamily="18" charset="-78"/>
                <a:cs typeface="Adobe Arabic" pitchFamily="18" charset="-78"/>
              </a:rPr>
              <a:t>▪ توفر الرقع اللازم تحميلها على الاجهزة بحيث تقلل من العيوب الأمنية في النظام.</a:t>
            </a:r>
          </a:p>
          <a:p>
            <a:endParaRPr lang="ar-SA"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fill="hold" nodeType="withEffect">
                                  <p:stCondLst>
                                    <p:cond delay="0"/>
                                  </p:stCondLst>
                                  <p:iterate type="lt">
                                    <p:tmPct val="10000"/>
                                  </p:iterate>
                                  <p:childTnLst>
                                    <p:set>
                                      <p:cBhvr override="childStyle">
                                        <p:cTn id="6" dur="1000" autoRev="1" fill="hold"/>
                                        <p:tgtEl>
                                          <p:spTgt spid="3">
                                            <p:txEl>
                                              <p:pRg st="0" end="0"/>
                                            </p:txEl>
                                          </p:spTgt>
                                        </p:tgtEl>
                                        <p:attrNameLst>
                                          <p:attrName>style.color</p:attrName>
                                        </p:attrNameLst>
                                      </p:cBhvr>
                                      <p:to>
                                        <p:clrVal>
                                          <a:schemeClr val="hlink"/>
                                        </p:clrVal>
                                      </p:to>
                                    </p:set>
                                    <p:set>
                                      <p:cBhvr>
                                        <p:cTn id="7" dur="1000" autoRev="1" fill="hold"/>
                                        <p:tgtEl>
                                          <p:spTgt spid="3">
                                            <p:txEl>
                                              <p:pRg st="0" end="0"/>
                                            </p:txEl>
                                          </p:spTgt>
                                        </p:tgtEl>
                                        <p:attrNameLst>
                                          <p:attrName>fillcolor</p:attrName>
                                        </p:attrNameLst>
                                      </p:cBhvr>
                                      <p:to>
                                        <p:clrVal>
                                          <a:schemeClr val="hlink"/>
                                        </p:clrVal>
                                      </p:to>
                                    </p:set>
                                    <p:set>
                                      <p:cBhvr>
                                        <p:cTn id="8" dur="1000" autoRev="1"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اطار.png"/>
          <p:cNvPicPr>
            <a:picLocks noChangeAspect="1"/>
          </p:cNvPicPr>
          <p:nvPr/>
        </p:nvPicPr>
        <p:blipFill>
          <a:blip r:embed="rId2" cstate="print"/>
          <a:srcRect t="2762"/>
          <a:stretch>
            <a:fillRect/>
          </a:stretch>
        </p:blipFill>
        <p:spPr>
          <a:xfrm>
            <a:off x="0" y="0"/>
            <a:ext cx="9144000" cy="6830616"/>
          </a:xfrm>
          <a:prstGeom prst="rect">
            <a:avLst/>
          </a:prstGeom>
        </p:spPr>
      </p:pic>
      <p:sp>
        <p:nvSpPr>
          <p:cNvPr id="5" name="مستطيل 4"/>
          <p:cNvSpPr/>
          <p:nvPr/>
        </p:nvSpPr>
        <p:spPr>
          <a:xfrm>
            <a:off x="360040" y="2128788"/>
            <a:ext cx="8748464" cy="230832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48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r>
              <a:rPr lang="ar-SA" sz="48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نستعرض بعض البرامج الحديثه التي تساعد على أمن الشبكات ووقايتها من مخاطر </a:t>
            </a:r>
            <a:r>
              <a:rPr lang="ar-SA" sz="48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الاختراقات ..</a:t>
            </a:r>
            <a:endParaRPr lang="ar-SA" sz="48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6" name="صورة 5" descr="00.jpg"/>
          <p:cNvPicPr>
            <a:picLocks noChangeAspect="1"/>
          </p:cNvPicPr>
          <p:nvPr/>
        </p:nvPicPr>
        <p:blipFill>
          <a:blip r:embed="rId3" cstate="print"/>
          <a:stretch>
            <a:fillRect/>
          </a:stretch>
        </p:blipFill>
        <p:spPr>
          <a:xfrm>
            <a:off x="755576" y="4509120"/>
            <a:ext cx="2592288" cy="207111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7" name="صورة 6" descr="فهرس.jpg"/>
          <p:cNvPicPr>
            <a:picLocks noChangeAspect="1"/>
          </p:cNvPicPr>
          <p:nvPr/>
        </p:nvPicPr>
        <p:blipFill>
          <a:blip r:embed="rId4" cstate="print"/>
          <a:stretch>
            <a:fillRect/>
          </a:stretch>
        </p:blipFill>
        <p:spPr>
          <a:xfrm rot="841118">
            <a:off x="6795814" y="282687"/>
            <a:ext cx="2045964" cy="185919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spd="slow">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اطار.png"/>
          <p:cNvPicPr>
            <a:picLocks noChangeAspect="1"/>
          </p:cNvPicPr>
          <p:nvPr/>
        </p:nvPicPr>
        <p:blipFill>
          <a:blip r:embed="rId2" cstate="print"/>
          <a:srcRect t="2762"/>
          <a:stretch>
            <a:fillRect/>
          </a:stretch>
        </p:blipFill>
        <p:spPr>
          <a:xfrm>
            <a:off x="0" y="0"/>
            <a:ext cx="9144000" cy="6830616"/>
          </a:xfrm>
          <a:prstGeom prst="rect">
            <a:avLst/>
          </a:prstGeom>
        </p:spPr>
      </p:pic>
      <p:sp>
        <p:nvSpPr>
          <p:cNvPr id="3" name="مستطيل 2"/>
          <p:cNvSpPr/>
          <p:nvPr/>
        </p:nvSpPr>
        <p:spPr>
          <a:xfrm>
            <a:off x="467544" y="404664"/>
            <a:ext cx="8136904" cy="1261884"/>
          </a:xfrm>
          <a:prstGeom prst="rect">
            <a:avLst/>
          </a:prstGeom>
        </p:spPr>
        <p:txBody>
          <a:bodyPr wrap="square">
            <a:spAutoFit/>
          </a:bodyPr>
          <a:lstStyle/>
          <a:p>
            <a:pPr algn="ctr"/>
            <a:r>
              <a:rPr lang="ar-SA" sz="2800" b="1" dirty="0">
                <a:solidFill>
                  <a:schemeClr val="accent1">
                    <a:lumMod val="75000"/>
                  </a:schemeClr>
                </a:solidFill>
                <a:effectLst>
                  <a:glow rad="63500">
                    <a:schemeClr val="accent5">
                      <a:satMod val="175000"/>
                      <a:alpha val="40000"/>
                    </a:schemeClr>
                  </a:glow>
                </a:effectLst>
                <a:latin typeface="Adobe Arabic" pitchFamily="18" charset="-78"/>
                <a:cs typeface="Adobe Arabic" pitchFamily="18" charset="-78"/>
              </a:rPr>
              <a:t>برنامج </a:t>
            </a:r>
            <a:r>
              <a:rPr lang="en-US" sz="2800" b="1" dirty="0">
                <a:solidFill>
                  <a:schemeClr val="accent1">
                    <a:lumMod val="75000"/>
                  </a:schemeClr>
                </a:solidFill>
                <a:effectLst>
                  <a:glow rad="63500">
                    <a:schemeClr val="accent5">
                      <a:satMod val="175000"/>
                      <a:alpha val="40000"/>
                    </a:schemeClr>
                  </a:glow>
                </a:effectLst>
                <a:latin typeface="Adobe Arabic" pitchFamily="18" charset="-78"/>
                <a:cs typeface="Adobe Arabic" pitchFamily="18" charset="-78"/>
              </a:rPr>
              <a:t> </a:t>
            </a:r>
            <a:r>
              <a:rPr lang="en-US" sz="2800" b="1" dirty="0" err="1">
                <a:solidFill>
                  <a:schemeClr val="accent1">
                    <a:lumMod val="75000"/>
                  </a:schemeClr>
                </a:solidFill>
                <a:effectLst>
                  <a:glow rad="63500">
                    <a:schemeClr val="accent5">
                      <a:satMod val="175000"/>
                      <a:alpha val="40000"/>
                    </a:schemeClr>
                  </a:glow>
                </a:effectLst>
                <a:latin typeface="Adobe Arabic" pitchFamily="18" charset="-78"/>
                <a:cs typeface="Adobe Arabic" pitchFamily="18" charset="-78"/>
              </a:rPr>
              <a:t>Nsauditor</a:t>
            </a:r>
            <a:r>
              <a:rPr lang="en-US" sz="2800" b="1" dirty="0">
                <a:solidFill>
                  <a:schemeClr val="accent1">
                    <a:lumMod val="75000"/>
                  </a:schemeClr>
                </a:solidFill>
                <a:effectLst>
                  <a:glow rad="63500">
                    <a:schemeClr val="accent5">
                      <a:satMod val="175000"/>
                      <a:alpha val="40000"/>
                    </a:schemeClr>
                  </a:glow>
                </a:effectLst>
                <a:latin typeface="Adobe Arabic" pitchFamily="18" charset="-78"/>
                <a:cs typeface="Adobe Arabic" pitchFamily="18" charset="-78"/>
              </a:rPr>
              <a:t> Network Security Auditor 2.2.1.0 </a:t>
            </a:r>
            <a:endParaRPr lang="ar-SA" sz="2800" b="1" dirty="0" smtClean="0">
              <a:solidFill>
                <a:schemeClr val="accent1">
                  <a:lumMod val="75000"/>
                </a:schemeClr>
              </a:solidFill>
              <a:effectLst>
                <a:glow rad="63500">
                  <a:schemeClr val="accent5">
                    <a:satMod val="175000"/>
                    <a:alpha val="40000"/>
                  </a:schemeClr>
                </a:glow>
              </a:effectLst>
              <a:latin typeface="Adobe Arabic" pitchFamily="18" charset="-78"/>
              <a:cs typeface="Adobe Arabic" pitchFamily="18" charset="-78"/>
            </a:endParaRPr>
          </a:p>
          <a:p>
            <a:pPr algn="ctr"/>
            <a:r>
              <a:rPr lang="ar-SA" sz="2400" b="1" dirty="0" smtClean="0">
                <a:latin typeface="Adobe Arabic" pitchFamily="18" charset="-78"/>
                <a:cs typeface="Adobe Arabic" pitchFamily="18" charset="-78"/>
              </a:rPr>
              <a:t>لمراقبة </a:t>
            </a:r>
            <a:r>
              <a:rPr lang="ar-SA" sz="2400" b="1" dirty="0">
                <a:latin typeface="Adobe Arabic" pitchFamily="18" charset="-78"/>
                <a:cs typeface="Adobe Arabic" pitchFamily="18" charset="-78"/>
              </a:rPr>
              <a:t>أمن </a:t>
            </a:r>
            <a:r>
              <a:rPr lang="ar-SA" sz="2400" b="1" dirty="0" smtClean="0">
                <a:latin typeface="Adobe Arabic" pitchFamily="18" charset="-78"/>
                <a:cs typeface="Adobe Arabic" pitchFamily="18" charset="-78"/>
              </a:rPr>
              <a:t>الشبكات وبهذا </a:t>
            </a:r>
            <a:r>
              <a:rPr lang="ar-SA" sz="2400" b="1" dirty="0">
                <a:latin typeface="Adobe Arabic" pitchFamily="18" charset="-78"/>
                <a:cs typeface="Adobe Arabic" pitchFamily="18" charset="-78"/>
              </a:rPr>
              <a:t>البرنامج يمكنك مراقبة أمن الشبكات ومراقبة أجهزة الكمبيوتر عن بعد لكشف وتلافي نقاط الضعف التي قد يستخدمها القراصنة لمهاجمة هذه الأجهزة</a:t>
            </a:r>
          </a:p>
        </p:txBody>
      </p:sp>
      <p:pic>
        <p:nvPicPr>
          <p:cNvPr id="4" name="صورة 3" descr="1305579477_1_nsauditornetworksecurityauditor2_0_8.gif"/>
          <p:cNvPicPr>
            <a:picLocks noChangeAspect="1"/>
          </p:cNvPicPr>
          <p:nvPr/>
        </p:nvPicPr>
        <p:blipFill>
          <a:blip r:embed="rId3" cstate="print"/>
          <a:stretch>
            <a:fillRect/>
          </a:stretch>
        </p:blipFill>
        <p:spPr>
          <a:xfrm>
            <a:off x="971600" y="1844824"/>
            <a:ext cx="7344816" cy="4392488"/>
          </a:xfrm>
          <a:prstGeom prst="rect">
            <a:avLst/>
          </a:prstGeom>
          <a:ln>
            <a:noFill/>
          </a:ln>
          <a:effectLst>
            <a:outerShdw blurRad="190500" algn="tl" rotWithShape="0">
              <a:srgbClr val="000000">
                <a:alpha val="70000"/>
              </a:srgbClr>
            </a:outerShdw>
          </a:effectLst>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fill="hold" nodeType="withEffect">
                                  <p:stCondLst>
                                    <p:cond delay="0"/>
                                  </p:stCondLst>
                                  <p:iterate type="lt">
                                    <p:tmPct val="10000"/>
                                  </p:iterate>
                                  <p:childTnLst>
                                    <p:set>
                                      <p:cBhvr override="childStyle">
                                        <p:cTn id="6" dur="1000" autoRev="1" fill="hold"/>
                                        <p:tgtEl>
                                          <p:spTgt spid="3">
                                            <p:txEl>
                                              <p:pRg st="0" end="0"/>
                                            </p:txEl>
                                          </p:spTgt>
                                        </p:tgtEl>
                                        <p:attrNameLst>
                                          <p:attrName>style.color</p:attrName>
                                        </p:attrNameLst>
                                      </p:cBhvr>
                                      <p:to>
                                        <p:clrVal>
                                          <a:schemeClr val="accent2"/>
                                        </p:clrVal>
                                      </p:to>
                                    </p:set>
                                    <p:set>
                                      <p:cBhvr>
                                        <p:cTn id="7" dur="1000" autoRev="1" fill="hold"/>
                                        <p:tgtEl>
                                          <p:spTgt spid="3">
                                            <p:txEl>
                                              <p:pRg st="0" end="0"/>
                                            </p:txEl>
                                          </p:spTgt>
                                        </p:tgtEl>
                                        <p:attrNameLst>
                                          <p:attrName>fillcolor</p:attrName>
                                        </p:attrNameLst>
                                      </p:cBhvr>
                                      <p:to>
                                        <p:clrVal>
                                          <a:schemeClr val="accent2"/>
                                        </p:clrVal>
                                      </p:to>
                                    </p:set>
                                    <p:set>
                                      <p:cBhvr>
                                        <p:cTn id="8" dur="1000" autoRev="1" fill="hold"/>
                                        <p:tgtEl>
                                          <p:spTgt spid="3">
                                            <p:txEl>
                                              <p:pRg st="0" end="0"/>
                                            </p:txEl>
                                          </p:spTgt>
                                        </p:tgtEl>
                                        <p:attrNameLst>
                                          <p:attrName>fill.type</p:attrName>
                                        </p:attrNameLst>
                                      </p:cBhvr>
                                      <p:to>
                                        <p:strVal val="solid"/>
                                      </p:to>
                                    </p:set>
                                  </p:childTnLst>
                                </p:cTn>
                              </p:par>
                              <p:par>
                                <p:cTn id="9" presetID="20" presetClass="emph" presetSubtype="0" fill="hold" nodeType="withEffect">
                                  <p:stCondLst>
                                    <p:cond delay="0"/>
                                  </p:stCondLst>
                                  <p:iterate type="lt">
                                    <p:tmPct val="10000"/>
                                  </p:iterate>
                                  <p:childTnLst>
                                    <p:set>
                                      <p:cBhvr override="childStyle">
                                        <p:cTn id="10" dur="1000" autoRev="1" fill="hold"/>
                                        <p:tgtEl>
                                          <p:spTgt spid="3">
                                            <p:txEl>
                                              <p:pRg st="1" end="1"/>
                                            </p:txEl>
                                          </p:spTgt>
                                        </p:tgtEl>
                                        <p:attrNameLst>
                                          <p:attrName>style.color</p:attrName>
                                        </p:attrNameLst>
                                      </p:cBhvr>
                                      <p:to>
                                        <p:clrVal>
                                          <a:schemeClr val="accent2"/>
                                        </p:clrVal>
                                      </p:to>
                                    </p:set>
                                    <p:set>
                                      <p:cBhvr>
                                        <p:cTn id="11" dur="1000" autoRev="1" fill="hold"/>
                                        <p:tgtEl>
                                          <p:spTgt spid="3">
                                            <p:txEl>
                                              <p:pRg st="1" end="1"/>
                                            </p:txEl>
                                          </p:spTgt>
                                        </p:tgtEl>
                                        <p:attrNameLst>
                                          <p:attrName>fillcolor</p:attrName>
                                        </p:attrNameLst>
                                      </p:cBhvr>
                                      <p:to>
                                        <p:clrVal>
                                          <a:schemeClr val="accent2"/>
                                        </p:clrVal>
                                      </p:to>
                                    </p:set>
                                    <p:set>
                                      <p:cBhvr>
                                        <p:cTn id="12" dur="1000" autoRev="1" fill="hold"/>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اطار.png"/>
          <p:cNvPicPr>
            <a:picLocks noChangeAspect="1"/>
          </p:cNvPicPr>
          <p:nvPr/>
        </p:nvPicPr>
        <p:blipFill>
          <a:blip r:embed="rId2" cstate="print"/>
          <a:srcRect t="2762"/>
          <a:stretch>
            <a:fillRect/>
          </a:stretch>
        </p:blipFill>
        <p:spPr>
          <a:xfrm>
            <a:off x="0" y="0"/>
            <a:ext cx="9144000" cy="6830616"/>
          </a:xfrm>
          <a:prstGeom prst="rect">
            <a:avLst/>
          </a:prstGeom>
        </p:spPr>
      </p:pic>
      <p:sp>
        <p:nvSpPr>
          <p:cNvPr id="3" name="مستطيل 2"/>
          <p:cNvSpPr/>
          <p:nvPr/>
        </p:nvSpPr>
        <p:spPr>
          <a:xfrm>
            <a:off x="683568" y="476672"/>
            <a:ext cx="8064896" cy="1261884"/>
          </a:xfrm>
          <a:prstGeom prst="rect">
            <a:avLst/>
          </a:prstGeom>
        </p:spPr>
        <p:txBody>
          <a:bodyPr wrap="square">
            <a:spAutoFit/>
          </a:bodyPr>
          <a:lstStyle/>
          <a:p>
            <a:pPr algn="ctr"/>
            <a:r>
              <a:rPr lang="ar-SA" sz="2800" b="1" dirty="0">
                <a:solidFill>
                  <a:schemeClr val="accent1">
                    <a:lumMod val="75000"/>
                  </a:schemeClr>
                </a:solidFill>
                <a:effectLst>
                  <a:glow rad="63500">
                    <a:schemeClr val="accent5">
                      <a:satMod val="175000"/>
                      <a:alpha val="40000"/>
                    </a:schemeClr>
                  </a:glow>
                </a:effectLst>
                <a:latin typeface="Adobe Arabic" pitchFamily="18" charset="-78"/>
                <a:cs typeface="Adobe Arabic" pitchFamily="18" charset="-78"/>
              </a:rPr>
              <a:t>برنامج </a:t>
            </a:r>
            <a:r>
              <a:rPr lang="en-US" sz="2800" b="1" dirty="0">
                <a:solidFill>
                  <a:schemeClr val="accent1">
                    <a:lumMod val="75000"/>
                  </a:schemeClr>
                </a:solidFill>
                <a:effectLst>
                  <a:glow rad="63500">
                    <a:schemeClr val="accent5">
                      <a:satMod val="175000"/>
                      <a:alpha val="40000"/>
                    </a:schemeClr>
                  </a:glow>
                </a:effectLst>
                <a:latin typeface="Adobe Arabic" pitchFamily="18" charset="-78"/>
                <a:cs typeface="Adobe Arabic" pitchFamily="18" charset="-78"/>
              </a:rPr>
              <a:t>GFI </a:t>
            </a:r>
            <a:r>
              <a:rPr lang="en-US" sz="2800" b="1" dirty="0" err="1">
                <a:solidFill>
                  <a:schemeClr val="accent1">
                    <a:lumMod val="75000"/>
                  </a:schemeClr>
                </a:solidFill>
                <a:effectLst>
                  <a:glow rad="63500">
                    <a:schemeClr val="accent5">
                      <a:satMod val="175000"/>
                      <a:alpha val="40000"/>
                    </a:schemeClr>
                  </a:glow>
                </a:effectLst>
                <a:latin typeface="Adobe Arabic" pitchFamily="18" charset="-78"/>
                <a:cs typeface="Adobe Arabic" pitchFamily="18" charset="-78"/>
              </a:rPr>
              <a:t>LANguard</a:t>
            </a:r>
            <a:r>
              <a:rPr lang="en-US" sz="2800" b="1" dirty="0">
                <a:solidFill>
                  <a:schemeClr val="accent1">
                    <a:lumMod val="75000"/>
                  </a:schemeClr>
                </a:solidFill>
                <a:effectLst>
                  <a:glow rad="63500">
                    <a:schemeClr val="accent5">
                      <a:satMod val="175000"/>
                      <a:alpha val="40000"/>
                    </a:schemeClr>
                  </a:glow>
                </a:effectLst>
                <a:latin typeface="Adobe Arabic" pitchFamily="18" charset="-78"/>
                <a:cs typeface="Adobe Arabic" pitchFamily="18" charset="-78"/>
              </a:rPr>
              <a:t> 10.0 Build 2011 </a:t>
            </a:r>
            <a:r>
              <a:rPr lang="ar-SA" sz="2800" b="1" dirty="0">
                <a:solidFill>
                  <a:schemeClr val="accent1">
                    <a:lumMod val="75000"/>
                  </a:schemeClr>
                </a:solidFill>
                <a:effectLst>
                  <a:glow rad="63500">
                    <a:schemeClr val="accent5">
                      <a:satMod val="175000"/>
                      <a:alpha val="40000"/>
                    </a:schemeClr>
                  </a:glow>
                </a:effectLst>
                <a:latin typeface="Adobe Arabic" pitchFamily="18" charset="-78"/>
                <a:cs typeface="Adobe Arabic" pitchFamily="18" charset="-78"/>
              </a:rPr>
              <a:t> </a:t>
            </a:r>
          </a:p>
          <a:p>
            <a:pPr algn="ctr"/>
            <a:r>
              <a:rPr lang="ar-SA" sz="2400" b="1" dirty="0">
                <a:latin typeface="Adobe Arabic" pitchFamily="18" charset="-78"/>
                <a:cs typeface="Adobe Arabic" pitchFamily="18" charset="-78"/>
              </a:rPr>
              <a:t>لحماية الشبكة من الدخول غير المشروع يقوم بفحص </a:t>
            </a:r>
            <a:r>
              <a:rPr lang="ar-SA" sz="2400" b="1" dirty="0" err="1">
                <a:latin typeface="Adobe Arabic" pitchFamily="18" charset="-78"/>
                <a:cs typeface="Adobe Arabic" pitchFamily="18" charset="-78"/>
              </a:rPr>
              <a:t>البورتات</a:t>
            </a:r>
            <a:r>
              <a:rPr lang="ar-SA" sz="2400" b="1" dirty="0">
                <a:latin typeface="Adobe Arabic" pitchFamily="18" charset="-78"/>
                <a:cs typeface="Adobe Arabic" pitchFamily="18" charset="-78"/>
              </a:rPr>
              <a:t> </a:t>
            </a:r>
            <a:r>
              <a:rPr lang="ar-SA" sz="2400" b="1" dirty="0" err="1">
                <a:latin typeface="Adobe Arabic" pitchFamily="18" charset="-78"/>
                <a:cs typeface="Adobe Arabic" pitchFamily="18" charset="-78"/>
              </a:rPr>
              <a:t>المفتوحه</a:t>
            </a:r>
            <a:r>
              <a:rPr lang="ar-SA" sz="2400" b="1" dirty="0">
                <a:latin typeface="Adobe Arabic" pitchFamily="18" charset="-78"/>
                <a:cs typeface="Adobe Arabic" pitchFamily="18" charset="-78"/>
              </a:rPr>
              <a:t> والثغرات ومشاركات الملفات </a:t>
            </a:r>
            <a:r>
              <a:rPr lang="ar-SA" sz="2400" b="1" dirty="0" err="1">
                <a:latin typeface="Adobe Arabic" pitchFamily="18" charset="-78"/>
                <a:cs typeface="Adobe Arabic" pitchFamily="18" charset="-78"/>
              </a:rPr>
              <a:t>المفتوحه</a:t>
            </a:r>
            <a:r>
              <a:rPr lang="ar-SA" sz="2400" b="1" dirty="0">
                <a:latin typeface="Adobe Arabic" pitchFamily="18" charset="-78"/>
                <a:cs typeface="Adobe Arabic" pitchFamily="18" charset="-78"/>
              </a:rPr>
              <a:t> وحسابات المستخدمين غير المستخدمة</a:t>
            </a:r>
          </a:p>
        </p:txBody>
      </p:sp>
      <p:pic>
        <p:nvPicPr>
          <p:cNvPr id="4" name="صورة 3" descr="applications-inventory-13743.png"/>
          <p:cNvPicPr>
            <a:picLocks noChangeAspect="1"/>
          </p:cNvPicPr>
          <p:nvPr/>
        </p:nvPicPr>
        <p:blipFill>
          <a:blip r:embed="rId3" cstate="print"/>
          <a:stretch>
            <a:fillRect/>
          </a:stretch>
        </p:blipFill>
        <p:spPr>
          <a:xfrm>
            <a:off x="683568" y="1844824"/>
            <a:ext cx="7992888" cy="4608512"/>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اطار.png"/>
          <p:cNvPicPr>
            <a:picLocks noChangeAspect="1"/>
          </p:cNvPicPr>
          <p:nvPr/>
        </p:nvPicPr>
        <p:blipFill>
          <a:blip r:embed="rId2" cstate="print"/>
          <a:srcRect t="2762"/>
          <a:stretch>
            <a:fillRect/>
          </a:stretch>
        </p:blipFill>
        <p:spPr>
          <a:xfrm>
            <a:off x="0" y="0"/>
            <a:ext cx="9144000" cy="6830616"/>
          </a:xfrm>
          <a:prstGeom prst="rect">
            <a:avLst/>
          </a:prstGeom>
        </p:spPr>
      </p:pic>
      <p:pic>
        <p:nvPicPr>
          <p:cNvPr id="5" name="صورة 4" descr="634106_200043.jpg"/>
          <p:cNvPicPr>
            <a:picLocks noChangeAspect="1"/>
          </p:cNvPicPr>
          <p:nvPr/>
        </p:nvPicPr>
        <p:blipFill>
          <a:blip r:embed="rId3" cstate="print"/>
          <a:stretch>
            <a:fillRect/>
          </a:stretch>
        </p:blipFill>
        <p:spPr>
          <a:xfrm rot="21197738">
            <a:off x="395536" y="404664"/>
            <a:ext cx="2448272" cy="209851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4" name="صورة 3" descr="hack.jpg"/>
          <p:cNvPicPr>
            <a:picLocks noChangeAspect="1"/>
          </p:cNvPicPr>
          <p:nvPr/>
        </p:nvPicPr>
        <p:blipFill>
          <a:blip r:embed="rId4" cstate="print"/>
          <a:stretch>
            <a:fillRect/>
          </a:stretch>
        </p:blipFill>
        <p:spPr>
          <a:xfrm rot="864238">
            <a:off x="462003" y="2733183"/>
            <a:ext cx="2186162" cy="201213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 name="مستطيل 1"/>
          <p:cNvSpPr/>
          <p:nvPr/>
        </p:nvSpPr>
        <p:spPr>
          <a:xfrm>
            <a:off x="2714612" y="476673"/>
            <a:ext cx="6105860" cy="6001643"/>
          </a:xfrm>
          <a:prstGeom prst="rect">
            <a:avLst/>
          </a:prstGeom>
        </p:spPr>
        <p:txBody>
          <a:bodyPr wrap="square">
            <a:spAutoFit/>
          </a:bodyPr>
          <a:lstStyle/>
          <a:p>
            <a:pPr algn="ctr"/>
            <a:r>
              <a:rPr lang="ar-SA"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نماذج  حدثت </a:t>
            </a:r>
            <a:r>
              <a:rPr lang="ar-SA"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لإختراق</a:t>
            </a:r>
            <a:r>
              <a:rPr lang="ar-SA"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الشبكات  </a:t>
            </a:r>
          </a:p>
          <a:p>
            <a:endParaRPr lang="ar-SA" sz="2400" b="1" dirty="0" smtClean="0">
              <a:latin typeface="Adobe Arabic" pitchFamily="18" charset="-78"/>
              <a:cs typeface="Adobe Arabic" pitchFamily="18" charset="-78"/>
            </a:endParaRPr>
          </a:p>
          <a:p>
            <a:r>
              <a:rPr lang="ar-SA" sz="2200" b="1" dirty="0" smtClean="0">
                <a:latin typeface="Adobe Arabic" pitchFamily="18" charset="-78"/>
                <a:cs typeface="Adobe Arabic" pitchFamily="18" charset="-78"/>
              </a:rPr>
              <a:t>محترفي </a:t>
            </a:r>
            <a:r>
              <a:rPr lang="ar-SA" sz="2200" b="1" dirty="0">
                <a:latin typeface="Adobe Arabic" pitchFamily="18" charset="-78"/>
                <a:cs typeface="Adobe Arabic" pitchFamily="18" charset="-78"/>
              </a:rPr>
              <a:t>اختراق شبكات </a:t>
            </a:r>
            <a:r>
              <a:rPr lang="ar-SA" sz="2200" b="1" dirty="0" err="1" smtClean="0">
                <a:latin typeface="Adobe Arabic" pitchFamily="18" charset="-78"/>
                <a:cs typeface="Adobe Arabic" pitchFamily="18" charset="-78"/>
              </a:rPr>
              <a:t>المعلومات :</a:t>
            </a:r>
            <a:endParaRPr lang="ar-SA" sz="2200" b="1" dirty="0">
              <a:latin typeface="Adobe Arabic" pitchFamily="18" charset="-78"/>
              <a:cs typeface="Adobe Arabic" pitchFamily="18" charset="-78"/>
            </a:endParaRPr>
          </a:p>
          <a:p>
            <a:r>
              <a:rPr lang="ar-SA" sz="2200" b="1" dirty="0" smtClean="0">
                <a:latin typeface="Adobe Arabic" pitchFamily="18" charset="-78"/>
                <a:cs typeface="Adobe Arabic" pitchFamily="18" charset="-78"/>
              </a:rPr>
              <a:t>وجهت الولايات </a:t>
            </a:r>
            <a:r>
              <a:rPr lang="ar-SA" sz="2200" b="1" dirty="0">
                <a:latin typeface="Adobe Arabic" pitchFamily="18" charset="-78"/>
                <a:cs typeface="Adobe Arabic" pitchFamily="18" charset="-78"/>
              </a:rPr>
              <a:t>المتحدة </a:t>
            </a:r>
            <a:r>
              <a:rPr lang="ar-SA" sz="2200" b="1" dirty="0" smtClean="0">
                <a:latin typeface="Adobe Arabic" pitchFamily="18" charset="-78"/>
                <a:cs typeface="Adobe Arabic" pitchFamily="18" charset="-78"/>
              </a:rPr>
              <a:t>اتهامات </a:t>
            </a:r>
            <a:r>
              <a:rPr lang="ar-SA" sz="2200" b="1" dirty="0">
                <a:latin typeface="Adobe Arabic" pitchFamily="18" charset="-78"/>
                <a:cs typeface="Adobe Arabic" pitchFamily="18" charset="-78"/>
              </a:rPr>
              <a:t>جنائية إلى 6 من محترفي اختراق شبكات المعلومات الرئيسيين في </a:t>
            </a:r>
            <a:r>
              <a:rPr lang="ar-SA" sz="2200" b="1" dirty="0" err="1">
                <a:latin typeface="Adobe Arabic" pitchFamily="18" charset="-78"/>
                <a:cs typeface="Adobe Arabic" pitchFamily="18" charset="-78"/>
              </a:rPr>
              <a:t>جماعتي </a:t>
            </a:r>
            <a:r>
              <a:rPr lang="ar-SA" sz="2200" b="1" dirty="0">
                <a:latin typeface="Adobe Arabic" pitchFamily="18" charset="-78"/>
                <a:cs typeface="Adobe Arabic" pitchFamily="18" charset="-78"/>
              </a:rPr>
              <a:t>"</a:t>
            </a:r>
            <a:r>
              <a:rPr lang="ar-SA" sz="2200" b="1" dirty="0" err="1">
                <a:latin typeface="Adobe Arabic" pitchFamily="18" charset="-78"/>
                <a:cs typeface="Adobe Arabic" pitchFamily="18" charset="-78"/>
              </a:rPr>
              <a:t>أنونيموس</a:t>
            </a:r>
            <a:r>
              <a:rPr lang="ar-SA" sz="2200" b="1" dirty="0">
                <a:latin typeface="Adobe Arabic" pitchFamily="18" charset="-78"/>
                <a:cs typeface="Adobe Arabic" pitchFamily="18" charset="-78"/>
              </a:rPr>
              <a:t>" و"</a:t>
            </a:r>
            <a:r>
              <a:rPr lang="ar-SA" sz="2200" b="1" dirty="0" err="1">
                <a:latin typeface="Adobe Arabic" pitchFamily="18" charset="-78"/>
                <a:cs typeface="Adobe Arabic" pitchFamily="18" charset="-78"/>
              </a:rPr>
              <a:t>لولزسيك</a:t>
            </a:r>
            <a:r>
              <a:rPr lang="ar-SA" sz="2200" b="1" dirty="0">
                <a:latin typeface="Adobe Arabic" pitchFamily="18" charset="-78"/>
                <a:cs typeface="Adobe Arabic" pitchFamily="18" charset="-78"/>
              </a:rPr>
              <a:t>" لمحترفي </a:t>
            </a:r>
            <a:r>
              <a:rPr lang="ar-SA" sz="2200" b="1" dirty="0" smtClean="0">
                <a:latin typeface="Adobe Arabic" pitchFamily="18" charset="-78"/>
                <a:cs typeface="Adobe Arabic" pitchFamily="18" charset="-78"/>
              </a:rPr>
              <a:t>اختراق</a:t>
            </a:r>
          </a:p>
          <a:p>
            <a:r>
              <a:rPr lang="ar-SA" sz="2200" b="1" dirty="0" smtClean="0">
                <a:latin typeface="Adobe Arabic" pitchFamily="18" charset="-78"/>
                <a:cs typeface="Adobe Arabic" pitchFamily="18" charset="-78"/>
              </a:rPr>
              <a:t> </a:t>
            </a:r>
            <a:r>
              <a:rPr lang="ar-SA" sz="2200" b="1" dirty="0">
                <a:latin typeface="Adobe Arabic" pitchFamily="18" charset="-78"/>
                <a:cs typeface="Adobe Arabic" pitchFamily="18" charset="-78"/>
              </a:rPr>
              <a:t>شبكات الكمبيوتر وهو ما يوجه ضربة قوية لمثل هذه الجماعات التي تسبب الكثير من المشكلات نتيجة اختراق قواعد البيانات لمؤسسات مهمة في مختلف </a:t>
            </a:r>
            <a:endParaRPr lang="ar-SA" sz="2200" b="1" dirty="0" smtClean="0">
              <a:latin typeface="Adobe Arabic" pitchFamily="18" charset="-78"/>
              <a:cs typeface="Adobe Arabic" pitchFamily="18" charset="-78"/>
            </a:endParaRPr>
          </a:p>
          <a:p>
            <a:r>
              <a:rPr lang="ar-SA" sz="2200" b="1" dirty="0" smtClean="0">
                <a:latin typeface="Adobe Arabic" pitchFamily="18" charset="-78"/>
                <a:cs typeface="Adobe Arabic" pitchFamily="18" charset="-78"/>
              </a:rPr>
              <a:t>دول </a:t>
            </a:r>
            <a:r>
              <a:rPr lang="ar-SA" sz="2200" b="1" dirty="0">
                <a:latin typeface="Adobe Arabic" pitchFamily="18" charset="-78"/>
                <a:cs typeface="Adobe Arabic" pitchFamily="18" charset="-78"/>
              </a:rPr>
              <a:t>العالم</a:t>
            </a:r>
            <a:r>
              <a:rPr lang="ar-SA" sz="2200" b="1" dirty="0" smtClean="0">
                <a:latin typeface="Adobe Arabic" pitchFamily="18" charset="-78"/>
                <a:cs typeface="Adobe Arabic" pitchFamily="18" charset="-78"/>
              </a:rPr>
              <a:t>.</a:t>
            </a:r>
            <a:endParaRPr lang="ar-SA" sz="2200" b="1" dirty="0">
              <a:latin typeface="Adobe Arabic" pitchFamily="18" charset="-78"/>
              <a:cs typeface="Adobe Arabic" pitchFamily="18" charset="-78"/>
            </a:endParaRPr>
          </a:p>
          <a:p>
            <a:r>
              <a:rPr lang="ar-SA" sz="2200" b="1" dirty="0">
                <a:latin typeface="Adobe Arabic" pitchFamily="18" charset="-78"/>
                <a:cs typeface="Adobe Arabic" pitchFamily="18" charset="-78"/>
              </a:rPr>
              <a:t>وكانت مجموعة من محترفي اختراق الشبكات قد تمكنوا مؤخرا من </a:t>
            </a:r>
            <a:r>
              <a:rPr lang="ar-SA" sz="2200" b="1" dirty="0" smtClean="0">
                <a:latin typeface="Adobe Arabic" pitchFamily="18" charset="-78"/>
                <a:cs typeface="Adobe Arabic" pitchFamily="18" charset="-78"/>
              </a:rPr>
              <a:t>اختراق</a:t>
            </a:r>
          </a:p>
          <a:p>
            <a:r>
              <a:rPr lang="ar-SA" sz="2200" b="1" dirty="0" smtClean="0">
                <a:latin typeface="Adobe Arabic" pitchFamily="18" charset="-78"/>
                <a:cs typeface="Adobe Arabic" pitchFamily="18" charset="-78"/>
              </a:rPr>
              <a:t> </a:t>
            </a:r>
            <a:r>
              <a:rPr lang="ar-SA" sz="2200" b="1" dirty="0">
                <a:latin typeface="Adobe Arabic" pitchFamily="18" charset="-78"/>
                <a:cs typeface="Adobe Arabic" pitchFamily="18" charset="-78"/>
              </a:rPr>
              <a:t>نظام الاتصالات بين مكتب التحقيقات </a:t>
            </a:r>
            <a:r>
              <a:rPr lang="ar-SA" sz="2200" b="1" dirty="0" err="1">
                <a:latin typeface="Adobe Arabic" pitchFamily="18" charset="-78"/>
                <a:cs typeface="Adobe Arabic" pitchFamily="18" charset="-78"/>
              </a:rPr>
              <a:t>الاتحادي </a:t>
            </a:r>
            <a:r>
              <a:rPr lang="ar-SA" sz="2200" b="1" dirty="0">
                <a:latin typeface="Adobe Arabic" pitchFamily="18" charset="-78"/>
                <a:cs typeface="Adobe Arabic" pitchFamily="18" charset="-78"/>
              </a:rPr>
              <a:t>(</a:t>
            </a:r>
            <a:r>
              <a:rPr lang="ar-SA" sz="2200" b="1" dirty="0" err="1">
                <a:latin typeface="Adobe Arabic" pitchFamily="18" charset="-78"/>
                <a:cs typeface="Adobe Arabic" pitchFamily="18" charset="-78"/>
              </a:rPr>
              <a:t>إف</a:t>
            </a:r>
            <a:r>
              <a:rPr lang="ar-SA" sz="2200" b="1" dirty="0">
                <a:latin typeface="Adobe Arabic" pitchFamily="18" charset="-78"/>
                <a:cs typeface="Adobe Arabic" pitchFamily="18" charset="-78"/>
              </a:rPr>
              <a:t>.</a:t>
            </a:r>
            <a:r>
              <a:rPr lang="ar-SA" sz="2200" b="1" dirty="0" err="1">
                <a:latin typeface="Adobe Arabic" pitchFamily="18" charset="-78"/>
                <a:cs typeface="Adobe Arabic" pitchFamily="18" charset="-78"/>
              </a:rPr>
              <a:t>بي</a:t>
            </a:r>
            <a:r>
              <a:rPr lang="ar-SA" sz="2200" b="1" dirty="0">
                <a:latin typeface="Adobe Arabic" pitchFamily="18" charset="-78"/>
                <a:cs typeface="Adobe Arabic" pitchFamily="18" charset="-78"/>
              </a:rPr>
              <a:t>.آي) الأمريكي </a:t>
            </a:r>
            <a:endParaRPr lang="ar-SA" sz="2200" b="1" dirty="0" smtClean="0">
              <a:latin typeface="Adobe Arabic" pitchFamily="18" charset="-78"/>
              <a:cs typeface="Adobe Arabic" pitchFamily="18" charset="-78"/>
            </a:endParaRPr>
          </a:p>
          <a:p>
            <a:r>
              <a:rPr lang="ar-SA" sz="2200" b="1" dirty="0" smtClean="0">
                <a:latin typeface="Adobe Arabic" pitchFamily="18" charset="-78"/>
                <a:cs typeface="Adobe Arabic" pitchFamily="18" charset="-78"/>
              </a:rPr>
              <a:t>والشرطة </a:t>
            </a:r>
            <a:r>
              <a:rPr lang="ar-SA" sz="2200" b="1" dirty="0" err="1">
                <a:latin typeface="Adobe Arabic" pitchFamily="18" charset="-78"/>
                <a:cs typeface="Adobe Arabic" pitchFamily="18" charset="-78"/>
              </a:rPr>
              <a:t>البريطانية </a:t>
            </a:r>
            <a:r>
              <a:rPr lang="ar-SA" sz="2200" b="1" dirty="0">
                <a:latin typeface="Adobe Arabic" pitchFamily="18" charset="-78"/>
                <a:cs typeface="Adobe Arabic" pitchFamily="18" charset="-78"/>
              </a:rPr>
              <a:t>(</a:t>
            </a:r>
            <a:r>
              <a:rPr lang="ar-SA" sz="2200" b="1" dirty="0" err="1">
                <a:latin typeface="Adobe Arabic" pitchFamily="18" charset="-78"/>
                <a:cs typeface="Adobe Arabic" pitchFamily="18" charset="-78"/>
              </a:rPr>
              <a:t>سكوتلاند</a:t>
            </a:r>
            <a:r>
              <a:rPr lang="ar-SA" sz="2200" b="1" dirty="0">
                <a:latin typeface="Adobe Arabic" pitchFamily="18" charset="-78"/>
                <a:cs typeface="Adobe Arabic" pitchFamily="18" charset="-78"/>
              </a:rPr>
              <a:t> </a:t>
            </a:r>
            <a:r>
              <a:rPr lang="ar-SA" sz="2200" b="1" dirty="0" err="1">
                <a:latin typeface="Adobe Arabic" pitchFamily="18" charset="-78"/>
                <a:cs typeface="Adobe Arabic" pitchFamily="18" charset="-78"/>
              </a:rPr>
              <a:t>يارد</a:t>
            </a:r>
            <a:r>
              <a:rPr lang="ar-SA" sz="2200" b="1" dirty="0">
                <a:latin typeface="Adobe Arabic" pitchFamily="18" charset="-78"/>
                <a:cs typeface="Adobe Arabic" pitchFamily="18" charset="-78"/>
              </a:rPr>
              <a:t>) مما سبب حرجا بالغا للجهازين الأمنيين.</a:t>
            </a:r>
          </a:p>
          <a:p>
            <a:endParaRPr lang="ar-SA" sz="2400" b="1" dirty="0">
              <a:latin typeface="Adobe Arabic" pitchFamily="18" charset="-78"/>
              <a:cs typeface="Adobe Arabic" pitchFamily="18" charset="-78"/>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5"/>
                                        </p:tgtEl>
                                      </p:cBhvr>
                                      <p:by x="150000" y="150000"/>
                                    </p:animScale>
                                  </p:childTnLst>
                                </p:cTn>
                              </p:par>
                              <p:par>
                                <p:cTn id="7" presetID="6" presetClass="emph" presetSubtype="0" fill="hold" nodeType="withEffect">
                                  <p:stCondLst>
                                    <p:cond delay="0"/>
                                  </p:stCondLst>
                                  <p:childTnLst>
                                    <p:animScale>
                                      <p:cBhvr>
                                        <p:cTn id="8"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اطار.png"/>
          <p:cNvPicPr>
            <a:picLocks noChangeAspect="1"/>
          </p:cNvPicPr>
          <p:nvPr/>
        </p:nvPicPr>
        <p:blipFill>
          <a:blip r:embed="rId2" cstate="print"/>
          <a:srcRect t="2762"/>
          <a:stretch>
            <a:fillRect/>
          </a:stretch>
        </p:blipFill>
        <p:spPr>
          <a:xfrm>
            <a:off x="0" y="0"/>
            <a:ext cx="9144000" cy="6830616"/>
          </a:xfrm>
          <a:prstGeom prst="rect">
            <a:avLst/>
          </a:prstGeom>
        </p:spPr>
      </p:pic>
      <p:pic>
        <p:nvPicPr>
          <p:cNvPr id="5" name="صورة 4" descr="634106_200043.jpg"/>
          <p:cNvPicPr>
            <a:picLocks noChangeAspect="1"/>
          </p:cNvPicPr>
          <p:nvPr/>
        </p:nvPicPr>
        <p:blipFill>
          <a:blip r:embed="rId3" cstate="print"/>
          <a:stretch>
            <a:fillRect/>
          </a:stretch>
        </p:blipFill>
        <p:spPr>
          <a:xfrm rot="21197738">
            <a:off x="395536" y="404664"/>
            <a:ext cx="2448272" cy="209851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4" name="صورة 3" descr="hack.jpg"/>
          <p:cNvPicPr>
            <a:picLocks noChangeAspect="1"/>
          </p:cNvPicPr>
          <p:nvPr/>
        </p:nvPicPr>
        <p:blipFill>
          <a:blip r:embed="rId4" cstate="print"/>
          <a:stretch>
            <a:fillRect/>
          </a:stretch>
        </p:blipFill>
        <p:spPr>
          <a:xfrm rot="864238">
            <a:off x="462003" y="2733183"/>
            <a:ext cx="2186162" cy="201213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 name="مستطيل 1"/>
          <p:cNvSpPr/>
          <p:nvPr/>
        </p:nvSpPr>
        <p:spPr>
          <a:xfrm>
            <a:off x="2857488" y="476672"/>
            <a:ext cx="5962984" cy="3477875"/>
          </a:xfrm>
          <a:prstGeom prst="rect">
            <a:avLst/>
          </a:prstGeom>
        </p:spPr>
        <p:txBody>
          <a:bodyPr wrap="square">
            <a:spAutoFit/>
          </a:bodyPr>
          <a:lstStyle/>
          <a:p>
            <a:pPr algn="ctr"/>
            <a:r>
              <a:rPr lang="ar-SA"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نماذج  حدثت </a:t>
            </a:r>
            <a:r>
              <a:rPr lang="ar-SA"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لإختراق</a:t>
            </a:r>
            <a:r>
              <a:rPr lang="ar-SA"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الشبكات  </a:t>
            </a:r>
          </a:p>
          <a:p>
            <a:endParaRPr lang="ar-SA" sz="2400" b="1" dirty="0" smtClean="0">
              <a:latin typeface="Adobe Arabic" pitchFamily="18" charset="-78"/>
              <a:cs typeface="Adobe Arabic" pitchFamily="18" charset="-78"/>
            </a:endParaRPr>
          </a:p>
          <a:p>
            <a:endParaRPr lang="ar-SA" sz="2400" b="1" dirty="0">
              <a:latin typeface="Adobe Arabic" pitchFamily="18" charset="-78"/>
              <a:cs typeface="Adobe Arabic" pitchFamily="18" charset="-78"/>
            </a:endParaRPr>
          </a:p>
          <a:p>
            <a:pPr algn="just"/>
            <a:r>
              <a:rPr lang="ar-SA" sz="2400" b="1" dirty="0">
                <a:latin typeface="Adobe Arabic" pitchFamily="18" charset="-78"/>
                <a:cs typeface="Adobe Arabic" pitchFamily="18" charset="-78"/>
              </a:rPr>
              <a:t>وقد نجح مكتب التحقيقات الاتحادي في الحصول على معلومات مهمة عن شبكات محترفي اختراق الشبكات بعد أن تمكن من تحديد هوية زعيم مجموعة </a:t>
            </a:r>
            <a:r>
              <a:rPr lang="ar-SA" sz="2400" b="1" dirty="0" err="1">
                <a:latin typeface="Adobe Arabic" pitchFamily="18" charset="-78"/>
                <a:cs typeface="Adobe Arabic" pitchFamily="18" charset="-78"/>
              </a:rPr>
              <a:t>لولزسيك</a:t>
            </a:r>
            <a:r>
              <a:rPr lang="ar-SA" sz="2400" b="1" dirty="0">
                <a:latin typeface="Adobe Arabic" pitchFamily="18" charset="-78"/>
                <a:cs typeface="Adobe Arabic" pitchFamily="18" charset="-78"/>
              </a:rPr>
              <a:t> ويدعى </a:t>
            </a:r>
            <a:r>
              <a:rPr lang="ar-SA" sz="2400" b="1" dirty="0" err="1">
                <a:latin typeface="Adobe Arabic" pitchFamily="18" charset="-78"/>
                <a:cs typeface="Adobe Arabic" pitchFamily="18" charset="-78"/>
              </a:rPr>
              <a:t>هيكتور</a:t>
            </a:r>
            <a:r>
              <a:rPr lang="ar-SA" sz="2400" b="1" dirty="0">
                <a:latin typeface="Adobe Arabic" pitchFamily="18" charset="-78"/>
                <a:cs typeface="Adobe Arabic" pitchFamily="18" charset="-78"/>
              </a:rPr>
              <a:t> </a:t>
            </a:r>
            <a:r>
              <a:rPr lang="ar-SA" sz="2400" b="1" dirty="0" err="1">
                <a:latin typeface="Adobe Arabic" pitchFamily="18" charset="-78"/>
                <a:cs typeface="Adobe Arabic" pitchFamily="18" charset="-78"/>
              </a:rPr>
              <a:t>زافير</a:t>
            </a:r>
            <a:r>
              <a:rPr lang="ar-SA" sz="2400" b="1" dirty="0">
                <a:latin typeface="Adobe Arabic" pitchFamily="18" charset="-78"/>
                <a:cs typeface="Adobe Arabic" pitchFamily="18" charset="-78"/>
              </a:rPr>
              <a:t> </a:t>
            </a:r>
            <a:r>
              <a:rPr lang="ar-SA" sz="2400" b="1" dirty="0" err="1">
                <a:latin typeface="Adobe Arabic" pitchFamily="18" charset="-78"/>
                <a:cs typeface="Adobe Arabic" pitchFamily="18" charset="-78"/>
              </a:rPr>
              <a:t>مونسيجور</a:t>
            </a:r>
            <a:r>
              <a:rPr lang="ar-SA" sz="2400" b="1" dirty="0">
                <a:latin typeface="Adobe Arabic" pitchFamily="18" charset="-78"/>
                <a:cs typeface="Adobe Arabic" pitchFamily="18" charset="-78"/>
              </a:rPr>
              <a:t> وهو </a:t>
            </a:r>
            <a:r>
              <a:rPr lang="ar-SA" sz="2400" b="1" dirty="0" err="1">
                <a:latin typeface="Adobe Arabic" pitchFamily="18" charset="-78"/>
                <a:cs typeface="Adobe Arabic" pitchFamily="18" charset="-78"/>
              </a:rPr>
              <a:t>عاطل </a:t>
            </a:r>
            <a:r>
              <a:rPr lang="ar-SA" sz="2400" b="1" dirty="0">
                <a:latin typeface="Adobe Arabic" pitchFamily="18" charset="-78"/>
                <a:cs typeface="Adobe Arabic" pitchFamily="18" charset="-78"/>
              </a:rPr>
              <a:t>/28 عاما/ ولديه </a:t>
            </a:r>
            <a:r>
              <a:rPr lang="ar-SA" sz="2400" b="1" dirty="0" err="1">
                <a:latin typeface="Adobe Arabic" pitchFamily="18" charset="-78"/>
                <a:cs typeface="Adobe Arabic" pitchFamily="18" charset="-78"/>
              </a:rPr>
              <a:t>طفلان.</a:t>
            </a:r>
            <a:r>
              <a:rPr lang="ar-SA" sz="2400" b="1" dirty="0">
                <a:latin typeface="Adobe Arabic" pitchFamily="18" charset="-78"/>
                <a:cs typeface="Adobe Arabic" pitchFamily="18" charset="-78"/>
              </a:rPr>
              <a:t> وبعد تهديده بالسجن وافق على أن يصبح مخبرا سريا لصالح مكتب التحقيقات الاتحادي.</a:t>
            </a: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5"/>
                                        </p:tgtEl>
                                      </p:cBhvr>
                                      <p:by x="150000" y="150000"/>
                                    </p:animScale>
                                  </p:childTnLst>
                                </p:cTn>
                              </p:par>
                              <p:par>
                                <p:cTn id="7" presetID="6" presetClass="emph" presetSubtype="0" fill="hold" nodeType="withEffect">
                                  <p:stCondLst>
                                    <p:cond delay="0"/>
                                  </p:stCondLst>
                                  <p:childTnLst>
                                    <p:animScale>
                                      <p:cBhvr>
                                        <p:cTn id="8"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اطار.png"/>
          <p:cNvPicPr>
            <a:picLocks noChangeAspect="1"/>
          </p:cNvPicPr>
          <p:nvPr/>
        </p:nvPicPr>
        <p:blipFill>
          <a:blip r:embed="rId2" cstate="print"/>
          <a:srcRect t="2762"/>
          <a:stretch>
            <a:fillRect/>
          </a:stretch>
        </p:blipFill>
        <p:spPr>
          <a:xfrm>
            <a:off x="0" y="0"/>
            <a:ext cx="9144000" cy="6830616"/>
          </a:xfrm>
          <a:prstGeom prst="rect">
            <a:avLst/>
          </a:prstGeom>
        </p:spPr>
      </p:pic>
      <p:pic>
        <p:nvPicPr>
          <p:cNvPr id="5" name="صورة 4" descr="3c5293b9-26bd-4871-ac67-a07d536db2a6wallpaper.jpg"/>
          <p:cNvPicPr>
            <a:picLocks noChangeAspect="1"/>
          </p:cNvPicPr>
          <p:nvPr/>
        </p:nvPicPr>
        <p:blipFill>
          <a:blip r:embed="rId3" cstate="print"/>
          <a:srcRect l="9959" t="5901" r="56014" b="22700"/>
          <a:stretch>
            <a:fillRect/>
          </a:stretch>
        </p:blipFill>
        <p:spPr>
          <a:xfrm>
            <a:off x="467544" y="980728"/>
            <a:ext cx="2664296" cy="5112568"/>
          </a:xfrm>
          <a:prstGeom prst="rect">
            <a:avLst/>
          </a:prstGeom>
        </p:spPr>
      </p:pic>
      <p:sp>
        <p:nvSpPr>
          <p:cNvPr id="6" name="مربع نص 5"/>
          <p:cNvSpPr txBox="1"/>
          <p:nvPr/>
        </p:nvSpPr>
        <p:spPr>
          <a:xfrm>
            <a:off x="2843808" y="883741"/>
            <a:ext cx="6048672" cy="5262979"/>
          </a:xfrm>
          <a:prstGeom prst="rect">
            <a:avLst/>
          </a:prstGeom>
          <a:noFill/>
        </p:spPr>
        <p:txBody>
          <a:bodyPr wrap="square" rtlCol="1">
            <a:spAutoFit/>
          </a:bodyPr>
          <a:lstStyle/>
          <a:p>
            <a:r>
              <a:rPr lang="ar-SA" sz="2400" b="1" dirty="0">
                <a:latin typeface="Adobe Arabic" pitchFamily="18" charset="-78"/>
                <a:cs typeface="Adobe Arabic" pitchFamily="18" charset="-78"/>
              </a:rPr>
              <a:t>لقد تزامن التطور الكبير في أجهزة الحاسب وأنظمة المعلومات مع التطور في شبكات المعلومات والسرعة الكبيرة التي يمكن أن تنتشر </a:t>
            </a:r>
            <a:r>
              <a:rPr lang="ar-SA" sz="2400" b="1" dirty="0" err="1">
                <a:latin typeface="Adobe Arabic" pitchFamily="18" charset="-78"/>
                <a:cs typeface="Adobe Arabic" pitchFamily="18" charset="-78"/>
              </a:rPr>
              <a:t>بها</a:t>
            </a:r>
            <a:r>
              <a:rPr lang="ar-SA" sz="2400" b="1" dirty="0">
                <a:latin typeface="Adobe Arabic" pitchFamily="18" charset="-78"/>
                <a:cs typeface="Adobe Arabic" pitchFamily="18" charset="-78"/>
              </a:rPr>
              <a:t> </a:t>
            </a:r>
            <a:r>
              <a:rPr lang="ar-SA" sz="2400" b="1" dirty="0" err="1" smtClean="0">
                <a:latin typeface="Adobe Arabic" pitchFamily="18" charset="-78"/>
                <a:cs typeface="Adobe Arabic" pitchFamily="18" charset="-78"/>
              </a:rPr>
              <a:t>المعلومات .</a:t>
            </a:r>
            <a:r>
              <a:rPr lang="ar-SA" sz="2400" b="1" dirty="0" smtClean="0">
                <a:latin typeface="Adobe Arabic" pitchFamily="18" charset="-78"/>
                <a:cs typeface="Adobe Arabic" pitchFamily="18" charset="-78"/>
              </a:rPr>
              <a:t> </a:t>
            </a:r>
          </a:p>
          <a:p>
            <a:r>
              <a:rPr lang="ar-SA" sz="2400" b="1" dirty="0" smtClean="0">
                <a:latin typeface="Adobe Arabic" pitchFamily="18" charset="-78"/>
                <a:cs typeface="Adobe Arabic" pitchFamily="18" charset="-78"/>
              </a:rPr>
              <a:t>وصاحب </a:t>
            </a:r>
            <a:r>
              <a:rPr lang="ar-SA" sz="2400" b="1" dirty="0">
                <a:latin typeface="Adobe Arabic" pitchFamily="18" charset="-78"/>
                <a:cs typeface="Adobe Arabic" pitchFamily="18" charset="-78"/>
              </a:rPr>
              <a:t>التطور في استخدام المعلومات الإلكترونية ازدياد مشاكل أمن </a:t>
            </a:r>
            <a:r>
              <a:rPr lang="ar-SA" sz="2400" b="1" dirty="0" smtClean="0">
                <a:latin typeface="Adobe Arabic" pitchFamily="18" charset="-78"/>
                <a:cs typeface="Adobe Arabic" pitchFamily="18" charset="-78"/>
              </a:rPr>
              <a:t>الشبكات و المعلومات </a:t>
            </a:r>
            <a:r>
              <a:rPr lang="ar-SA" sz="2400" b="1" dirty="0">
                <a:latin typeface="Adobe Arabic" pitchFamily="18" charset="-78"/>
                <a:cs typeface="Adobe Arabic" pitchFamily="18" charset="-78"/>
              </a:rPr>
              <a:t>كالاختراقات والفيروسات </a:t>
            </a:r>
            <a:r>
              <a:rPr lang="ar-SA" sz="2400" b="1" dirty="0" smtClean="0">
                <a:latin typeface="Adobe Arabic" pitchFamily="18" charset="-78"/>
                <a:cs typeface="Adobe Arabic" pitchFamily="18" charset="-78"/>
              </a:rPr>
              <a:t>و </a:t>
            </a:r>
            <a:r>
              <a:rPr lang="ar-SA" sz="2400" b="1" dirty="0" err="1" smtClean="0">
                <a:latin typeface="Adobe Arabic" pitchFamily="18" charset="-78"/>
                <a:cs typeface="Adobe Arabic" pitchFamily="18" charset="-78"/>
              </a:rPr>
              <a:t>غيرها .</a:t>
            </a:r>
            <a:r>
              <a:rPr lang="ar-SA" sz="2400" b="1" dirty="0" smtClean="0">
                <a:latin typeface="Adobe Arabic" pitchFamily="18" charset="-78"/>
                <a:cs typeface="Adobe Arabic" pitchFamily="18" charset="-78"/>
              </a:rPr>
              <a:t> </a:t>
            </a:r>
            <a:r>
              <a:rPr lang="ar-SA" sz="2400" b="1" dirty="0">
                <a:latin typeface="Adobe Arabic" pitchFamily="18" charset="-78"/>
                <a:cs typeface="Adobe Arabic" pitchFamily="18" charset="-78"/>
              </a:rPr>
              <a:t>مما شكل خطراً كبيراً على البنيات الأساسية للمنشآت الحكومية والخاصة</a:t>
            </a:r>
            <a:r>
              <a:rPr lang="ar-SA" sz="2400" b="1" dirty="0" smtClean="0">
                <a:latin typeface="Adobe Arabic" pitchFamily="18" charset="-78"/>
                <a:cs typeface="Adobe Arabic" pitchFamily="18" charset="-78"/>
              </a:rPr>
              <a:t>.</a:t>
            </a:r>
          </a:p>
          <a:p>
            <a:r>
              <a:rPr lang="ar-SA" sz="2400" b="1" dirty="0">
                <a:latin typeface="Adobe Arabic" pitchFamily="18" charset="-78"/>
                <a:cs typeface="Adobe Arabic" pitchFamily="18" charset="-78"/>
              </a:rPr>
              <a:t>وتكمن خطورة مشاكل </a:t>
            </a:r>
            <a:r>
              <a:rPr lang="ar-SA" sz="2400" b="1" dirty="0" smtClean="0">
                <a:latin typeface="Adobe Arabic" pitchFamily="18" charset="-78"/>
                <a:cs typeface="Adobe Arabic" pitchFamily="18" charset="-78"/>
              </a:rPr>
              <a:t>أمن الشبكات و </a:t>
            </a:r>
            <a:r>
              <a:rPr lang="ar-SA" sz="2400" b="1" dirty="0">
                <a:latin typeface="Adobe Arabic" pitchFamily="18" charset="-78"/>
                <a:cs typeface="Adobe Arabic" pitchFamily="18" charset="-78"/>
              </a:rPr>
              <a:t>المعلومات في عدة جوانب منها تقليل أداء الأنظمة الحاسوبية، أو تخريبها بالكامل مما يؤدي إلى تعطيل الخدمات الحيوية </a:t>
            </a:r>
            <a:r>
              <a:rPr lang="ar-SA" sz="2400" b="1" dirty="0" err="1" smtClean="0">
                <a:latin typeface="Adobe Arabic" pitchFamily="18" charset="-78"/>
                <a:cs typeface="Adobe Arabic" pitchFamily="18" charset="-78"/>
              </a:rPr>
              <a:t>للمنشأه</a:t>
            </a:r>
            <a:r>
              <a:rPr lang="ar-SA" sz="2400" b="1" dirty="0" smtClean="0">
                <a:latin typeface="Adobe Arabic" pitchFamily="18" charset="-78"/>
                <a:cs typeface="Adobe Arabic" pitchFamily="18" charset="-78"/>
              </a:rPr>
              <a:t> </a:t>
            </a:r>
            <a:r>
              <a:rPr lang="ar-SA" sz="2400" b="1" dirty="0" err="1" smtClean="0">
                <a:latin typeface="Adobe Arabic" pitchFamily="18" charset="-78"/>
                <a:cs typeface="Adobe Arabic" pitchFamily="18" charset="-78"/>
              </a:rPr>
              <a:t>.</a:t>
            </a:r>
            <a:r>
              <a:rPr lang="ar-SA" sz="2400" b="1" dirty="0" smtClean="0">
                <a:latin typeface="Adobe Arabic" pitchFamily="18" charset="-78"/>
                <a:cs typeface="Adobe Arabic" pitchFamily="18" charset="-78"/>
              </a:rPr>
              <a:t> </a:t>
            </a:r>
            <a:r>
              <a:rPr lang="ar-SA" sz="2400" b="1" dirty="0">
                <a:latin typeface="Adobe Arabic" pitchFamily="18" charset="-78"/>
                <a:cs typeface="Adobe Arabic" pitchFamily="18" charset="-78"/>
              </a:rPr>
              <a:t>أما الجانب الآخر فيشمل سرية وتكامل المعلومات حيث قد يؤدي الإطلاع والتصنت على المعلومات السرية أو تغييرها إلى خسائر مادية أو معنوية كبيرة</a:t>
            </a:r>
            <a:r>
              <a:rPr lang="ar-SA" sz="2400" b="1" dirty="0" smtClean="0">
                <a:latin typeface="Adobe Arabic" pitchFamily="18" charset="-78"/>
                <a:cs typeface="Adobe Arabic" pitchFamily="18" charset="-78"/>
              </a:rPr>
              <a:t>.</a:t>
            </a:r>
          </a:p>
          <a:p>
            <a:endParaRPr lang="ar-SA" sz="2400" b="1" dirty="0">
              <a:latin typeface="Adobe Arabic" pitchFamily="18" charset="-78"/>
              <a:cs typeface="Adobe Arabic" pitchFamily="18" charset="-78"/>
            </a:endParaRPr>
          </a:p>
        </p:txBody>
      </p:sp>
      <p:sp>
        <p:nvSpPr>
          <p:cNvPr id="7" name="مستطيل 6"/>
          <p:cNvSpPr/>
          <p:nvPr/>
        </p:nvSpPr>
        <p:spPr>
          <a:xfrm>
            <a:off x="6818127" y="44624"/>
            <a:ext cx="1930337"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54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accent5">
                      <a:satMod val="175000"/>
                      <a:alpha val="40000"/>
                    </a:schemeClr>
                  </a:glow>
                  <a:reflection blurRad="6350" stA="60000" endA="900" endPos="58000" dir="5400000" sy="-100000" algn="bl" rotWithShape="0"/>
                </a:effectLst>
              </a:rPr>
              <a:t>مقدمه </a:t>
            </a:r>
            <a:r>
              <a:rPr lang="ar-SA" sz="54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accent5">
                      <a:satMod val="175000"/>
                      <a:alpha val="40000"/>
                    </a:schemeClr>
                  </a:glow>
                  <a:reflection blurRad="6350" stA="60000" endA="900" endPos="58000" dir="5400000" sy="-100000" algn="bl" rotWithShape="0"/>
                </a:effectLst>
              </a:rPr>
              <a:t>:</a:t>
            </a:r>
            <a:endParaRPr lang="ar-SA"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accent5">
                    <a:satMod val="175000"/>
                    <a:alpha val="40000"/>
                  </a:schemeClr>
                </a:glow>
                <a:reflection blurRad="6350" stA="60000" endA="900" endPos="58000" dir="5400000" sy="-100000" algn="bl" rotWithShape="0"/>
              </a:effectLst>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اطار.png"/>
          <p:cNvPicPr>
            <a:picLocks noChangeAspect="1"/>
          </p:cNvPicPr>
          <p:nvPr/>
        </p:nvPicPr>
        <p:blipFill>
          <a:blip r:embed="rId2" cstate="print"/>
          <a:srcRect t="2762"/>
          <a:stretch>
            <a:fillRect/>
          </a:stretch>
        </p:blipFill>
        <p:spPr>
          <a:xfrm>
            <a:off x="0" y="0"/>
            <a:ext cx="9144000" cy="6830616"/>
          </a:xfrm>
          <a:prstGeom prst="rect">
            <a:avLst/>
          </a:prstGeom>
        </p:spPr>
      </p:pic>
      <p:pic>
        <p:nvPicPr>
          <p:cNvPr id="5" name="صورة 4" descr="3c5293b9-26bd-4871-ac67-a07d536db2a6wallpaper.jpg"/>
          <p:cNvPicPr>
            <a:picLocks noChangeAspect="1"/>
          </p:cNvPicPr>
          <p:nvPr/>
        </p:nvPicPr>
        <p:blipFill>
          <a:blip r:embed="rId3" cstate="print"/>
          <a:srcRect l="9959" t="5901" r="56014" b="22700"/>
          <a:stretch>
            <a:fillRect/>
          </a:stretch>
        </p:blipFill>
        <p:spPr>
          <a:xfrm>
            <a:off x="467544" y="980728"/>
            <a:ext cx="2664296" cy="5112568"/>
          </a:xfrm>
          <a:prstGeom prst="rect">
            <a:avLst/>
          </a:prstGeom>
        </p:spPr>
      </p:pic>
      <p:sp>
        <p:nvSpPr>
          <p:cNvPr id="6" name="مربع نص 5"/>
          <p:cNvSpPr txBox="1"/>
          <p:nvPr/>
        </p:nvSpPr>
        <p:spPr>
          <a:xfrm>
            <a:off x="2843808" y="883741"/>
            <a:ext cx="6048672" cy="830997"/>
          </a:xfrm>
          <a:prstGeom prst="rect">
            <a:avLst/>
          </a:prstGeom>
          <a:noFill/>
        </p:spPr>
        <p:txBody>
          <a:bodyPr wrap="square" rtlCol="1">
            <a:spAutoFit/>
          </a:bodyPr>
          <a:lstStyle/>
          <a:p>
            <a:endParaRPr lang="ar-SA" sz="2400" b="1" dirty="0" smtClean="0">
              <a:latin typeface="Adobe Arabic" pitchFamily="18" charset="-78"/>
              <a:cs typeface="Adobe Arabic" pitchFamily="18" charset="-78"/>
            </a:endParaRPr>
          </a:p>
          <a:p>
            <a:endParaRPr lang="ar-SA" sz="2400" b="1" dirty="0">
              <a:latin typeface="Adobe Arabic" pitchFamily="18" charset="-78"/>
              <a:cs typeface="Adobe Arabic" pitchFamily="18" charset="-78"/>
            </a:endParaRPr>
          </a:p>
        </p:txBody>
      </p:sp>
      <p:sp>
        <p:nvSpPr>
          <p:cNvPr id="7" name="مستطيل 6"/>
          <p:cNvSpPr/>
          <p:nvPr/>
        </p:nvSpPr>
        <p:spPr>
          <a:xfrm>
            <a:off x="6818127" y="44624"/>
            <a:ext cx="1930337"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54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accent5">
                      <a:satMod val="175000"/>
                      <a:alpha val="40000"/>
                    </a:schemeClr>
                  </a:glow>
                  <a:reflection blurRad="6350" stA="60000" endA="900" endPos="58000" dir="5400000" sy="-100000" algn="bl" rotWithShape="0"/>
                </a:effectLst>
              </a:rPr>
              <a:t>مقدمه </a:t>
            </a:r>
            <a:r>
              <a:rPr lang="ar-SA" sz="54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accent5">
                      <a:satMod val="175000"/>
                      <a:alpha val="40000"/>
                    </a:schemeClr>
                  </a:glow>
                  <a:reflection blurRad="6350" stA="60000" endA="900" endPos="58000" dir="5400000" sy="-100000" algn="bl" rotWithShape="0"/>
                </a:effectLst>
              </a:rPr>
              <a:t>:</a:t>
            </a:r>
            <a:endParaRPr lang="ar-SA"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accent5">
                    <a:satMod val="175000"/>
                    <a:alpha val="40000"/>
                  </a:schemeClr>
                </a:glow>
                <a:reflection blurRad="6350" stA="60000" endA="900" endPos="58000" dir="5400000" sy="-100000" algn="bl" rotWithShape="0"/>
              </a:effectLst>
            </a:endParaRPr>
          </a:p>
        </p:txBody>
      </p:sp>
      <p:sp>
        <p:nvSpPr>
          <p:cNvPr id="8" name="Rectangle 7"/>
          <p:cNvSpPr/>
          <p:nvPr/>
        </p:nvSpPr>
        <p:spPr>
          <a:xfrm>
            <a:off x="3428992" y="1428736"/>
            <a:ext cx="5214942" cy="3970318"/>
          </a:xfrm>
          <a:prstGeom prst="rect">
            <a:avLst/>
          </a:prstGeom>
        </p:spPr>
        <p:txBody>
          <a:bodyPr wrap="square">
            <a:spAutoFit/>
          </a:bodyPr>
          <a:lstStyle/>
          <a:p>
            <a:pPr algn="just"/>
            <a:r>
              <a:rPr lang="ar-SA" sz="2800" b="1" dirty="0" smtClean="0">
                <a:latin typeface="Adobe Arabic" pitchFamily="18" charset="-78"/>
                <a:cs typeface="Adobe Arabic" pitchFamily="18" charset="-78"/>
              </a:rPr>
              <a:t>تعرضت الكثير من النظم والشبكات التي كانت معزولة في الماضي لخطر الاختراقات الخارجية . كما أن دخول الإنترنت مكن كثيراً من المستخدمين من التعرف على البرامج التي تساعد على اختراق الأنظمة الحاسوبية والحصول عليها بسهولة . وبذلك يستطيع أي مستخدم ذو معرفة متواضعة بالتقنيات الحاسوبية اختراق معظم أنظمة الحاسب الآلي  "الضعيفة” .</a:t>
            </a:r>
            <a:endParaRPr lang="ar-SA" sz="2800" b="1" dirty="0">
              <a:latin typeface="Adobe Arabic" pitchFamily="18" charset="-78"/>
              <a:cs typeface="Adobe Arabic" pitchFamily="18" charset="-78"/>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اطار.png"/>
          <p:cNvPicPr>
            <a:picLocks noChangeAspect="1"/>
          </p:cNvPicPr>
          <p:nvPr/>
        </p:nvPicPr>
        <p:blipFill>
          <a:blip r:embed="rId2" cstate="print"/>
          <a:srcRect t="2762"/>
          <a:stretch>
            <a:fillRect/>
          </a:stretch>
        </p:blipFill>
        <p:spPr>
          <a:xfrm>
            <a:off x="0" y="0"/>
            <a:ext cx="9144000" cy="6830616"/>
          </a:xfrm>
          <a:prstGeom prst="rect">
            <a:avLst/>
          </a:prstGeom>
        </p:spPr>
      </p:pic>
      <p:pic>
        <p:nvPicPr>
          <p:cNvPr id="5" name="صورة 4" descr="e4ee3fe7-3e14-4c94-a655-6c0f1067a085wallpaper.jpg"/>
          <p:cNvPicPr>
            <a:picLocks noChangeAspect="1"/>
          </p:cNvPicPr>
          <p:nvPr/>
        </p:nvPicPr>
        <p:blipFill>
          <a:blip r:embed="rId3" cstate="print"/>
          <a:srcRect l="7476" t="2751" r="60636" b="6951"/>
          <a:stretch>
            <a:fillRect/>
          </a:stretch>
        </p:blipFill>
        <p:spPr>
          <a:xfrm rot="20963498">
            <a:off x="5477144" y="333207"/>
            <a:ext cx="2915816" cy="6192688"/>
          </a:xfrm>
          <a:prstGeom prst="rect">
            <a:avLst/>
          </a:prstGeom>
        </p:spPr>
      </p:pic>
      <p:sp>
        <p:nvSpPr>
          <p:cNvPr id="4" name="مربع نص 3"/>
          <p:cNvSpPr txBox="1"/>
          <p:nvPr/>
        </p:nvSpPr>
        <p:spPr>
          <a:xfrm>
            <a:off x="323528" y="692696"/>
            <a:ext cx="4824536" cy="5693866"/>
          </a:xfrm>
          <a:prstGeom prst="rect">
            <a:avLst/>
          </a:prstGeom>
          <a:noFill/>
        </p:spPr>
        <p:txBody>
          <a:bodyPr wrap="square" rtlCol="1">
            <a:spAutoFit/>
          </a:bodyPr>
          <a:lstStyle/>
          <a:p>
            <a:r>
              <a:rPr lang="ar-SA" sz="2800" b="1" dirty="0" smtClean="0">
                <a:solidFill>
                  <a:schemeClr val="accent1">
                    <a:lumMod val="50000"/>
                  </a:schemeClr>
                </a:solidFill>
                <a:effectLst>
                  <a:glow rad="63500">
                    <a:schemeClr val="accent1">
                      <a:satMod val="175000"/>
                      <a:alpha val="40000"/>
                    </a:schemeClr>
                  </a:glow>
                  <a:reflection blurRad="6350" stA="55000" endA="300" endPos="45500" dir="5400000" sy="-100000" algn="bl" rotWithShape="0"/>
                </a:effectLst>
                <a:latin typeface="Adobe Arabic" pitchFamily="18" charset="-78"/>
                <a:cs typeface="Adobe Arabic" pitchFamily="18" charset="-78"/>
              </a:rPr>
              <a:t>تعريف أمن الشبكات </a:t>
            </a:r>
            <a:r>
              <a:rPr lang="ar-SA" sz="2800" b="1" dirty="0" err="1" smtClean="0">
                <a:solidFill>
                  <a:schemeClr val="accent1">
                    <a:lumMod val="50000"/>
                  </a:schemeClr>
                </a:solidFill>
                <a:effectLst>
                  <a:glow rad="63500">
                    <a:schemeClr val="accent1">
                      <a:satMod val="175000"/>
                      <a:alpha val="40000"/>
                    </a:schemeClr>
                  </a:glow>
                  <a:reflection blurRad="6350" stA="55000" endA="300" endPos="45500" dir="5400000" sy="-100000" algn="bl" rotWithShape="0"/>
                </a:effectLst>
                <a:latin typeface="Adobe Arabic" pitchFamily="18" charset="-78"/>
                <a:cs typeface="Adobe Arabic" pitchFamily="18" charset="-78"/>
              </a:rPr>
              <a:t>والمعلومات .:</a:t>
            </a:r>
            <a:endParaRPr lang="ar-SA" sz="2800" b="1" dirty="0" smtClean="0">
              <a:solidFill>
                <a:schemeClr val="accent1">
                  <a:lumMod val="50000"/>
                </a:schemeClr>
              </a:solidFill>
              <a:effectLst>
                <a:glow rad="63500">
                  <a:schemeClr val="accent1">
                    <a:satMod val="175000"/>
                    <a:alpha val="40000"/>
                  </a:schemeClr>
                </a:glow>
                <a:reflection blurRad="6350" stA="55000" endA="300" endPos="45500" dir="5400000" sy="-100000" algn="bl" rotWithShape="0"/>
              </a:effectLst>
              <a:latin typeface="Adobe Arabic" pitchFamily="18" charset="-78"/>
              <a:cs typeface="Adobe Arabic" pitchFamily="18" charset="-78"/>
            </a:endParaRPr>
          </a:p>
          <a:p>
            <a:r>
              <a:rPr lang="ar-SA" sz="2400" b="1" dirty="0" smtClean="0">
                <a:latin typeface="Adobe Arabic" pitchFamily="18" charset="-78"/>
                <a:cs typeface="Adobe Arabic" pitchFamily="18" charset="-78"/>
              </a:rPr>
              <a:t> يعرف أمن الشبكات عادة ضمن سياق أمن المعلومات على </a:t>
            </a:r>
            <a:r>
              <a:rPr lang="ar-SA" sz="2400" b="1" dirty="0" err="1" smtClean="0">
                <a:latin typeface="Adobe Arabic" pitchFamily="18" charset="-78"/>
                <a:cs typeface="Adobe Arabic" pitchFamily="18" charset="-78"/>
              </a:rPr>
              <a:t>الشبكة ..</a:t>
            </a:r>
            <a:r>
              <a:rPr lang="ar-SA" sz="2400" b="1" dirty="0" smtClean="0">
                <a:latin typeface="Adobe Arabic" pitchFamily="18" charset="-78"/>
                <a:cs typeface="Adobe Arabic" pitchFamily="18" charset="-78"/>
              </a:rPr>
              <a:t> </a:t>
            </a:r>
          </a:p>
          <a:p>
            <a:r>
              <a:rPr lang="ar-SA" sz="2400" b="1" dirty="0" smtClean="0">
                <a:latin typeface="Adobe Arabic" pitchFamily="18" charset="-78"/>
                <a:cs typeface="Adobe Arabic" pitchFamily="18" charset="-78"/>
              </a:rPr>
              <a:t>  وقد </a:t>
            </a:r>
            <a:r>
              <a:rPr lang="ar-SA" sz="2400" b="1" dirty="0">
                <a:latin typeface="Adobe Arabic" pitchFamily="18" charset="-78"/>
                <a:cs typeface="Adobe Arabic" pitchFamily="18" charset="-78"/>
              </a:rPr>
              <a:t>عرفت توصيات أمن أنظمة المعلومات </a:t>
            </a:r>
            <a:r>
              <a:rPr lang="ar-SA" sz="2400" b="1" dirty="0" err="1">
                <a:latin typeface="Adobe Arabic" pitchFamily="18" charset="-78"/>
                <a:cs typeface="Adobe Arabic" pitchFamily="18" charset="-78"/>
              </a:rPr>
              <a:t>والإتصالات</a:t>
            </a:r>
            <a:r>
              <a:rPr lang="ar-SA" sz="2400" b="1" dirty="0">
                <a:latin typeface="Adobe Arabic" pitchFamily="18" charset="-78"/>
                <a:cs typeface="Adobe Arabic" pitchFamily="18" charset="-78"/>
              </a:rPr>
              <a:t> لوكالة الأمن </a:t>
            </a:r>
            <a:endParaRPr lang="ar-SA" sz="2400" b="1" dirty="0" smtClean="0">
              <a:latin typeface="Adobe Arabic" pitchFamily="18" charset="-78"/>
              <a:cs typeface="Adobe Arabic" pitchFamily="18" charset="-78"/>
            </a:endParaRPr>
          </a:p>
          <a:p>
            <a:r>
              <a:rPr lang="ar-SA" sz="2400" b="1" dirty="0" smtClean="0">
                <a:latin typeface="Adobe Arabic" pitchFamily="18" charset="-78"/>
                <a:cs typeface="Adobe Arabic" pitchFamily="18" charset="-78"/>
              </a:rPr>
              <a:t>  القومي </a:t>
            </a:r>
            <a:r>
              <a:rPr lang="ar-SA" sz="2400" b="1" dirty="0">
                <a:latin typeface="Adobe Arabic" pitchFamily="18" charset="-78"/>
                <a:cs typeface="Adobe Arabic" pitchFamily="18" charset="-78"/>
              </a:rPr>
              <a:t>في الولايات المتحدة أمن </a:t>
            </a:r>
            <a:r>
              <a:rPr lang="ar-SA" sz="2400" b="1" dirty="0" err="1">
                <a:latin typeface="Adobe Arabic" pitchFamily="18" charset="-78"/>
                <a:cs typeface="Adobe Arabic" pitchFamily="18" charset="-78"/>
              </a:rPr>
              <a:t>الإتصالات</a:t>
            </a:r>
            <a:r>
              <a:rPr lang="en-GB" sz="2400" b="1" dirty="0">
                <a:latin typeface="Adobe Arabic" pitchFamily="18" charset="-78"/>
                <a:cs typeface="Adobe Arabic" pitchFamily="18" charset="-78"/>
              </a:rPr>
              <a:t> COMSEC </a:t>
            </a:r>
            <a:r>
              <a:rPr lang="ar-SA" sz="2400" b="1" dirty="0">
                <a:latin typeface="Adobe Arabic" pitchFamily="18" charset="-78"/>
                <a:cs typeface="Adobe Arabic" pitchFamily="18" charset="-78"/>
              </a:rPr>
              <a:t>بأنه:</a:t>
            </a:r>
            <a:r>
              <a:rPr lang="en-GB" sz="2800" b="1" dirty="0" smtClean="0">
                <a:latin typeface="Adobe Arabic" pitchFamily="18" charset="-78"/>
                <a:cs typeface="Adobe Arabic" pitchFamily="18" charset="-78"/>
              </a:rPr>
              <a:t/>
            </a:r>
            <a:br>
              <a:rPr lang="en-GB" sz="2800" b="1" dirty="0" smtClean="0">
                <a:latin typeface="Adobe Arabic" pitchFamily="18" charset="-78"/>
                <a:cs typeface="Adobe Arabic" pitchFamily="18" charset="-78"/>
              </a:rPr>
            </a:br>
            <a:r>
              <a:rPr lang="ar-SA" sz="2400" b="1" dirty="0" smtClean="0">
                <a:solidFill>
                  <a:srgbClr val="C00000"/>
                </a:solidFill>
                <a:latin typeface="Adobe Arabic" pitchFamily="18" charset="-78"/>
                <a:cs typeface="Adobe Arabic" pitchFamily="18" charset="-78"/>
              </a:rPr>
              <a:t>"المعايير والإجراءات المتخذة لمنع وصول المعلومات إلى أيدي أشخاص غير مخولين عبر </a:t>
            </a:r>
            <a:r>
              <a:rPr lang="ar-SA" sz="2400" b="1" dirty="0" err="1" smtClean="0">
                <a:solidFill>
                  <a:srgbClr val="C00000"/>
                </a:solidFill>
                <a:latin typeface="Adobe Arabic" pitchFamily="18" charset="-78"/>
                <a:cs typeface="Adobe Arabic" pitchFamily="18" charset="-78"/>
              </a:rPr>
              <a:t>الإتصالات</a:t>
            </a:r>
            <a:r>
              <a:rPr lang="ar-SA" sz="2400" b="1" dirty="0" smtClean="0">
                <a:solidFill>
                  <a:srgbClr val="C00000"/>
                </a:solidFill>
                <a:latin typeface="Adobe Arabic" pitchFamily="18" charset="-78"/>
                <a:cs typeface="Adobe Arabic" pitchFamily="18" charset="-78"/>
              </a:rPr>
              <a:t> ولضمان أصالة وصحة هذه </a:t>
            </a:r>
            <a:r>
              <a:rPr lang="ar-SA" sz="2400" b="1" dirty="0" err="1" smtClean="0">
                <a:solidFill>
                  <a:srgbClr val="C00000"/>
                </a:solidFill>
                <a:latin typeface="Adobe Arabic" pitchFamily="18" charset="-78"/>
                <a:cs typeface="Adobe Arabic" pitchFamily="18" charset="-78"/>
              </a:rPr>
              <a:t>الإتصالات</a:t>
            </a:r>
            <a:r>
              <a:rPr lang="en-GB" sz="2400" b="1" dirty="0" smtClean="0">
                <a:solidFill>
                  <a:srgbClr val="C00000"/>
                </a:solidFill>
                <a:latin typeface="Adobe Arabic" pitchFamily="18" charset="-78"/>
                <a:cs typeface="Adobe Arabic" pitchFamily="18" charset="-78"/>
              </a:rPr>
              <a:t>".</a:t>
            </a:r>
            <a:endParaRPr lang="ar-SA" sz="2400" b="1" dirty="0">
              <a:solidFill>
                <a:srgbClr val="C00000"/>
              </a:solidFill>
              <a:latin typeface="Adobe Arabic" pitchFamily="18" charset="-78"/>
              <a:cs typeface="Adobe Arabic" pitchFamily="18" charset="-78"/>
            </a:endParaRPr>
          </a:p>
          <a:p>
            <a:r>
              <a:rPr lang="ar-SA" sz="2400" b="1" dirty="0">
                <a:latin typeface="Adobe Arabic" pitchFamily="18" charset="-78"/>
                <a:cs typeface="Adobe Arabic" pitchFamily="18" charset="-78"/>
              </a:rPr>
              <a:t>والتعريف العملي </a:t>
            </a:r>
            <a:r>
              <a:rPr lang="ar-SA" sz="2400" b="1" dirty="0" err="1" smtClean="0">
                <a:latin typeface="Adobe Arabic" pitchFamily="18" charset="-78"/>
                <a:cs typeface="Adobe Arabic" pitchFamily="18" charset="-78"/>
              </a:rPr>
              <a:t>هو :</a:t>
            </a:r>
            <a:endParaRPr lang="ar-SA" sz="2400" b="1" dirty="0" smtClean="0">
              <a:latin typeface="Adobe Arabic" pitchFamily="18" charset="-78"/>
              <a:cs typeface="Adobe Arabic" pitchFamily="18" charset="-78"/>
            </a:endParaRPr>
          </a:p>
          <a:p>
            <a:r>
              <a:rPr lang="ar-SA" sz="2400" b="1" dirty="0" smtClean="0">
                <a:latin typeface="Adobe Arabic" pitchFamily="18" charset="-78"/>
                <a:cs typeface="Adobe Arabic" pitchFamily="18" charset="-78"/>
              </a:rPr>
              <a:t> </a:t>
            </a:r>
            <a:r>
              <a:rPr lang="ar-SA" sz="2400" b="1" dirty="0">
                <a:solidFill>
                  <a:srgbClr val="C00000"/>
                </a:solidFill>
                <a:latin typeface="Adobe Arabic" pitchFamily="18" charset="-78"/>
                <a:cs typeface="Adobe Arabic" pitchFamily="18" charset="-78"/>
              </a:rPr>
              <a:t>أن النظام يعتبر آمناً إذا تمكن المستخدم من الاعتماد عليه كما </a:t>
            </a:r>
            <a:r>
              <a:rPr lang="ar-SA" sz="2400" b="1" dirty="0" err="1">
                <a:solidFill>
                  <a:srgbClr val="C00000"/>
                </a:solidFill>
                <a:latin typeface="Adobe Arabic" pitchFamily="18" charset="-78"/>
                <a:cs typeface="Adobe Arabic" pitchFamily="18" charset="-78"/>
              </a:rPr>
              <a:t>يتوقع  .</a:t>
            </a:r>
            <a:r>
              <a:rPr lang="ar-SA" sz="2400" b="1" dirty="0">
                <a:solidFill>
                  <a:srgbClr val="C00000"/>
                </a:solidFill>
                <a:latin typeface="Adobe Arabic" pitchFamily="18" charset="-78"/>
                <a:cs typeface="Adobe Arabic" pitchFamily="18" charset="-78"/>
              </a:rPr>
              <a:t> أي أن المستخدم يثق في أن نظام الحاسب سيحافظ على خدمات النظام وبياناته ويحميها من التخريب أو إطلاع غير المخولين على البيانات.</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strVal val="#ppt_w*0.70"/>
                                          </p:val>
                                        </p:tav>
                                        <p:tav tm="100000">
                                          <p:val>
                                            <p:strVal val="#ppt_w"/>
                                          </p:val>
                                        </p:tav>
                                      </p:tavLst>
                                    </p:anim>
                                    <p:anim calcmode="lin" valueType="num">
                                      <p:cBhvr>
                                        <p:cTn id="8" dur="2000" fill="hold"/>
                                        <p:tgtEl>
                                          <p:spTgt spid="5"/>
                                        </p:tgtEl>
                                        <p:attrNameLst>
                                          <p:attrName>ppt_h</p:attrName>
                                        </p:attrNameLst>
                                      </p:cBhvr>
                                      <p:tavLst>
                                        <p:tav tm="0">
                                          <p:val>
                                            <p:strVal val="#ppt_h"/>
                                          </p:val>
                                        </p:tav>
                                        <p:tav tm="100000">
                                          <p:val>
                                            <p:strVal val="#ppt_h"/>
                                          </p:val>
                                        </p:tav>
                                      </p:tavLst>
                                    </p:anim>
                                    <p:animEffect transition="in" filter="fade">
                                      <p:cBhvr>
                                        <p:cTn id="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اطار.png"/>
          <p:cNvPicPr>
            <a:picLocks noChangeAspect="1"/>
          </p:cNvPicPr>
          <p:nvPr/>
        </p:nvPicPr>
        <p:blipFill>
          <a:blip r:embed="rId2" cstate="print"/>
          <a:srcRect t="2762"/>
          <a:stretch>
            <a:fillRect/>
          </a:stretch>
        </p:blipFill>
        <p:spPr>
          <a:xfrm>
            <a:off x="0" y="0"/>
            <a:ext cx="9144000" cy="6830616"/>
          </a:xfrm>
          <a:prstGeom prst="rect">
            <a:avLst/>
          </a:prstGeom>
        </p:spPr>
      </p:pic>
      <p:pic>
        <p:nvPicPr>
          <p:cNvPr id="4" name="صورة 3" descr="978.jpg"/>
          <p:cNvPicPr>
            <a:picLocks noChangeAspect="1"/>
          </p:cNvPicPr>
          <p:nvPr/>
        </p:nvPicPr>
        <p:blipFill>
          <a:blip r:embed="rId3" cstate="print"/>
          <a:stretch>
            <a:fillRect/>
          </a:stretch>
        </p:blipFill>
        <p:spPr>
          <a:xfrm>
            <a:off x="323528" y="2780929"/>
            <a:ext cx="5328592" cy="4077072"/>
          </a:xfrm>
          <a:prstGeom prst="rect">
            <a:avLst/>
          </a:prstGeom>
        </p:spPr>
      </p:pic>
      <p:sp>
        <p:nvSpPr>
          <p:cNvPr id="2" name="مربع نص 1"/>
          <p:cNvSpPr txBox="1"/>
          <p:nvPr/>
        </p:nvSpPr>
        <p:spPr>
          <a:xfrm>
            <a:off x="2952328" y="332656"/>
            <a:ext cx="5868144" cy="4278094"/>
          </a:xfrm>
          <a:prstGeom prst="rect">
            <a:avLst/>
          </a:prstGeom>
          <a:noFill/>
        </p:spPr>
        <p:txBody>
          <a:bodyPr wrap="square" rtlCol="1">
            <a:spAutoFit/>
          </a:bodyPr>
          <a:lstStyle/>
          <a:p>
            <a:pPr lvl="0"/>
            <a:r>
              <a:rPr lang="ar-SA" sz="3200" b="1" dirty="0" smtClean="0">
                <a:effectLst>
                  <a:glow rad="101600">
                    <a:schemeClr val="accent3">
                      <a:satMod val="175000"/>
                      <a:alpha val="40000"/>
                    </a:schemeClr>
                  </a:glow>
                  <a:outerShdw blurRad="50800" dist="38100" dir="8100000" algn="tr" rotWithShape="0">
                    <a:prstClr val="black">
                      <a:alpha val="40000"/>
                    </a:prstClr>
                  </a:outerShdw>
                  <a:reflection blurRad="6350" stA="60000" endA="900" endPos="58000" dir="5400000" sy="-100000" algn="bl" rotWithShape="0"/>
                </a:effectLst>
                <a:latin typeface="Adobe Arabic" pitchFamily="18" charset="-78"/>
                <a:cs typeface="Adobe Arabic" pitchFamily="18" charset="-78"/>
              </a:rPr>
              <a:t>تصميم الشبكة وأثره في توفير </a:t>
            </a:r>
            <a:r>
              <a:rPr lang="ar-SA" sz="3200" b="1" dirty="0" err="1" smtClean="0">
                <a:effectLst>
                  <a:glow rad="101600">
                    <a:schemeClr val="accent3">
                      <a:satMod val="175000"/>
                      <a:alpha val="40000"/>
                    </a:schemeClr>
                  </a:glow>
                  <a:outerShdw blurRad="50800" dist="38100" dir="8100000" algn="tr" rotWithShape="0">
                    <a:prstClr val="black">
                      <a:alpha val="40000"/>
                    </a:prstClr>
                  </a:outerShdw>
                  <a:reflection blurRad="6350" stA="60000" endA="900" endPos="58000" dir="5400000" sy="-100000" algn="bl" rotWithShape="0"/>
                </a:effectLst>
                <a:latin typeface="Adobe Arabic" pitchFamily="18" charset="-78"/>
                <a:cs typeface="Adobe Arabic" pitchFamily="18" charset="-78"/>
              </a:rPr>
              <a:t>الحماية :</a:t>
            </a:r>
            <a:endParaRPr lang="ar-SA" sz="3200" b="1" dirty="0" smtClean="0">
              <a:effectLst>
                <a:glow rad="101600">
                  <a:schemeClr val="accent3">
                    <a:satMod val="175000"/>
                    <a:alpha val="40000"/>
                  </a:schemeClr>
                </a:glow>
                <a:outerShdw blurRad="50800" dist="38100" dir="8100000" algn="tr" rotWithShape="0">
                  <a:prstClr val="black">
                    <a:alpha val="40000"/>
                  </a:prstClr>
                </a:outerShdw>
                <a:reflection blurRad="6350" stA="60000" endA="900" endPos="58000" dir="5400000" sy="-100000" algn="bl" rotWithShape="0"/>
              </a:effectLst>
              <a:latin typeface="Adobe Arabic" pitchFamily="18" charset="-78"/>
              <a:cs typeface="Adobe Arabic" pitchFamily="18" charset="-78"/>
            </a:endParaRPr>
          </a:p>
          <a:p>
            <a:pPr lvl="0"/>
            <a:endParaRPr lang="ar-SA" sz="2400" b="1" dirty="0" smtClean="0">
              <a:latin typeface="Adobe Arabic" pitchFamily="18" charset="-78"/>
              <a:cs typeface="Adobe Arabic" pitchFamily="18" charset="-78"/>
            </a:endParaRPr>
          </a:p>
          <a:p>
            <a:r>
              <a:rPr lang="ar-SA" sz="2400" b="1" dirty="0" smtClean="0">
                <a:latin typeface="Adobe Arabic" pitchFamily="18" charset="-78"/>
                <a:cs typeface="Adobe Arabic" pitchFamily="18" charset="-78"/>
              </a:rPr>
              <a:t>يعد </a:t>
            </a:r>
            <a:r>
              <a:rPr lang="ar-SA" sz="2400" b="1" dirty="0">
                <a:latin typeface="Adobe Arabic" pitchFamily="18" charset="-78"/>
                <a:cs typeface="Adobe Arabic" pitchFamily="18" charset="-78"/>
              </a:rPr>
              <a:t>تصميم الشبكة أحد العوامل الرئيسية التي تؤثر على أمن الشبكات وحمايتها من </a:t>
            </a:r>
            <a:r>
              <a:rPr lang="ar-SA" sz="2400" b="1" dirty="0" err="1" smtClean="0">
                <a:latin typeface="Adobe Arabic" pitchFamily="18" charset="-78"/>
                <a:cs typeface="Adobe Arabic" pitchFamily="18" charset="-78"/>
              </a:rPr>
              <a:t>الاختراقات .</a:t>
            </a:r>
            <a:r>
              <a:rPr lang="ar-SA" sz="2400" b="1" dirty="0" smtClean="0">
                <a:latin typeface="Adobe Arabic" pitchFamily="18" charset="-78"/>
                <a:cs typeface="Adobe Arabic" pitchFamily="18" charset="-78"/>
              </a:rPr>
              <a:t> </a:t>
            </a:r>
            <a:r>
              <a:rPr lang="ar-SA" sz="2400" b="1" dirty="0">
                <a:latin typeface="Adobe Arabic" pitchFamily="18" charset="-78"/>
                <a:cs typeface="Adobe Arabic" pitchFamily="18" charset="-78"/>
              </a:rPr>
              <a:t>وتزيد أهمية التصميم في حماية الشبكة لتوفير الحماية ضد الاختراقات الداخلية، حيث أوضحت الدراسات أن هذا النوع من الاختراقات يشكل ما نسبته 70-80% من محاولات الاختراق للأنظمة </a:t>
            </a:r>
            <a:r>
              <a:rPr lang="ar-SA" sz="2400" b="1" dirty="0" err="1" smtClean="0">
                <a:latin typeface="Adobe Arabic" pitchFamily="18" charset="-78"/>
                <a:cs typeface="Adobe Arabic" pitchFamily="18" charset="-78"/>
              </a:rPr>
              <a:t>الحاسوبية .</a:t>
            </a:r>
            <a:r>
              <a:rPr lang="ar-SA" sz="2400" b="1" dirty="0" smtClean="0">
                <a:latin typeface="Adobe Arabic" pitchFamily="18" charset="-78"/>
                <a:cs typeface="Adobe Arabic" pitchFamily="18" charset="-78"/>
              </a:rPr>
              <a:t> </a:t>
            </a:r>
            <a:r>
              <a:rPr lang="ar-SA" sz="2400" b="1" dirty="0" err="1">
                <a:latin typeface="Adobe Arabic" pitchFamily="18" charset="-78"/>
                <a:cs typeface="Adobe Arabic" pitchFamily="18" charset="-78"/>
              </a:rPr>
              <a:t>فاتباع</a:t>
            </a:r>
            <a:r>
              <a:rPr lang="ar-SA" sz="2400" b="1" dirty="0">
                <a:latin typeface="Adobe Arabic" pitchFamily="18" charset="-78"/>
                <a:cs typeface="Adobe Arabic" pitchFamily="18" charset="-78"/>
              </a:rPr>
              <a:t> البناء الهيكلي الذي يشترك فيه مستخدمي الشبكات في نطاقات الإرسال والاستقبال، يجعل رسائل المستخدمين عرضة للالتقاط من قبل المتصنتين على </a:t>
            </a:r>
            <a:r>
              <a:rPr lang="ar-SA" sz="2400" b="1" dirty="0" err="1" smtClean="0">
                <a:latin typeface="Adobe Arabic" pitchFamily="18" charset="-78"/>
                <a:cs typeface="Adobe Arabic" pitchFamily="18" charset="-78"/>
              </a:rPr>
              <a:t>الشبكة .</a:t>
            </a:r>
            <a:r>
              <a:rPr lang="ar-SA" sz="2400" b="1" dirty="0" smtClean="0">
                <a:latin typeface="Adobe Arabic" pitchFamily="18" charset="-78"/>
                <a:cs typeface="Adobe Arabic" pitchFamily="18" charset="-78"/>
              </a:rPr>
              <a:t> </a:t>
            </a:r>
            <a:r>
              <a:rPr lang="ar-SA" sz="2400" b="1" dirty="0">
                <a:latin typeface="Adobe Arabic" pitchFamily="18" charset="-78"/>
                <a:cs typeface="Adobe Arabic" pitchFamily="18" charset="-78"/>
              </a:rPr>
              <a:t>ولذلك لا بد من مراعاة تبني </a:t>
            </a:r>
            <a:r>
              <a:rPr lang="ar-SA" sz="2400" b="1" dirty="0" smtClean="0">
                <a:latin typeface="Adobe Arabic" pitchFamily="18" charset="-78"/>
                <a:cs typeface="Adobe Arabic" pitchFamily="18" charset="-78"/>
              </a:rPr>
              <a:t>     التصاميم </a:t>
            </a:r>
            <a:r>
              <a:rPr lang="ar-SA" sz="2400" b="1" dirty="0">
                <a:latin typeface="Adobe Arabic" pitchFamily="18" charset="-78"/>
                <a:cs typeface="Adobe Arabic" pitchFamily="18" charset="-78"/>
              </a:rPr>
              <a:t>التي تقسم الشبكة إلى أكبر عدد من نطاقات </a:t>
            </a:r>
            <a:r>
              <a:rPr lang="ar-SA" sz="2400" b="1" dirty="0" smtClean="0">
                <a:latin typeface="Adobe Arabic" pitchFamily="18" charset="-78"/>
                <a:cs typeface="Adobe Arabic" pitchFamily="18" charset="-78"/>
              </a:rPr>
              <a:t>               الإرسال </a:t>
            </a:r>
            <a:r>
              <a:rPr lang="ar-SA" sz="2400" b="1" dirty="0">
                <a:latin typeface="Adobe Arabic" pitchFamily="18" charset="-78"/>
                <a:cs typeface="Adobe Arabic" pitchFamily="18" charset="-78"/>
              </a:rPr>
              <a:t>أو </a:t>
            </a:r>
            <a:r>
              <a:rPr lang="ar-SA" sz="2400" b="1" dirty="0" smtClean="0">
                <a:latin typeface="Adobe Arabic" pitchFamily="18" charset="-78"/>
                <a:cs typeface="Adobe Arabic" pitchFamily="18" charset="-78"/>
              </a:rPr>
              <a:t>الاستقبال</a:t>
            </a:r>
            <a:endParaRPr lang="ar-SA" sz="2400" b="1" dirty="0">
              <a:latin typeface="Adobe Arabic" pitchFamily="18" charset="-78"/>
              <a:cs typeface="Adobe Arabic" pitchFamily="18" charset="-78"/>
            </a:endParaRPr>
          </a:p>
        </p:txBody>
      </p:sp>
    </p:spTree>
  </p:cSld>
  <p:clrMapOvr>
    <a:masterClrMapping/>
  </p:clrMapOvr>
  <p:transition spd="med">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اطار.png"/>
          <p:cNvPicPr>
            <a:picLocks noChangeAspect="1"/>
          </p:cNvPicPr>
          <p:nvPr/>
        </p:nvPicPr>
        <p:blipFill>
          <a:blip r:embed="rId2" cstate="print"/>
          <a:srcRect t="2762"/>
          <a:stretch>
            <a:fillRect/>
          </a:stretch>
        </p:blipFill>
        <p:spPr>
          <a:xfrm>
            <a:off x="0" y="0"/>
            <a:ext cx="9144000" cy="6830616"/>
          </a:xfrm>
          <a:prstGeom prst="rect">
            <a:avLst/>
          </a:prstGeom>
        </p:spPr>
      </p:pic>
      <p:pic>
        <p:nvPicPr>
          <p:cNvPr id="4" name="صورة 3" descr="978.jpg"/>
          <p:cNvPicPr>
            <a:picLocks noChangeAspect="1"/>
          </p:cNvPicPr>
          <p:nvPr/>
        </p:nvPicPr>
        <p:blipFill>
          <a:blip r:embed="rId3" cstate="print"/>
          <a:srcRect t="8965" r="7402"/>
          <a:stretch>
            <a:fillRect/>
          </a:stretch>
        </p:blipFill>
        <p:spPr>
          <a:xfrm>
            <a:off x="323528" y="4653134"/>
            <a:ext cx="2949835" cy="2160242"/>
          </a:xfrm>
          <a:prstGeom prst="rect">
            <a:avLst/>
          </a:prstGeom>
        </p:spPr>
      </p:pic>
      <p:sp>
        <p:nvSpPr>
          <p:cNvPr id="3" name="مربع نص 2"/>
          <p:cNvSpPr txBox="1"/>
          <p:nvPr/>
        </p:nvSpPr>
        <p:spPr>
          <a:xfrm>
            <a:off x="1835696" y="332656"/>
            <a:ext cx="7128792" cy="5293757"/>
          </a:xfrm>
          <a:prstGeom prst="rect">
            <a:avLst/>
          </a:prstGeom>
          <a:noFill/>
        </p:spPr>
        <p:txBody>
          <a:bodyPr wrap="square" rtlCol="1">
            <a:spAutoFit/>
          </a:bodyPr>
          <a:lstStyle/>
          <a:p>
            <a:pPr lvl="0"/>
            <a:r>
              <a:rPr lang="ar-SA" sz="3200" b="1" dirty="0" err="1" smtClean="0">
                <a:effectLst>
                  <a:glow rad="63500">
                    <a:schemeClr val="accent5">
                      <a:satMod val="175000"/>
                      <a:alpha val="40000"/>
                    </a:schemeClr>
                  </a:glow>
                  <a:outerShdw blurRad="50800" dist="38100" dir="8100000" algn="tr" rotWithShape="0">
                    <a:prstClr val="black">
                      <a:alpha val="40000"/>
                    </a:prstClr>
                  </a:outerShdw>
                  <a:reflection blurRad="6350" stA="60000" endA="900" endPos="58000" dir="5400000" sy="-100000" algn="bl" rotWithShape="0"/>
                </a:effectLst>
                <a:latin typeface="Adobe Arabic" pitchFamily="18" charset="-78"/>
                <a:cs typeface="Adobe Arabic" pitchFamily="18" charset="-78"/>
              </a:rPr>
              <a:t>تابع </a:t>
            </a:r>
            <a:r>
              <a:rPr lang="ar-SA" sz="3200" b="1" dirty="0" smtClean="0">
                <a:effectLst>
                  <a:glow rad="101600">
                    <a:schemeClr val="accent3">
                      <a:satMod val="175000"/>
                      <a:alpha val="40000"/>
                    </a:schemeClr>
                  </a:glow>
                  <a:outerShdw blurRad="50800" dist="38100" dir="8100000" algn="tr" rotWithShape="0">
                    <a:prstClr val="black">
                      <a:alpha val="40000"/>
                    </a:prstClr>
                  </a:outerShdw>
                  <a:reflection blurRad="6350" stA="60000" endA="900" endPos="58000" dir="5400000" sy="-100000" algn="bl" rotWithShape="0"/>
                </a:effectLst>
                <a:latin typeface="Adobe Arabic" pitchFamily="18" charset="-78"/>
                <a:cs typeface="Adobe Arabic" pitchFamily="18" charset="-78"/>
              </a:rPr>
              <a:t>: تصميم الشبكة وأثره في توفير </a:t>
            </a:r>
            <a:r>
              <a:rPr lang="ar-SA" sz="3200" b="1" dirty="0" err="1" smtClean="0">
                <a:effectLst>
                  <a:glow rad="101600">
                    <a:schemeClr val="accent3">
                      <a:satMod val="175000"/>
                      <a:alpha val="40000"/>
                    </a:schemeClr>
                  </a:glow>
                  <a:outerShdw blurRad="50800" dist="38100" dir="8100000" algn="tr" rotWithShape="0">
                    <a:prstClr val="black">
                      <a:alpha val="40000"/>
                    </a:prstClr>
                  </a:outerShdw>
                  <a:reflection blurRad="6350" stA="60000" endA="900" endPos="58000" dir="5400000" sy="-100000" algn="bl" rotWithShape="0"/>
                </a:effectLst>
                <a:latin typeface="Adobe Arabic" pitchFamily="18" charset="-78"/>
                <a:cs typeface="Adobe Arabic" pitchFamily="18" charset="-78"/>
              </a:rPr>
              <a:t>الحماية :</a:t>
            </a:r>
            <a:endParaRPr lang="ar-SA" sz="3200" b="1" dirty="0" smtClean="0">
              <a:effectLst>
                <a:glow rad="101600">
                  <a:schemeClr val="accent3">
                    <a:satMod val="175000"/>
                    <a:alpha val="40000"/>
                  </a:schemeClr>
                </a:glow>
                <a:outerShdw blurRad="50800" dist="38100" dir="8100000" algn="tr" rotWithShape="0">
                  <a:prstClr val="black">
                    <a:alpha val="40000"/>
                  </a:prstClr>
                </a:outerShdw>
                <a:reflection blurRad="6350" stA="60000" endA="900" endPos="58000" dir="5400000" sy="-100000" algn="bl" rotWithShape="0"/>
              </a:effectLst>
              <a:latin typeface="Adobe Arabic" pitchFamily="18" charset="-78"/>
              <a:cs typeface="Adobe Arabic" pitchFamily="18" charset="-78"/>
            </a:endParaRPr>
          </a:p>
          <a:p>
            <a:endParaRPr lang="ar-SA" sz="2400" b="1" dirty="0">
              <a:latin typeface="Adobe Arabic" pitchFamily="18" charset="-78"/>
              <a:cs typeface="Adobe Arabic" pitchFamily="18" charset="-78"/>
            </a:endParaRPr>
          </a:p>
          <a:p>
            <a:r>
              <a:rPr lang="ar-SA" sz="2400" b="1" dirty="0" smtClean="0">
                <a:latin typeface="Adobe Arabic" pitchFamily="18" charset="-78"/>
                <a:cs typeface="Adobe Arabic" pitchFamily="18" charset="-78"/>
              </a:rPr>
              <a:t>فيما </a:t>
            </a:r>
            <a:r>
              <a:rPr lang="ar-SA" sz="2400" b="1" dirty="0">
                <a:latin typeface="Adobe Arabic" pitchFamily="18" charset="-78"/>
                <a:cs typeface="Adobe Arabic" pitchFamily="18" charset="-78"/>
              </a:rPr>
              <a:t>يلي أهم العناصر ذات العلاقة بالشبكة التي تعزز من أمن الأنظمة </a:t>
            </a:r>
            <a:r>
              <a:rPr lang="ar-SA" sz="2400" b="1" dirty="0" err="1">
                <a:latin typeface="Adobe Arabic" pitchFamily="18" charset="-78"/>
                <a:cs typeface="Adobe Arabic" pitchFamily="18" charset="-78"/>
              </a:rPr>
              <a:t>الحاسوبية :</a:t>
            </a:r>
            <a:r>
              <a:rPr lang="ar-SA" sz="2400" b="1" dirty="0">
                <a:latin typeface="Adobe Arabic" pitchFamily="18" charset="-78"/>
                <a:cs typeface="Adobe Arabic" pitchFamily="18" charset="-78"/>
              </a:rPr>
              <a:t> </a:t>
            </a:r>
          </a:p>
          <a:p>
            <a:pPr marL="342900" indent="-342900">
              <a:buFont typeface="+mj-lt"/>
              <a:buAutoNum type="arabicPeriod"/>
            </a:pPr>
            <a:r>
              <a:rPr lang="ar-SA" sz="2400" b="1" dirty="0">
                <a:latin typeface="Adobe Arabic" pitchFamily="18" charset="-78"/>
                <a:cs typeface="Adobe Arabic" pitchFamily="18" charset="-78"/>
              </a:rPr>
              <a:t> تقنيات </a:t>
            </a:r>
            <a:r>
              <a:rPr lang="ar-SA" sz="2400" b="1" dirty="0" err="1">
                <a:latin typeface="Adobe Arabic" pitchFamily="18" charset="-78"/>
                <a:cs typeface="Adobe Arabic" pitchFamily="18" charset="-78"/>
              </a:rPr>
              <a:t>التبديل (</a:t>
            </a:r>
            <a:r>
              <a:rPr lang="en-US" sz="2400" b="1" dirty="0">
                <a:latin typeface="Adobe Arabic" pitchFamily="18" charset="-78"/>
                <a:cs typeface="Adobe Arabic" pitchFamily="18" charset="-78"/>
              </a:rPr>
              <a:t>Switching </a:t>
            </a:r>
            <a:r>
              <a:rPr lang="ar-SA" sz="2400" b="1" dirty="0" err="1">
                <a:latin typeface="Adobe Arabic" pitchFamily="18" charset="-78"/>
                <a:cs typeface="Adobe Arabic" pitchFamily="18" charset="-78"/>
              </a:rPr>
              <a:t>) </a:t>
            </a:r>
            <a:r>
              <a:rPr lang="ar-SA" sz="2400" b="1" dirty="0">
                <a:latin typeface="Adobe Arabic" pitchFamily="18" charset="-78"/>
                <a:cs typeface="Adobe Arabic" pitchFamily="18" charset="-78"/>
              </a:rPr>
              <a:t>: ولا شك أن التراسل عن طريق التبادل يمثل عائقا كبيرا أمام من يحاول التصنت على المعلومات المرسلة عبر الشبكة لأن الرسائل يتم تبادلها بين المرسل والمستقبل </a:t>
            </a:r>
            <a:r>
              <a:rPr lang="ar-SA" sz="2400" b="1" dirty="0" err="1">
                <a:latin typeface="Adobe Arabic" pitchFamily="18" charset="-78"/>
                <a:cs typeface="Adobe Arabic" pitchFamily="18" charset="-78"/>
              </a:rPr>
              <a:t>فقط.</a:t>
            </a:r>
            <a:r>
              <a:rPr lang="ar-SA" sz="2400" b="1" dirty="0">
                <a:latin typeface="Adobe Arabic" pitchFamily="18" charset="-78"/>
                <a:cs typeface="Adobe Arabic" pitchFamily="18" charset="-78"/>
              </a:rPr>
              <a:t> أما التراسل باعتماد تقنيات </a:t>
            </a:r>
            <a:r>
              <a:rPr lang="ar-SA" sz="2400" b="1" dirty="0" err="1">
                <a:latin typeface="Adobe Arabic" pitchFamily="18" charset="-78"/>
                <a:cs typeface="Adobe Arabic" pitchFamily="18" charset="-78"/>
              </a:rPr>
              <a:t>التوزيع (</a:t>
            </a:r>
            <a:r>
              <a:rPr lang="en-US" sz="2400" b="1" dirty="0">
                <a:latin typeface="Adobe Arabic" pitchFamily="18" charset="-78"/>
                <a:cs typeface="Adobe Arabic" pitchFamily="18" charset="-78"/>
              </a:rPr>
              <a:t>Hubs) </a:t>
            </a:r>
            <a:r>
              <a:rPr lang="ar-SA" sz="2400" b="1" dirty="0">
                <a:latin typeface="Adobe Arabic" pitchFamily="18" charset="-78"/>
                <a:cs typeface="Adobe Arabic" pitchFamily="18" charset="-78"/>
              </a:rPr>
              <a:t>فإن الرسائل يتم توزيعها على جميع المستخدمين</a:t>
            </a:r>
          </a:p>
          <a:p>
            <a:pPr marL="342900" indent="-342900">
              <a:buFont typeface="+mj-lt"/>
              <a:buAutoNum type="arabicPeriod"/>
            </a:pPr>
            <a:r>
              <a:rPr lang="ar-SA" sz="2400" b="1" dirty="0">
                <a:latin typeface="Adobe Arabic" pitchFamily="18" charset="-78"/>
                <a:cs typeface="Adobe Arabic" pitchFamily="18" charset="-78"/>
              </a:rPr>
              <a:t>تقنيات الشبكات </a:t>
            </a:r>
            <a:r>
              <a:rPr lang="ar-SA" sz="2400" b="1" dirty="0" err="1">
                <a:latin typeface="Adobe Arabic" pitchFamily="18" charset="-78"/>
                <a:cs typeface="Adobe Arabic" pitchFamily="18" charset="-78"/>
              </a:rPr>
              <a:t>التخيلية (</a:t>
            </a:r>
            <a:r>
              <a:rPr lang="en-US" sz="2400" b="1" dirty="0">
                <a:latin typeface="Adobe Arabic" pitchFamily="18" charset="-78"/>
                <a:cs typeface="Adobe Arabic" pitchFamily="18" charset="-78"/>
              </a:rPr>
              <a:t>Virtual LANs</a:t>
            </a:r>
            <a:r>
              <a:rPr lang="ar-SA" sz="2400" b="1" dirty="0" err="1">
                <a:latin typeface="Adobe Arabic" pitchFamily="18" charset="-78"/>
                <a:cs typeface="Adobe Arabic" pitchFamily="18" charset="-78"/>
              </a:rPr>
              <a:t>) </a:t>
            </a:r>
            <a:r>
              <a:rPr lang="ar-SA" sz="2400" b="1" dirty="0">
                <a:latin typeface="Adobe Arabic" pitchFamily="18" charset="-78"/>
                <a:cs typeface="Adobe Arabic" pitchFamily="18" charset="-78"/>
              </a:rPr>
              <a:t>: التي تعتمد على التشفير للتخاطب بين الأشخاص في تلك </a:t>
            </a:r>
            <a:r>
              <a:rPr lang="ar-SA" sz="2400" b="1" dirty="0" err="1">
                <a:latin typeface="Adobe Arabic" pitchFamily="18" charset="-78"/>
                <a:cs typeface="Adobe Arabic" pitchFamily="18" charset="-78"/>
              </a:rPr>
              <a:t>الشبكة </a:t>
            </a:r>
            <a:r>
              <a:rPr lang="ar-SA" sz="2400" b="1" dirty="0">
                <a:latin typeface="Adobe Arabic" pitchFamily="18" charset="-78"/>
                <a:cs typeface="Adobe Arabic" pitchFamily="18" charset="-78"/>
              </a:rPr>
              <a:t>- لتكوين شبكات محلية صغيرة داخل الشبكة المحلية الرئيسية يرتبط </a:t>
            </a:r>
            <a:r>
              <a:rPr lang="ar-SA" sz="2400" b="1" dirty="0" err="1">
                <a:latin typeface="Adobe Arabic" pitchFamily="18" charset="-78"/>
                <a:cs typeface="Adobe Arabic" pitchFamily="18" charset="-78"/>
              </a:rPr>
              <a:t>بها</a:t>
            </a:r>
            <a:r>
              <a:rPr lang="ar-SA" sz="2400" b="1" dirty="0">
                <a:latin typeface="Adobe Arabic" pitchFamily="18" charset="-78"/>
                <a:cs typeface="Adobe Arabic" pitchFamily="18" charset="-78"/>
              </a:rPr>
              <a:t> المستخدمون الذين تجمعهم أهمية أمنية مشتركة.</a:t>
            </a:r>
          </a:p>
          <a:p>
            <a:endParaRPr lang="ar-SA" dirty="0"/>
          </a:p>
        </p:txBody>
      </p:sp>
    </p:spTree>
  </p:cSld>
  <p:clrMapOvr>
    <a:masterClrMapping/>
  </p:clrMapOvr>
  <p:transition spd="med">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اطار.png"/>
          <p:cNvPicPr>
            <a:picLocks noChangeAspect="1"/>
          </p:cNvPicPr>
          <p:nvPr/>
        </p:nvPicPr>
        <p:blipFill>
          <a:blip r:embed="rId2" cstate="print"/>
          <a:srcRect t="2762"/>
          <a:stretch>
            <a:fillRect/>
          </a:stretch>
        </p:blipFill>
        <p:spPr>
          <a:xfrm>
            <a:off x="0" y="0"/>
            <a:ext cx="9144000" cy="6830616"/>
          </a:xfrm>
          <a:prstGeom prst="rect">
            <a:avLst/>
          </a:prstGeom>
        </p:spPr>
      </p:pic>
      <p:pic>
        <p:nvPicPr>
          <p:cNvPr id="4" name="صورة 3" descr="978.jpg"/>
          <p:cNvPicPr>
            <a:picLocks noChangeAspect="1"/>
          </p:cNvPicPr>
          <p:nvPr/>
        </p:nvPicPr>
        <p:blipFill>
          <a:blip r:embed="rId3" cstate="print"/>
          <a:srcRect t="8965" r="7402"/>
          <a:stretch>
            <a:fillRect/>
          </a:stretch>
        </p:blipFill>
        <p:spPr>
          <a:xfrm>
            <a:off x="428596" y="4429132"/>
            <a:ext cx="2949835" cy="2160242"/>
          </a:xfrm>
          <a:prstGeom prst="rect">
            <a:avLst/>
          </a:prstGeom>
        </p:spPr>
      </p:pic>
      <p:sp>
        <p:nvSpPr>
          <p:cNvPr id="3" name="مربع نص 2"/>
          <p:cNvSpPr txBox="1"/>
          <p:nvPr/>
        </p:nvSpPr>
        <p:spPr>
          <a:xfrm>
            <a:off x="1835696" y="332656"/>
            <a:ext cx="7128792" cy="3385542"/>
          </a:xfrm>
          <a:prstGeom prst="rect">
            <a:avLst/>
          </a:prstGeom>
          <a:noFill/>
        </p:spPr>
        <p:txBody>
          <a:bodyPr wrap="square" rtlCol="1">
            <a:spAutoFit/>
          </a:bodyPr>
          <a:lstStyle/>
          <a:p>
            <a:pPr lvl="0"/>
            <a:r>
              <a:rPr lang="ar-SA" sz="3200" b="1" dirty="0" err="1" smtClean="0">
                <a:effectLst>
                  <a:glow rad="63500">
                    <a:schemeClr val="accent5">
                      <a:satMod val="175000"/>
                      <a:alpha val="40000"/>
                    </a:schemeClr>
                  </a:glow>
                  <a:outerShdw blurRad="50800" dist="38100" dir="8100000" algn="tr" rotWithShape="0">
                    <a:prstClr val="black">
                      <a:alpha val="40000"/>
                    </a:prstClr>
                  </a:outerShdw>
                  <a:reflection blurRad="6350" stA="60000" endA="900" endPos="58000" dir="5400000" sy="-100000" algn="bl" rotWithShape="0"/>
                </a:effectLst>
                <a:latin typeface="Adobe Arabic" pitchFamily="18" charset="-78"/>
                <a:cs typeface="Adobe Arabic" pitchFamily="18" charset="-78"/>
              </a:rPr>
              <a:t>تابع </a:t>
            </a:r>
            <a:r>
              <a:rPr lang="ar-SA" sz="3200" b="1" dirty="0" smtClean="0">
                <a:effectLst>
                  <a:glow rad="101600">
                    <a:schemeClr val="accent3">
                      <a:satMod val="175000"/>
                      <a:alpha val="40000"/>
                    </a:schemeClr>
                  </a:glow>
                  <a:outerShdw blurRad="50800" dist="38100" dir="8100000" algn="tr" rotWithShape="0">
                    <a:prstClr val="black">
                      <a:alpha val="40000"/>
                    </a:prstClr>
                  </a:outerShdw>
                  <a:reflection blurRad="6350" stA="60000" endA="900" endPos="58000" dir="5400000" sy="-100000" algn="bl" rotWithShape="0"/>
                </a:effectLst>
                <a:latin typeface="Adobe Arabic" pitchFamily="18" charset="-78"/>
                <a:cs typeface="Adobe Arabic" pitchFamily="18" charset="-78"/>
              </a:rPr>
              <a:t>: تصميم الشبكة وأثره في توفير </a:t>
            </a:r>
            <a:r>
              <a:rPr lang="ar-SA" sz="3200" b="1" dirty="0" err="1" smtClean="0">
                <a:effectLst>
                  <a:glow rad="101600">
                    <a:schemeClr val="accent3">
                      <a:satMod val="175000"/>
                      <a:alpha val="40000"/>
                    </a:schemeClr>
                  </a:glow>
                  <a:outerShdw blurRad="50800" dist="38100" dir="8100000" algn="tr" rotWithShape="0">
                    <a:prstClr val="black">
                      <a:alpha val="40000"/>
                    </a:prstClr>
                  </a:outerShdw>
                  <a:reflection blurRad="6350" stA="60000" endA="900" endPos="58000" dir="5400000" sy="-100000" algn="bl" rotWithShape="0"/>
                </a:effectLst>
                <a:latin typeface="Adobe Arabic" pitchFamily="18" charset="-78"/>
                <a:cs typeface="Adobe Arabic" pitchFamily="18" charset="-78"/>
              </a:rPr>
              <a:t>الحماية :</a:t>
            </a:r>
            <a:endParaRPr lang="ar-SA" sz="3200" b="1" dirty="0" smtClean="0">
              <a:effectLst>
                <a:glow rad="101600">
                  <a:schemeClr val="accent3">
                    <a:satMod val="175000"/>
                    <a:alpha val="40000"/>
                  </a:schemeClr>
                </a:glow>
                <a:outerShdw blurRad="50800" dist="38100" dir="8100000" algn="tr" rotWithShape="0">
                  <a:prstClr val="black">
                    <a:alpha val="40000"/>
                  </a:prstClr>
                </a:outerShdw>
                <a:reflection blurRad="6350" stA="60000" endA="900" endPos="58000" dir="5400000" sy="-100000" algn="bl" rotWithShape="0"/>
              </a:effectLst>
              <a:latin typeface="Adobe Arabic" pitchFamily="18" charset="-78"/>
              <a:cs typeface="Adobe Arabic" pitchFamily="18" charset="-78"/>
            </a:endParaRPr>
          </a:p>
          <a:p>
            <a:endParaRPr lang="ar-SA" sz="2400" b="1" dirty="0">
              <a:latin typeface="Adobe Arabic" pitchFamily="18" charset="-78"/>
              <a:cs typeface="Adobe Arabic" pitchFamily="18" charset="-78"/>
            </a:endParaRPr>
          </a:p>
          <a:p>
            <a:pPr marL="342900" indent="-342900" algn="just"/>
            <a:r>
              <a:rPr lang="ar-SA" sz="2800" dirty="0" smtClean="0">
                <a:latin typeface="Adobe Arabic" pitchFamily="18" charset="-78"/>
                <a:cs typeface="Adobe Arabic" pitchFamily="18" charset="-78"/>
              </a:rPr>
              <a:t>3- البناء </a:t>
            </a:r>
            <a:r>
              <a:rPr lang="ar-SA" sz="2800" dirty="0">
                <a:latin typeface="Adobe Arabic" pitchFamily="18" charset="-78"/>
                <a:cs typeface="Adobe Arabic" pitchFamily="18" charset="-78"/>
              </a:rPr>
              <a:t>الهيكلي </a:t>
            </a:r>
            <a:r>
              <a:rPr lang="en-US" sz="2800" dirty="0">
                <a:latin typeface="Adobe Arabic" pitchFamily="18" charset="-78"/>
                <a:cs typeface="Adobe Arabic" pitchFamily="18" charset="-78"/>
              </a:rPr>
              <a:t>Topology) </a:t>
            </a:r>
            <a:r>
              <a:rPr lang="ar-SA" sz="2800" dirty="0">
                <a:latin typeface="Adobe Arabic" pitchFamily="18" charset="-78"/>
                <a:cs typeface="Adobe Arabic" pitchFamily="18" charset="-78"/>
              </a:rPr>
              <a:t>) الذي يعتمد التصميم الهرمي </a:t>
            </a:r>
            <a:r>
              <a:rPr lang="en-US" sz="2800" dirty="0" err="1">
                <a:latin typeface="Adobe Arabic" pitchFamily="18" charset="-78"/>
                <a:cs typeface="Adobe Arabic" pitchFamily="18" charset="-78"/>
              </a:rPr>
              <a:t>ierarchical</a:t>
            </a:r>
            <a:r>
              <a:rPr lang="en-US" sz="2800" dirty="0">
                <a:latin typeface="Adobe Arabic" pitchFamily="18" charset="-78"/>
                <a:cs typeface="Adobe Arabic" pitchFamily="18" charset="-78"/>
              </a:rPr>
              <a:t> Architecture) </a:t>
            </a:r>
            <a:r>
              <a:rPr lang="ar-SA" sz="2800" dirty="0">
                <a:latin typeface="Adobe Arabic" pitchFamily="18" charset="-78"/>
                <a:cs typeface="Adobe Arabic" pitchFamily="18" charset="-78"/>
              </a:rPr>
              <a:t> ) : بحيث يتم تقسيم الشبكات المحلية الكبيرة جغرافيا </a:t>
            </a:r>
            <a:r>
              <a:rPr lang="ar-SA" sz="2800" dirty="0" smtClean="0">
                <a:latin typeface="Adobe Arabic" pitchFamily="18" charset="-78"/>
                <a:cs typeface="Adobe Arabic" pitchFamily="18" charset="-78"/>
              </a:rPr>
              <a:t>إلى عدد </a:t>
            </a:r>
            <a:r>
              <a:rPr lang="ar-SA" sz="2800" dirty="0">
                <a:latin typeface="Adobe Arabic" pitchFamily="18" charset="-78"/>
                <a:cs typeface="Adobe Arabic" pitchFamily="18" charset="-78"/>
              </a:rPr>
              <a:t>من الشبكات المحلية. ويتم ربط تلك الشبكات بطريقة هرمية </a:t>
            </a:r>
            <a:r>
              <a:rPr lang="ar-SA" sz="2800" dirty="0" smtClean="0">
                <a:latin typeface="Adobe Arabic" pitchFamily="18" charset="-78"/>
                <a:cs typeface="Adobe Arabic" pitchFamily="18" charset="-78"/>
              </a:rPr>
              <a:t>من خلال </a:t>
            </a:r>
            <a:r>
              <a:rPr lang="ar-SA" sz="2800" dirty="0">
                <a:latin typeface="Adobe Arabic" pitchFamily="18" charset="-78"/>
                <a:cs typeface="Adobe Arabic" pitchFamily="18" charset="-78"/>
              </a:rPr>
              <a:t>شبكة فقرية يتم تناقل الرسائل عبرها </a:t>
            </a:r>
          </a:p>
          <a:p>
            <a:endParaRPr lang="ar-SA" dirty="0"/>
          </a:p>
        </p:txBody>
      </p:sp>
    </p:spTree>
  </p:cSld>
  <p:clrMapOvr>
    <a:masterClrMapping/>
  </p:clrMapOvr>
  <p:transition spd="med">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اطار.png"/>
          <p:cNvPicPr>
            <a:picLocks noChangeAspect="1"/>
          </p:cNvPicPr>
          <p:nvPr/>
        </p:nvPicPr>
        <p:blipFill>
          <a:blip r:embed="rId2" cstate="print"/>
          <a:srcRect t="2762"/>
          <a:stretch>
            <a:fillRect/>
          </a:stretch>
        </p:blipFill>
        <p:spPr>
          <a:xfrm>
            <a:off x="0" y="0"/>
            <a:ext cx="9144000" cy="6830616"/>
          </a:xfrm>
          <a:prstGeom prst="rect">
            <a:avLst/>
          </a:prstGeom>
        </p:spPr>
      </p:pic>
      <p:pic>
        <p:nvPicPr>
          <p:cNvPr id="5" name="صورة 4" descr="a130d85f-1847-4423-b5c2-fecaea5bac92wallpaper.jpg"/>
          <p:cNvPicPr>
            <a:picLocks noChangeAspect="1"/>
          </p:cNvPicPr>
          <p:nvPr/>
        </p:nvPicPr>
        <p:blipFill>
          <a:blip r:embed="rId3" cstate="print"/>
          <a:srcRect l="28738" t="26900" r="18500" b="36350"/>
          <a:stretch>
            <a:fillRect/>
          </a:stretch>
        </p:blipFill>
        <p:spPr>
          <a:xfrm>
            <a:off x="1835696" y="4509120"/>
            <a:ext cx="4824536" cy="2348880"/>
          </a:xfrm>
          <a:prstGeom prst="rect">
            <a:avLst/>
          </a:prstGeom>
        </p:spPr>
      </p:pic>
      <p:sp>
        <p:nvSpPr>
          <p:cNvPr id="4" name="مربع نص 3"/>
          <p:cNvSpPr txBox="1"/>
          <p:nvPr/>
        </p:nvSpPr>
        <p:spPr>
          <a:xfrm>
            <a:off x="395536" y="277481"/>
            <a:ext cx="8496944" cy="4524315"/>
          </a:xfrm>
          <a:prstGeom prst="rect">
            <a:avLst/>
          </a:prstGeom>
          <a:noFill/>
        </p:spPr>
        <p:txBody>
          <a:bodyPr wrap="square" rtlCol="1">
            <a:spAutoFit/>
          </a:bodyPr>
          <a:lstStyle/>
          <a:p>
            <a:pPr marL="342900" indent="-342900"/>
            <a:endParaRPr lang="ar-SA" sz="2000" b="1" dirty="0">
              <a:latin typeface="Adobe Arabic" pitchFamily="18" charset="-78"/>
              <a:cs typeface="Adobe Arabic" pitchFamily="18" charset="-78"/>
            </a:endParaRPr>
          </a:p>
          <a:p>
            <a:pPr marL="342900" indent="-342900"/>
            <a:r>
              <a:rPr lang="ar-SA"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dobe Arabic" pitchFamily="18" charset="-78"/>
                <a:cs typeface="Adobe Arabic" pitchFamily="18" charset="-78"/>
              </a:rPr>
              <a:t>قسم المختصون مكونات أمن الشبكات والمعلومات والحاسوب  إلى ثلاثة مكونات على درجة واحدة من </a:t>
            </a:r>
            <a:r>
              <a:rPr lang="ar-SA" sz="24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dobe Arabic" pitchFamily="18" charset="-78"/>
                <a:cs typeface="Adobe Arabic" pitchFamily="18" charset="-78"/>
              </a:rPr>
              <a:t>الأهمية :</a:t>
            </a:r>
            <a:r>
              <a:rPr lang="ar-SA"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dobe Arabic" pitchFamily="18" charset="-78"/>
                <a:cs typeface="Adobe Arabic" pitchFamily="18" charset="-78"/>
              </a:rPr>
              <a:t> </a:t>
            </a:r>
            <a:endParaRPr lang="ar-SA"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dobe Arabic" pitchFamily="18" charset="-78"/>
              <a:cs typeface="Adobe Arabic" pitchFamily="18" charset="-78"/>
            </a:endParaRPr>
          </a:p>
          <a:p>
            <a:r>
              <a:rPr lang="ar-SA" sz="2000" b="1" dirty="0" smtClean="0">
                <a:solidFill>
                  <a:srgbClr val="00B050"/>
                </a:solidFill>
                <a:effectLst>
                  <a:glow rad="101600">
                    <a:schemeClr val="accent3">
                      <a:satMod val="175000"/>
                      <a:alpha val="40000"/>
                    </a:schemeClr>
                  </a:glow>
                </a:effectLst>
                <a:latin typeface="Adobe Arabic" pitchFamily="18" charset="-78"/>
                <a:cs typeface="Adobe Arabic" pitchFamily="18" charset="-78"/>
              </a:rPr>
              <a:t>(أ) سرية </a:t>
            </a:r>
            <a:r>
              <a:rPr lang="ar-SA" sz="2000" b="1" dirty="0" err="1" smtClean="0">
                <a:solidFill>
                  <a:srgbClr val="00B050"/>
                </a:solidFill>
                <a:effectLst>
                  <a:glow rad="101600">
                    <a:schemeClr val="accent3">
                      <a:satMod val="175000"/>
                      <a:alpha val="40000"/>
                    </a:schemeClr>
                  </a:glow>
                </a:effectLst>
                <a:latin typeface="Adobe Arabic" pitchFamily="18" charset="-78"/>
                <a:cs typeface="Adobe Arabic" pitchFamily="18" charset="-78"/>
              </a:rPr>
              <a:t>المعلومات (</a:t>
            </a:r>
            <a:r>
              <a:rPr lang="en-US" sz="2000" b="1" dirty="0" smtClean="0">
                <a:solidFill>
                  <a:srgbClr val="00B050"/>
                </a:solidFill>
                <a:effectLst>
                  <a:glow rad="101600">
                    <a:schemeClr val="accent3">
                      <a:satMod val="175000"/>
                      <a:alpha val="40000"/>
                    </a:schemeClr>
                  </a:glow>
                </a:effectLst>
                <a:latin typeface="Adobe Arabic" pitchFamily="18" charset="-78"/>
                <a:cs typeface="Adobe Arabic" pitchFamily="18" charset="-78"/>
              </a:rPr>
              <a:t>Data Confidentiality </a:t>
            </a:r>
            <a:r>
              <a:rPr lang="ar-SA" sz="2000" b="1" dirty="0" err="1" smtClean="0">
                <a:solidFill>
                  <a:srgbClr val="00B050"/>
                </a:solidFill>
                <a:effectLst>
                  <a:glow rad="101600">
                    <a:schemeClr val="accent3">
                      <a:satMod val="175000"/>
                      <a:alpha val="40000"/>
                    </a:schemeClr>
                  </a:glow>
                </a:effectLst>
                <a:latin typeface="Adobe Arabic" pitchFamily="18" charset="-78"/>
                <a:cs typeface="Adobe Arabic" pitchFamily="18" charset="-78"/>
              </a:rPr>
              <a:t>) </a:t>
            </a:r>
            <a:r>
              <a:rPr lang="ar-SA" sz="2000" b="1" dirty="0" smtClean="0">
                <a:solidFill>
                  <a:srgbClr val="00B050"/>
                </a:solidFill>
                <a:effectLst>
                  <a:glow rad="101600">
                    <a:schemeClr val="accent3">
                      <a:satMod val="175000"/>
                      <a:alpha val="40000"/>
                    </a:schemeClr>
                  </a:glow>
                </a:effectLst>
                <a:latin typeface="Adobe Arabic" pitchFamily="18" charset="-78"/>
                <a:cs typeface="Adobe Arabic" pitchFamily="18" charset="-78"/>
              </a:rPr>
              <a:t>: </a:t>
            </a:r>
            <a:r>
              <a:rPr lang="ar-SA" sz="2000" b="1" dirty="0" smtClean="0">
                <a:latin typeface="Adobe Arabic" pitchFamily="18" charset="-78"/>
                <a:cs typeface="Adobe Arabic" pitchFamily="18" charset="-78"/>
              </a:rPr>
              <a:t>وهـذا الجانب يشمل كافة التدابير اللازمة لمنع اطلاع غير المصرح لهم على المعلومات الحساسة أو </a:t>
            </a:r>
            <a:r>
              <a:rPr lang="ar-SA" sz="2000" b="1" dirty="0" err="1" smtClean="0">
                <a:latin typeface="Adobe Arabic" pitchFamily="18" charset="-78"/>
                <a:cs typeface="Adobe Arabic" pitchFamily="18" charset="-78"/>
              </a:rPr>
              <a:t>السرية.</a:t>
            </a:r>
            <a:r>
              <a:rPr lang="ar-SA" sz="2000" b="1" dirty="0" smtClean="0">
                <a:latin typeface="Adobe Arabic" pitchFamily="18" charset="-78"/>
                <a:cs typeface="Adobe Arabic" pitchFamily="18" charset="-78"/>
              </a:rPr>
              <a:t> وهذا كما أسلفنا هو ما يتبادر إلى ذهن السامع عند الحديث عن أمن المعلومات، ومن أمثلة المعلومات التي يُحرص على سريتها: المعلومات الشخصية، والموقف المالي لشركة ما قبل إعلانه، والمعلومات العسكرية.</a:t>
            </a:r>
          </a:p>
          <a:p>
            <a:r>
              <a:rPr lang="ar-SA" sz="2000" b="1" dirty="0">
                <a:solidFill>
                  <a:srgbClr val="00B050"/>
                </a:solidFill>
                <a:effectLst>
                  <a:glow rad="101600">
                    <a:schemeClr val="accent3">
                      <a:satMod val="175000"/>
                      <a:alpha val="40000"/>
                    </a:schemeClr>
                  </a:glow>
                </a:effectLst>
                <a:latin typeface="Adobe Arabic" pitchFamily="18" charset="-78"/>
                <a:cs typeface="Adobe Arabic" pitchFamily="18" charset="-78"/>
              </a:rPr>
              <a:t>(ب) سلامـــة </a:t>
            </a:r>
            <a:r>
              <a:rPr lang="ar-SA" sz="2000" b="1" dirty="0" err="1">
                <a:solidFill>
                  <a:srgbClr val="00B050"/>
                </a:solidFill>
                <a:effectLst>
                  <a:glow rad="101600">
                    <a:schemeClr val="accent3">
                      <a:satMod val="175000"/>
                      <a:alpha val="40000"/>
                    </a:schemeClr>
                  </a:glow>
                </a:effectLst>
                <a:latin typeface="Adobe Arabic" pitchFamily="18" charset="-78"/>
                <a:cs typeface="Adobe Arabic" pitchFamily="18" charset="-78"/>
              </a:rPr>
              <a:t>المعلومـات (</a:t>
            </a:r>
            <a:r>
              <a:rPr lang="en-US" sz="2000" b="1" dirty="0">
                <a:solidFill>
                  <a:srgbClr val="00B050"/>
                </a:solidFill>
                <a:effectLst>
                  <a:glow rad="101600">
                    <a:schemeClr val="accent3">
                      <a:satMod val="175000"/>
                      <a:alpha val="40000"/>
                    </a:schemeClr>
                  </a:glow>
                </a:effectLst>
                <a:latin typeface="Adobe Arabic" pitchFamily="18" charset="-78"/>
                <a:cs typeface="Adobe Arabic" pitchFamily="18" charset="-78"/>
              </a:rPr>
              <a:t>Data Integrity </a:t>
            </a:r>
            <a:r>
              <a:rPr lang="ar-SA" sz="2000" b="1" dirty="0">
                <a:solidFill>
                  <a:srgbClr val="00B050"/>
                </a:solidFill>
                <a:effectLst>
                  <a:glow rad="101600">
                    <a:schemeClr val="accent3">
                      <a:satMod val="175000"/>
                      <a:alpha val="40000"/>
                    </a:schemeClr>
                  </a:glow>
                </a:effectLst>
                <a:latin typeface="Adobe Arabic" pitchFamily="18" charset="-78"/>
                <a:cs typeface="Adobe Arabic" pitchFamily="18" charset="-78"/>
              </a:rPr>
              <a:t> </a:t>
            </a:r>
            <a:r>
              <a:rPr lang="ar-SA" sz="2000" b="1" dirty="0" err="1">
                <a:solidFill>
                  <a:srgbClr val="00B050"/>
                </a:solidFill>
                <a:effectLst>
                  <a:glow rad="101600">
                    <a:schemeClr val="accent3">
                      <a:satMod val="175000"/>
                      <a:alpha val="40000"/>
                    </a:schemeClr>
                  </a:glow>
                </a:effectLst>
                <a:latin typeface="Adobe Arabic" pitchFamily="18" charset="-78"/>
                <a:cs typeface="Adobe Arabic" pitchFamily="18" charset="-78"/>
              </a:rPr>
              <a:t>) </a:t>
            </a:r>
            <a:r>
              <a:rPr lang="ar-SA" sz="2000" b="1" dirty="0">
                <a:solidFill>
                  <a:srgbClr val="00B050"/>
                </a:solidFill>
                <a:effectLst>
                  <a:glow rad="101600">
                    <a:schemeClr val="accent3">
                      <a:satMod val="175000"/>
                      <a:alpha val="40000"/>
                    </a:schemeClr>
                  </a:glow>
                </a:effectLst>
                <a:latin typeface="Adobe Arabic" pitchFamily="18" charset="-78"/>
                <a:cs typeface="Adobe Arabic" pitchFamily="18" charset="-78"/>
              </a:rPr>
              <a:t>: </a:t>
            </a:r>
            <a:r>
              <a:rPr lang="ar-SA" sz="2000" b="1" dirty="0" smtClean="0">
                <a:latin typeface="Adobe Arabic" pitchFamily="18" charset="-78"/>
                <a:cs typeface="Adobe Arabic" pitchFamily="18" charset="-78"/>
              </a:rPr>
              <a:t>خـــلافاً لمـــا جــــاء في سرية </a:t>
            </a:r>
            <a:r>
              <a:rPr lang="ar-SA" sz="2000" b="1" dirty="0" err="1" smtClean="0">
                <a:latin typeface="Adobe Arabic" pitchFamily="18" charset="-78"/>
                <a:cs typeface="Adobe Arabic" pitchFamily="18" charset="-78"/>
              </a:rPr>
              <a:t>المعلومات </a:t>
            </a:r>
            <a:r>
              <a:rPr lang="ar-SA" sz="2000" b="1" dirty="0" smtClean="0">
                <a:latin typeface="Adobe Arabic" pitchFamily="18" charset="-78"/>
                <a:cs typeface="Adobe Arabic" pitchFamily="18" charset="-78"/>
              </a:rPr>
              <a:t>، فإنه لا يعنينا هنا أن نحافظ على سرية المعلومات، ولكن ما يهمنا هنا هو اتخاذ التدابير اللازمة لحماية المعلومات من </a:t>
            </a:r>
            <a:r>
              <a:rPr lang="ar-SA" sz="2000" b="1" dirty="0" err="1" smtClean="0">
                <a:latin typeface="Adobe Arabic" pitchFamily="18" charset="-78"/>
                <a:cs typeface="Adobe Arabic" pitchFamily="18" charset="-78"/>
              </a:rPr>
              <a:t>التغيير .</a:t>
            </a:r>
            <a:r>
              <a:rPr lang="ar-SA" sz="2000" b="1" dirty="0" smtClean="0">
                <a:latin typeface="Adobe Arabic" pitchFamily="18" charset="-78"/>
                <a:cs typeface="Adobe Arabic" pitchFamily="18" charset="-78"/>
              </a:rPr>
              <a:t> وهناك أمثلة كثيرة لهذا المطلب: فقد تنشر جهة ما قوائم أسماء المقبولين ممن تقدموا بطلبات للعمل لديها، إذ من المحتمل أن يقوم شخص ما بحذف بعض الأسماء وإدراج أسماء أخرى بدلاً منها، مسبباً كثيراً من الإرباك للناس والحرج للجهة </a:t>
            </a:r>
            <a:r>
              <a:rPr lang="ar-SA" sz="2000" b="1" dirty="0" err="1" smtClean="0">
                <a:latin typeface="Adobe Arabic" pitchFamily="18" charset="-78"/>
                <a:cs typeface="Adobe Arabic" pitchFamily="18" charset="-78"/>
              </a:rPr>
              <a:t>المعنية .</a:t>
            </a:r>
            <a:endParaRPr lang="ar-SA" sz="2000" b="1" dirty="0" smtClean="0">
              <a:latin typeface="Adobe Arabic" pitchFamily="18" charset="-78"/>
              <a:cs typeface="Adobe Arabic" pitchFamily="18" charset="-78"/>
            </a:endParaRPr>
          </a:p>
          <a:p>
            <a:r>
              <a:rPr lang="ar-SA" sz="2000" b="1" dirty="0">
                <a:solidFill>
                  <a:srgbClr val="00B050"/>
                </a:solidFill>
                <a:effectLst>
                  <a:glow rad="101600">
                    <a:schemeClr val="accent3">
                      <a:satMod val="175000"/>
                      <a:alpha val="40000"/>
                    </a:schemeClr>
                  </a:glow>
                </a:effectLst>
                <a:latin typeface="Adobe Arabic" pitchFamily="18" charset="-78"/>
                <a:cs typeface="Adobe Arabic" pitchFamily="18" charset="-78"/>
              </a:rPr>
              <a:t>(</a:t>
            </a:r>
            <a:r>
              <a:rPr lang="ar-SA" sz="2000" b="1" dirty="0" err="1">
                <a:solidFill>
                  <a:srgbClr val="00B050"/>
                </a:solidFill>
                <a:effectLst>
                  <a:glow rad="101600">
                    <a:schemeClr val="accent3">
                      <a:satMod val="175000"/>
                      <a:alpha val="40000"/>
                    </a:schemeClr>
                  </a:glow>
                </a:effectLst>
                <a:latin typeface="Adobe Arabic" pitchFamily="18" charset="-78"/>
                <a:cs typeface="Adobe Arabic" pitchFamily="18" charset="-78"/>
              </a:rPr>
              <a:t>جـ</a:t>
            </a:r>
            <a:r>
              <a:rPr lang="ar-SA" sz="2000" b="1" dirty="0">
                <a:solidFill>
                  <a:srgbClr val="00B050"/>
                </a:solidFill>
                <a:effectLst>
                  <a:glow rad="101600">
                    <a:schemeClr val="accent3">
                      <a:satMod val="175000"/>
                      <a:alpha val="40000"/>
                    </a:schemeClr>
                  </a:glow>
                </a:effectLst>
                <a:latin typeface="Adobe Arabic" pitchFamily="18" charset="-78"/>
                <a:cs typeface="Adobe Arabic" pitchFamily="18" charset="-78"/>
              </a:rPr>
              <a:t>) ضمان الوصول إلى المعلومات والموارد </a:t>
            </a:r>
            <a:r>
              <a:rPr lang="ar-SA" sz="2000" b="1" dirty="0" err="1">
                <a:solidFill>
                  <a:srgbClr val="00B050"/>
                </a:solidFill>
                <a:effectLst>
                  <a:glow rad="101600">
                    <a:schemeClr val="accent3">
                      <a:satMod val="175000"/>
                      <a:alpha val="40000"/>
                    </a:schemeClr>
                  </a:glow>
                </a:effectLst>
                <a:latin typeface="Adobe Arabic" pitchFamily="18" charset="-78"/>
                <a:cs typeface="Adobe Arabic" pitchFamily="18" charset="-78"/>
              </a:rPr>
              <a:t>الحاسوبية (</a:t>
            </a:r>
            <a:r>
              <a:rPr lang="en-US" sz="2000" b="1" dirty="0">
                <a:solidFill>
                  <a:srgbClr val="00B050"/>
                </a:solidFill>
                <a:effectLst>
                  <a:glow rad="101600">
                    <a:schemeClr val="accent3">
                      <a:satMod val="175000"/>
                      <a:alpha val="40000"/>
                    </a:schemeClr>
                  </a:glow>
                </a:effectLst>
                <a:latin typeface="Adobe Arabic" pitchFamily="18" charset="-78"/>
                <a:cs typeface="Adobe Arabic" pitchFamily="18" charset="-78"/>
              </a:rPr>
              <a:t>Availability </a:t>
            </a:r>
            <a:r>
              <a:rPr lang="ar-SA" sz="2000" b="1" dirty="0" err="1">
                <a:solidFill>
                  <a:srgbClr val="00B050"/>
                </a:solidFill>
                <a:effectLst>
                  <a:glow rad="101600">
                    <a:schemeClr val="accent3">
                      <a:satMod val="175000"/>
                      <a:alpha val="40000"/>
                    </a:schemeClr>
                  </a:glow>
                </a:effectLst>
                <a:latin typeface="Adobe Arabic" pitchFamily="18" charset="-78"/>
                <a:cs typeface="Adobe Arabic" pitchFamily="18" charset="-78"/>
              </a:rPr>
              <a:t>) </a:t>
            </a:r>
            <a:r>
              <a:rPr lang="ar-SA" sz="2000" b="1" dirty="0">
                <a:solidFill>
                  <a:srgbClr val="00B050"/>
                </a:solidFill>
                <a:effectLst>
                  <a:glow rad="101600">
                    <a:schemeClr val="accent3">
                      <a:satMod val="175000"/>
                      <a:alpha val="40000"/>
                    </a:schemeClr>
                  </a:glow>
                </a:effectLst>
                <a:latin typeface="Adobe Arabic" pitchFamily="18" charset="-78"/>
                <a:cs typeface="Adobe Arabic" pitchFamily="18" charset="-78"/>
              </a:rPr>
              <a:t>:</a:t>
            </a:r>
            <a:r>
              <a:rPr lang="ar-SA" sz="2000" b="1" dirty="0" smtClean="0">
                <a:latin typeface="Adobe Arabic" pitchFamily="18" charset="-78"/>
                <a:cs typeface="Adobe Arabic" pitchFamily="18" charset="-78"/>
              </a:rPr>
              <a:t> إن الحفاظ على سرية المعلومات وسلامتها أمر مهم و لا ريب، لكن هذه المعلومات تصبح غير قيمة إذا كان من يحق لـه الاطلاع عليها لا يمكنه الوصول إليها أو أن الوصول إليها يحتاج وقت </a:t>
            </a:r>
            <a:r>
              <a:rPr lang="ar-SA" sz="2000" b="1" dirty="0" err="1" smtClean="0">
                <a:latin typeface="Adobe Arabic" pitchFamily="18" charset="-78"/>
                <a:cs typeface="Adobe Arabic" pitchFamily="18" charset="-78"/>
              </a:rPr>
              <a:t>طويلاً.</a:t>
            </a:r>
            <a:r>
              <a:rPr lang="ar-SA" sz="2000" b="1" dirty="0" smtClean="0">
                <a:latin typeface="Adobe Arabic" pitchFamily="18" charset="-78"/>
                <a:cs typeface="Adobe Arabic" pitchFamily="18" charset="-78"/>
              </a:rPr>
              <a:t> ويتخذ المهاجمون وسائل شتى لحرمان المستفيدين من الوصول إلى المعلومات، ومن هذه الوسائل حذف المعلومات نفسها أو مهاجمة الأجهزة التي تخزن المعلومات فيها وشلها عن </a:t>
            </a:r>
            <a:r>
              <a:rPr lang="ar-SA" sz="2000" b="1" dirty="0" err="1" smtClean="0">
                <a:latin typeface="Adobe Arabic" pitchFamily="18" charset="-78"/>
                <a:cs typeface="Adobe Arabic" pitchFamily="18" charset="-78"/>
              </a:rPr>
              <a:t>العمل .</a:t>
            </a:r>
            <a:endParaRPr lang="ar-SA" sz="2000" b="1" dirty="0" smtClean="0">
              <a:latin typeface="Adobe Arabic" pitchFamily="18" charset="-78"/>
              <a:cs typeface="Adobe Arabic" pitchFamily="18" charset="-78"/>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اطار.png"/>
          <p:cNvPicPr>
            <a:picLocks noChangeAspect="1"/>
          </p:cNvPicPr>
          <p:nvPr/>
        </p:nvPicPr>
        <p:blipFill>
          <a:blip r:embed="rId2" cstate="print"/>
          <a:srcRect t="2762"/>
          <a:stretch>
            <a:fillRect/>
          </a:stretch>
        </p:blipFill>
        <p:spPr>
          <a:xfrm>
            <a:off x="0" y="0"/>
            <a:ext cx="9144000" cy="6830616"/>
          </a:xfrm>
          <a:prstGeom prst="rect">
            <a:avLst/>
          </a:prstGeom>
        </p:spPr>
      </p:pic>
      <p:sp>
        <p:nvSpPr>
          <p:cNvPr id="4" name="مربع نص 3"/>
          <p:cNvSpPr txBox="1"/>
          <p:nvPr/>
        </p:nvSpPr>
        <p:spPr>
          <a:xfrm>
            <a:off x="216024" y="404664"/>
            <a:ext cx="8820472" cy="3046988"/>
          </a:xfrm>
          <a:prstGeom prst="rect">
            <a:avLst/>
          </a:prstGeom>
          <a:noFill/>
        </p:spPr>
        <p:txBody>
          <a:bodyPr wrap="square" rtlCol="1">
            <a:spAutoFit/>
          </a:bodyPr>
          <a:lstStyle/>
          <a:p>
            <a:r>
              <a:rPr lang="ar-SA" sz="2400" b="1" dirty="0" smtClean="0">
                <a:effectLst>
                  <a:glow rad="63500">
                    <a:schemeClr val="accent6">
                      <a:satMod val="175000"/>
                      <a:alpha val="40000"/>
                    </a:schemeClr>
                  </a:glow>
                </a:effectLst>
                <a:latin typeface="Adobe Arabic" pitchFamily="18" charset="-78"/>
                <a:cs typeface="Adobe Arabic" pitchFamily="18" charset="-78"/>
              </a:rPr>
              <a:t>أسباب حدوث </a:t>
            </a:r>
            <a:r>
              <a:rPr lang="ar-SA" sz="2400" b="1" dirty="0" err="1" smtClean="0">
                <a:effectLst>
                  <a:glow rad="63500">
                    <a:schemeClr val="accent6">
                      <a:satMod val="175000"/>
                      <a:alpha val="40000"/>
                    </a:schemeClr>
                  </a:glow>
                </a:effectLst>
                <a:latin typeface="Adobe Arabic" pitchFamily="18" charset="-78"/>
                <a:cs typeface="Adobe Arabic" pitchFamily="18" charset="-78"/>
              </a:rPr>
              <a:t>الإختراقات</a:t>
            </a:r>
            <a:r>
              <a:rPr lang="ar-SA" sz="2400" b="1" dirty="0" smtClean="0">
                <a:effectLst>
                  <a:glow rad="63500">
                    <a:schemeClr val="accent6">
                      <a:satMod val="175000"/>
                      <a:alpha val="40000"/>
                    </a:schemeClr>
                  </a:glow>
                </a:effectLst>
                <a:latin typeface="Adobe Arabic" pitchFamily="18" charset="-78"/>
                <a:cs typeface="Adobe Arabic" pitchFamily="18" charset="-78"/>
              </a:rPr>
              <a:t> لشبكات </a:t>
            </a:r>
            <a:r>
              <a:rPr lang="ar-SA" sz="2400" b="1" dirty="0" err="1" smtClean="0">
                <a:effectLst>
                  <a:glow rad="63500">
                    <a:schemeClr val="accent6">
                      <a:satMod val="175000"/>
                      <a:alpha val="40000"/>
                    </a:schemeClr>
                  </a:glow>
                </a:effectLst>
                <a:latin typeface="Adobe Arabic" pitchFamily="18" charset="-78"/>
                <a:cs typeface="Adobe Arabic" pitchFamily="18" charset="-78"/>
              </a:rPr>
              <a:t>القطاعات :</a:t>
            </a:r>
            <a:r>
              <a:rPr lang="ar-SA" sz="2400" b="1" dirty="0" smtClean="0">
                <a:effectLst>
                  <a:glow rad="63500">
                    <a:schemeClr val="accent6">
                      <a:satMod val="175000"/>
                      <a:alpha val="40000"/>
                    </a:schemeClr>
                  </a:glow>
                </a:effectLst>
                <a:latin typeface="Adobe Arabic" pitchFamily="18" charset="-78"/>
                <a:cs typeface="Adobe Arabic" pitchFamily="18" charset="-78"/>
              </a:rPr>
              <a:t> </a:t>
            </a:r>
          </a:p>
          <a:p>
            <a:r>
              <a:rPr lang="ar-SA" sz="2400" b="1" dirty="0" smtClean="0">
                <a:latin typeface="Adobe Arabic" pitchFamily="18" charset="-78"/>
                <a:cs typeface="Adobe Arabic" pitchFamily="18" charset="-78"/>
              </a:rPr>
              <a:t>تحدث اختراقات الحاسب والشبكات لعدة أسباب, </a:t>
            </a:r>
            <a:r>
              <a:rPr lang="ar-SA" sz="2400" b="1" dirty="0" err="1" smtClean="0">
                <a:latin typeface="Adobe Arabic" pitchFamily="18" charset="-78"/>
                <a:cs typeface="Adobe Arabic" pitchFamily="18" charset="-78"/>
              </a:rPr>
              <a:t>أهمها:</a:t>
            </a:r>
            <a:r>
              <a:rPr lang="ar-SA" sz="2400" b="1" dirty="0" smtClean="0">
                <a:latin typeface="Adobe Arabic" pitchFamily="18" charset="-78"/>
                <a:cs typeface="Adobe Arabic" pitchFamily="18" charset="-78"/>
              </a:rPr>
              <a:t> </a:t>
            </a:r>
          </a:p>
          <a:p>
            <a:pPr marL="342900" indent="-342900">
              <a:buFont typeface="+mj-lt"/>
              <a:buAutoNum type="arabicPeriod"/>
            </a:pPr>
            <a:r>
              <a:rPr lang="ar-SA" sz="2400" b="1" dirty="0" smtClean="0">
                <a:latin typeface="Adobe Arabic" pitchFamily="18" charset="-78"/>
                <a:cs typeface="Adobe Arabic" pitchFamily="18" charset="-78"/>
              </a:rPr>
              <a:t>قلة الوعي بأهمية أمن المعلومات من قبل مستخدمي ومشغلي الأنظمة ومحدودية خبرتهم في هذا </a:t>
            </a:r>
            <a:r>
              <a:rPr lang="ar-SA" sz="2400" b="1" dirty="0" err="1" smtClean="0">
                <a:latin typeface="Adobe Arabic" pitchFamily="18" charset="-78"/>
                <a:cs typeface="Adobe Arabic" pitchFamily="18" charset="-78"/>
              </a:rPr>
              <a:t>المجال.</a:t>
            </a:r>
            <a:r>
              <a:rPr lang="ar-SA" sz="2400" b="1" dirty="0" smtClean="0">
                <a:latin typeface="Adobe Arabic" pitchFamily="18" charset="-78"/>
                <a:cs typeface="Adobe Arabic" pitchFamily="18" charset="-78"/>
              </a:rPr>
              <a:t> </a:t>
            </a:r>
          </a:p>
          <a:p>
            <a:pPr marL="342900" indent="-342900">
              <a:buFont typeface="+mj-lt"/>
              <a:buAutoNum type="arabicPeriod"/>
            </a:pPr>
            <a:r>
              <a:rPr lang="ar-SA" sz="2400" b="1" dirty="0" smtClean="0">
                <a:latin typeface="Adobe Arabic" pitchFamily="18" charset="-78"/>
                <a:cs typeface="Adobe Arabic" pitchFamily="18" charset="-78"/>
              </a:rPr>
              <a:t>كما يشكل نقص الكوادر البشرية في كثير من القطاعات عاملاً مهماً في إهمال متابعة الجديد في مجال أمن المعلومات مما ينتج عنه وجود عدة ثغرات أمنية في أنظمتها الحاسوبية.</a:t>
            </a:r>
          </a:p>
          <a:p>
            <a:pPr marL="342900" indent="-342900">
              <a:buFont typeface="+mj-lt"/>
              <a:buAutoNum type="arabicPeriod"/>
            </a:pPr>
            <a:r>
              <a:rPr lang="ar-SA" sz="2400" b="1" dirty="0">
                <a:latin typeface="Adobe Arabic" pitchFamily="18" charset="-78"/>
                <a:cs typeface="Adobe Arabic" pitchFamily="18" charset="-78"/>
              </a:rPr>
              <a:t>العدد الكبير من المستخدمين الذي يمكن الوصول إليهم </a:t>
            </a:r>
            <a:r>
              <a:rPr lang="ar-SA" sz="2400" b="1" dirty="0" err="1">
                <a:latin typeface="Adobe Arabic" pitchFamily="18" charset="-78"/>
                <a:cs typeface="Adobe Arabic" pitchFamily="18" charset="-78"/>
              </a:rPr>
              <a:t>بإختراق</a:t>
            </a:r>
            <a:r>
              <a:rPr lang="ar-SA" sz="2400" b="1" dirty="0">
                <a:latin typeface="Adobe Arabic" pitchFamily="18" charset="-78"/>
                <a:cs typeface="Adobe Arabic" pitchFamily="18" charset="-78"/>
              </a:rPr>
              <a:t> الشبكة </a:t>
            </a:r>
            <a:r>
              <a:rPr lang="ar-SA" sz="2400" b="1" dirty="0" err="1">
                <a:latin typeface="Adobe Arabic" pitchFamily="18" charset="-78"/>
                <a:cs typeface="Adobe Arabic" pitchFamily="18" charset="-78"/>
              </a:rPr>
              <a:t>الواحدة .</a:t>
            </a:r>
            <a:endParaRPr lang="ar-SA" sz="2400" b="1" dirty="0">
              <a:latin typeface="Adobe Arabic" pitchFamily="18" charset="-78"/>
              <a:cs typeface="Adobe Arabic" pitchFamily="18" charset="-78"/>
            </a:endParaRPr>
          </a:p>
          <a:p>
            <a:pPr marL="342900" indent="-342900">
              <a:buFont typeface="+mj-lt"/>
              <a:buAutoNum type="arabicPeriod"/>
            </a:pPr>
            <a:r>
              <a:rPr lang="ar-SA" sz="2400" b="1" dirty="0">
                <a:latin typeface="Adobe Arabic" pitchFamily="18" charset="-78"/>
                <a:cs typeface="Adobe Arabic" pitchFamily="18" charset="-78"/>
              </a:rPr>
              <a:t>ضعف حماية الشبكات مثل كلمة مرور ضعيفة أو عدم تغيير كلمة المرور الافتراضية المزوّد </a:t>
            </a:r>
            <a:r>
              <a:rPr lang="ar-SA" sz="2400" b="1" dirty="0" err="1">
                <a:latin typeface="Adobe Arabic" pitchFamily="18" charset="-78"/>
                <a:cs typeface="Adobe Arabic" pitchFamily="18" charset="-78"/>
              </a:rPr>
              <a:t>بها</a:t>
            </a:r>
            <a:r>
              <a:rPr lang="ar-SA" sz="2400" b="1" dirty="0">
                <a:latin typeface="Adobe Arabic" pitchFamily="18" charset="-78"/>
                <a:cs typeface="Adobe Arabic" pitchFamily="18" charset="-78"/>
              </a:rPr>
              <a:t> الجهاز </a:t>
            </a:r>
          </a:p>
          <a:p>
            <a:pPr marL="342900" indent="-342900">
              <a:buFont typeface="+mj-lt"/>
              <a:buAutoNum type="arabicPeriod"/>
            </a:pPr>
            <a:r>
              <a:rPr lang="ar-SA" sz="2400" b="1" dirty="0">
                <a:latin typeface="Adobe Arabic" pitchFamily="18" charset="-78"/>
                <a:cs typeface="Adobe Arabic" pitchFamily="18" charset="-78"/>
              </a:rPr>
              <a:t>كثرة الخدمات التي تقدمها الشبكات لمستخدميها تُصعب عملية التحقق من أمان كل خدمة بشكل </a:t>
            </a:r>
            <a:r>
              <a:rPr lang="ar-SA" sz="2400" b="1" dirty="0" smtClean="0">
                <a:latin typeface="Adobe Arabic" pitchFamily="18" charset="-78"/>
                <a:cs typeface="Adobe Arabic" pitchFamily="18" charset="-78"/>
              </a:rPr>
              <a:t>انفرادي</a:t>
            </a:r>
            <a:endParaRPr lang="ar-SA" sz="2400" b="1" dirty="0">
              <a:latin typeface="Adobe Arabic" pitchFamily="18" charset="-78"/>
              <a:cs typeface="Adobe Arabic" pitchFamily="18" charset="-78"/>
            </a:endParaRPr>
          </a:p>
        </p:txBody>
      </p:sp>
      <p:pic>
        <p:nvPicPr>
          <p:cNvPr id="7" name="صورة 6" descr="947.jpg"/>
          <p:cNvPicPr>
            <a:picLocks noChangeAspect="1"/>
          </p:cNvPicPr>
          <p:nvPr/>
        </p:nvPicPr>
        <p:blipFill>
          <a:blip r:embed="rId3" cstate="print"/>
          <a:stretch>
            <a:fillRect/>
          </a:stretch>
        </p:blipFill>
        <p:spPr>
          <a:xfrm rot="601248">
            <a:off x="3060599" y="4900328"/>
            <a:ext cx="2619375" cy="174307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8" name="صورة 7" descr="53.jpg"/>
          <p:cNvPicPr>
            <a:picLocks noChangeAspect="1"/>
          </p:cNvPicPr>
          <p:nvPr/>
        </p:nvPicPr>
        <p:blipFill>
          <a:blip r:embed="rId4" cstate="print"/>
          <a:stretch>
            <a:fillRect/>
          </a:stretch>
        </p:blipFill>
        <p:spPr>
          <a:xfrm rot="20998433">
            <a:off x="142015" y="4809514"/>
            <a:ext cx="2466975" cy="184785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9" name="صورة 8" descr="8653.jpg"/>
          <p:cNvPicPr>
            <a:picLocks noChangeAspect="1"/>
          </p:cNvPicPr>
          <p:nvPr/>
        </p:nvPicPr>
        <p:blipFill>
          <a:blip r:embed="rId5" cstate="print"/>
          <a:stretch>
            <a:fillRect/>
          </a:stretch>
        </p:blipFill>
        <p:spPr>
          <a:xfrm rot="21017811">
            <a:off x="5985972" y="5138273"/>
            <a:ext cx="2628900" cy="174307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spd="med">
    <p:wheel spokes="3"/>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1399</TotalTime>
  <Words>1175</Words>
  <Application>Microsoft Office PowerPoint</Application>
  <PresentationFormat>On-screen Show (4:3)</PresentationFormat>
  <Paragraphs>73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سمة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HP</dc:creator>
  <cp:lastModifiedBy>H</cp:lastModifiedBy>
  <cp:revision>54</cp:revision>
  <dcterms:created xsi:type="dcterms:W3CDTF">2012-04-12T21:19:45Z</dcterms:created>
  <dcterms:modified xsi:type="dcterms:W3CDTF">2014-02-06T14:10:00Z</dcterms:modified>
</cp:coreProperties>
</file>